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40"/>
  </p:notesMasterIdLst>
  <p:sldIdLst>
    <p:sldId id="256" r:id="rId2"/>
    <p:sldId id="258" r:id="rId3"/>
    <p:sldId id="296" r:id="rId4"/>
    <p:sldId id="286" r:id="rId5"/>
    <p:sldId id="288" r:id="rId6"/>
    <p:sldId id="287" r:id="rId7"/>
    <p:sldId id="300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64" r:id="rId16"/>
    <p:sldId id="266" r:id="rId17"/>
    <p:sldId id="265" r:id="rId18"/>
    <p:sldId id="271" r:id="rId19"/>
    <p:sldId id="272" r:id="rId20"/>
    <p:sldId id="273" r:id="rId21"/>
    <p:sldId id="274" r:id="rId22"/>
    <p:sldId id="275" r:id="rId23"/>
    <p:sldId id="267" r:id="rId24"/>
    <p:sldId id="277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70" r:id="rId35"/>
    <p:sldId id="297" r:id="rId36"/>
    <p:sldId id="298" r:id="rId37"/>
    <p:sldId id="299" r:id="rId38"/>
    <p:sldId id="3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574"/>
  </p:normalViewPr>
  <p:slideViewPr>
    <p:cSldViewPr snapToGrid="0" snapToObjects="1">
      <p:cViewPr varScale="1">
        <p:scale>
          <a:sx n="157" d="100"/>
          <a:sy n="157" d="100"/>
        </p:scale>
        <p:origin x="22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A78BF-C264-4843-810E-55AB4B3DDDDA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5A36-AE73-7847-A229-EBE60A6D6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8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23113" indent="-27812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12482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57475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02467" indent="-22249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47460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92453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37446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82438" indent="-2224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7B7CCA8-E7BA-4E4A-997B-DB9856E5A880}" type="slidenum">
              <a:rPr lang="en-US">
                <a:latin typeface="Calibri" charset="0"/>
              </a:rPr>
              <a:pPr/>
              <a:t>24</a:t>
            </a:fld>
            <a:endParaRPr lang="en-US">
              <a:latin typeface="Calibri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§ EV3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brick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  <a:p>
            <a:r>
              <a:rPr lang="en-US">
                <a:latin typeface="Calibri" charset="0"/>
              </a:rPr>
              <a:t>· Have students compare these to human capabilities (brain) </a:t>
            </a:r>
          </a:p>
          <a:p>
            <a:r>
              <a:rPr lang="en-US">
                <a:latin typeface="Calibri" charset="0"/>
              </a:rPr>
              <a:t>· Controls motors, lights and LCD screen based on instructions and sensory input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922E8D0-DB24-4F43-BC27-0F5DCC5632E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2A1E811-754A-724A-931F-5F043B6991A9}" type="datetimeFigureOut">
              <a:rPr lang="en-US" smtClean="0"/>
              <a:t>5/1/19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JSeMeAGmXE" TargetMode="External"/><Relationship Id="rId3" Type="http://schemas.openxmlformats.org/officeDocument/2006/relationships/hyperlink" Target="https://www.youtube.com/watch?v=w03n-Y18-9I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869" y="560170"/>
            <a:ext cx="7543800" cy="2593975"/>
          </a:xfrm>
        </p:spPr>
        <p:txBody>
          <a:bodyPr/>
          <a:lstStyle/>
          <a:p>
            <a:r>
              <a:rPr lang="en-US" dirty="0" smtClean="0"/>
              <a:t>CS education: teaching computer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9 at 9.42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61" y="3315575"/>
            <a:ext cx="5042819" cy="35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Scratch:</a:t>
            </a:r>
            <a:endParaRPr lang="en-US" dirty="0"/>
          </a:p>
        </p:txBody>
      </p:sp>
      <p:pic>
        <p:nvPicPr>
          <p:cNvPr id="15" name="Picture 14" descr="Scratch_Hello_Wor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3" y="2901340"/>
            <a:ext cx="1774507" cy="146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713" y="1981200"/>
            <a:ext cx="7140575" cy="4114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2282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Statements in Scratch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Booleans and conditionals</a:t>
            </a:r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3" y="2921000"/>
            <a:ext cx="23622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597150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3" y="3417358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305742"/>
            <a:ext cx="2362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4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Loops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2269069"/>
            <a:ext cx="2133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67" y="4038600"/>
            <a:ext cx="1219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69069"/>
            <a:ext cx="2667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3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flow in Scratch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Threads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21" y="2197100"/>
            <a:ext cx="21193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" y="2832100"/>
            <a:ext cx="5334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things in scratch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 a game (for example), events can be used to change levels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29" y="2391829"/>
            <a:ext cx="2203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29" y="2620429"/>
            <a:ext cx="2590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81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programming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(My personal favorite!)</a:t>
            </a:r>
            <a:endParaRPr lang="en-US" dirty="0"/>
          </a:p>
        </p:txBody>
      </p: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3823999"/>
            <a:ext cx="3492500" cy="23241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59413"/>
            <a:ext cx="3657600" cy="2222500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4" y="2047298"/>
            <a:ext cx="53213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8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language actually goes back to the MIT media lab as well, originally – they developed Brick Logo</a:t>
            </a:r>
          </a:p>
          <a:p>
            <a:r>
              <a:rPr lang="en-US" dirty="0" smtClean="0"/>
              <a:t>Programming is GUI based (at both levels that I’ll discuss), although can interface with C, Java, Python, etc.</a:t>
            </a:r>
          </a:p>
          <a:p>
            <a:r>
              <a:rPr lang="en-US" dirty="0" smtClean="0"/>
              <a:t>Latest </a:t>
            </a:r>
            <a:r>
              <a:rPr lang="en-US" dirty="0" smtClean="0"/>
              <a:t>versions: </a:t>
            </a:r>
          </a:p>
          <a:p>
            <a:pPr lvl="1"/>
            <a:r>
              <a:rPr lang="en-US" dirty="0" smtClean="0"/>
              <a:t>Lego </a:t>
            </a:r>
            <a:r>
              <a:rPr lang="en-US" dirty="0" err="1" smtClean="0"/>
              <a:t>Minstorms</a:t>
            </a:r>
            <a:r>
              <a:rPr lang="en-US" dirty="0" smtClean="0"/>
              <a:t> EV3, in </a:t>
            </a:r>
            <a:r>
              <a:rPr lang="en-US" dirty="0" smtClean="0"/>
              <a:t>2013</a:t>
            </a:r>
          </a:p>
          <a:p>
            <a:pPr lvl="1"/>
            <a:r>
              <a:rPr lang="en-US" dirty="0" smtClean="0"/>
              <a:t>Lego </a:t>
            </a:r>
            <a:r>
              <a:rPr lang="en-US" dirty="0" err="1" smtClean="0"/>
              <a:t>WeDo</a:t>
            </a:r>
            <a:r>
              <a:rPr lang="en-US" dirty="0" smtClean="0"/>
              <a:t>, ~2 years ago</a:t>
            </a:r>
            <a:endParaRPr lang="en-US" dirty="0" smtClean="0"/>
          </a:p>
          <a:p>
            <a:r>
              <a:rPr lang="en-US" dirty="0" smtClean="0"/>
              <a:t>Innovative feature: this takes the “graphical” element to an </a:t>
            </a:r>
            <a:r>
              <a:rPr lang="en-US" dirty="0" smtClean="0"/>
              <a:t>very high level, especially at the younger kids level</a:t>
            </a:r>
            <a:endParaRPr lang="en-US" dirty="0" smtClean="0"/>
          </a:p>
          <a:p>
            <a:r>
              <a:rPr lang="en-US" dirty="0" smtClean="0"/>
              <a:t>Allows functions (in a sense) as you can form a “</a:t>
            </a:r>
            <a:r>
              <a:rPr lang="en-US" dirty="0" err="1" smtClean="0"/>
              <a:t>myblock</a:t>
            </a:r>
            <a:r>
              <a:rPr lang="en-US" dirty="0" smtClean="0"/>
              <a:t>” to repeat actions and send in parameters to these</a:t>
            </a:r>
          </a:p>
        </p:txBody>
      </p:sp>
    </p:spTree>
    <p:extLst>
      <p:ext uri="{BB962C8B-B14F-4D97-AF65-F5344CB8AC3E}">
        <p14:creationId xmlns:p14="http://schemas.microsoft.com/office/powerpoint/2010/main" val="279205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83" y="80169"/>
            <a:ext cx="7620000" cy="1143000"/>
          </a:xfrm>
        </p:spPr>
        <p:txBody>
          <a:bodyPr/>
          <a:lstStyle/>
          <a:p>
            <a:r>
              <a:rPr lang="en-US" dirty="0" smtClean="0"/>
              <a:t>The Lego </a:t>
            </a:r>
            <a:r>
              <a:rPr lang="en-US" dirty="0" err="1" smtClean="0"/>
              <a:t>Wedo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04" y="846138"/>
            <a:ext cx="3517900" cy="2311400"/>
          </a:xfrm>
          <a:prstGeom prst="rect">
            <a:avLst/>
          </a:prstGeom>
        </p:spPr>
      </p:pic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2" y="1273248"/>
            <a:ext cx="3644900" cy="2235200"/>
          </a:xfrm>
          <a:prstGeom prst="rect">
            <a:avLst/>
          </a:prstGeom>
        </p:spPr>
      </p:pic>
      <p:pic>
        <p:nvPicPr>
          <p:cNvPr id="8" name="Picture 7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04" y="3759200"/>
            <a:ext cx="30734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214" t="35215" r="17337" b="-6138"/>
          <a:stretch/>
        </p:blipFill>
        <p:spPr>
          <a:xfrm>
            <a:off x="650345" y="3694203"/>
            <a:ext cx="4143062" cy="308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9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: details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Basic functionality that you’d expect</a:t>
            </a:r>
          </a:p>
          <a:p>
            <a:r>
              <a:rPr lang="en-US" dirty="0" smtClean="0"/>
              <a:t>Notable feature: no reading is needed!</a:t>
            </a:r>
          </a:p>
          <a:p>
            <a:r>
              <a:rPr lang="en-US" dirty="0" smtClean="0"/>
              <a:t>Start block is required, and from there do basic actions with these</a:t>
            </a:r>
            <a:endParaRPr lang="en-US" dirty="0"/>
          </a:p>
        </p:txBody>
      </p:sp>
      <p:pic>
        <p:nvPicPr>
          <p:cNvPr id="6" name="Content Placeholder 5" descr="Screen Shot 2017-04-24 at 10.49.32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45" r="-29345"/>
          <a:stretch>
            <a:fillRect/>
          </a:stretch>
        </p:blipFill>
        <p:spPr>
          <a:xfrm>
            <a:off x="4419600" y="1536700"/>
            <a:ext cx="3657600" cy="4589463"/>
          </a:xfrm>
        </p:spPr>
      </p:pic>
    </p:spTree>
    <p:extLst>
      <p:ext uri="{BB962C8B-B14F-4D97-AF65-F5344CB8AC3E}">
        <p14:creationId xmlns:p14="http://schemas.microsoft.com/office/powerpoint/2010/main" val="1685351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sensor blocks then detect basic events in the model</a:t>
            </a:r>
          </a:p>
          <a:p>
            <a:r>
              <a:rPr lang="en-US" dirty="0" smtClean="0"/>
              <a:t>Usually, you use these to trigger some action, like the bird chirping or the alligator closing its mouth</a:t>
            </a:r>
            <a:endParaRPr lang="en-US" dirty="0"/>
          </a:p>
        </p:txBody>
      </p:sp>
      <p:pic>
        <p:nvPicPr>
          <p:cNvPr id="5" name="Content Placeholder 4" descr="Screen Shot 2017-04-24 at 10.50.46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37" r="-35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95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2867325" cy="4590288"/>
          </a:xfrm>
        </p:spPr>
        <p:txBody>
          <a:bodyPr/>
          <a:lstStyle/>
          <a:p>
            <a:r>
              <a:rPr lang="en-US" dirty="0" smtClean="0"/>
              <a:t>Teaching computer science has become a huge industry:</a:t>
            </a:r>
          </a:p>
          <a:p>
            <a:pPr lvl="1"/>
            <a:r>
              <a:rPr lang="en-US" dirty="0" smtClean="0"/>
              <a:t>Huge job growth</a:t>
            </a:r>
          </a:p>
          <a:p>
            <a:pPr lvl="1"/>
            <a:r>
              <a:rPr lang="en-US" dirty="0" smtClean="0"/>
              <a:t>Not enough CS-trained people to fill need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9636" b="-9636"/>
          <a:stretch/>
        </p:blipFill>
        <p:spPr>
          <a:xfrm>
            <a:off x="3324525" y="1536192"/>
            <a:ext cx="4980562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motor blocks trigger actual motion in the model</a:t>
            </a:r>
          </a:p>
          <a:p>
            <a:r>
              <a:rPr lang="en-US" dirty="0" smtClean="0"/>
              <a:t>Not required, but usually the most fun</a:t>
            </a:r>
          </a:p>
          <a:p>
            <a:r>
              <a:rPr lang="en-US" dirty="0" smtClean="0"/>
              <a:t>Again, emphasis is on simple design, but very limited functionality is available on these</a:t>
            </a:r>
            <a:endParaRPr lang="en-US" dirty="0"/>
          </a:p>
        </p:txBody>
      </p:sp>
      <p:pic>
        <p:nvPicPr>
          <p:cNvPr id="5" name="Content Placeholder 4" descr="Screen Shot 2017-04-24 at 10.52.01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81" r="-29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72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: other elements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blocks to allow input and output</a:t>
            </a:r>
            <a:endParaRPr lang="en-US" dirty="0"/>
          </a:p>
        </p:txBody>
      </p:sp>
      <p:pic>
        <p:nvPicPr>
          <p:cNvPr id="7" name="Picture 6" descr="Screen Shot 2017-04-24 at 10.54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24" y="1710339"/>
            <a:ext cx="2236224" cy="4817880"/>
          </a:xfrm>
          <a:prstGeom prst="rect">
            <a:avLst/>
          </a:prstGeom>
        </p:spPr>
      </p:pic>
      <p:pic>
        <p:nvPicPr>
          <p:cNvPr id="8" name="Picture 7" descr="Screen Shot 2017-04-24 at 10.5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54" y="2529663"/>
            <a:ext cx="2056950" cy="36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5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WeDo</a:t>
            </a:r>
            <a:r>
              <a:rPr lang="en-US" dirty="0" smtClean="0"/>
              <a:t> </a:t>
            </a: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50" y="2016240"/>
            <a:ext cx="3884402" cy="1204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47" y="2301004"/>
            <a:ext cx="1827158" cy="3398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478" y="3378425"/>
            <a:ext cx="3158212" cy="30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Mindstorms</a:t>
            </a:r>
            <a:r>
              <a:rPr lang="en-US" dirty="0" smtClean="0"/>
              <a:t>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language:</a:t>
            </a:r>
            <a:endParaRPr lang="en-US" dirty="0"/>
          </a:p>
        </p:txBody>
      </p:sp>
      <p:pic>
        <p:nvPicPr>
          <p:cNvPr id="4" name="Picture 3" descr="lego_mindstorm_programinterf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55" y="2091955"/>
            <a:ext cx="6145385" cy="41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8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2361328"/>
            <a:ext cx="4221162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007225" y="4891455"/>
            <a:ext cx="2057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Sensor Input Ports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39763" y="1938705"/>
            <a:ext cx="21796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Motor Output Ports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7083425" y="3127273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Navigation Buttons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719888" y="2042813"/>
            <a:ext cx="18875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LCD Display Screen</a:t>
            </a: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flipH="1" flipV="1">
            <a:off x="4949825" y="5091480"/>
            <a:ext cx="2057400" cy="21590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H="1" flipV="1">
            <a:off x="5334000" y="4816843"/>
            <a:ext cx="1673225" cy="49053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 flipH="1" flipV="1">
            <a:off x="5715000" y="4688255"/>
            <a:ext cx="1292225" cy="6191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 flipH="1" flipV="1">
            <a:off x="6105525" y="4410443"/>
            <a:ext cx="901700" cy="89693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>
            <a:off x="1706563" y="2853105"/>
            <a:ext cx="1301750" cy="23495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5"/>
          <p:cNvSpPr>
            <a:spLocks noChangeShapeType="1"/>
          </p:cNvSpPr>
          <p:nvPr/>
        </p:nvSpPr>
        <p:spPr bwMode="auto">
          <a:xfrm flipH="1">
            <a:off x="4949825" y="3719880"/>
            <a:ext cx="2133600" cy="2000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1047750" y="4688255"/>
            <a:ext cx="1812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Memory  </a:t>
            </a:r>
            <a:br>
              <a:rPr lang="en-US" sz="2400"/>
            </a:br>
            <a:r>
              <a:rPr lang="en-US" sz="2400"/>
              <a:t>Expansion</a:t>
            </a:r>
          </a:p>
        </p:txBody>
      </p:sp>
      <p:sp>
        <p:nvSpPr>
          <p:cNvPr id="8207" name="Line 14"/>
          <p:cNvSpPr>
            <a:spLocks noChangeShapeType="1"/>
          </p:cNvSpPr>
          <p:nvPr/>
        </p:nvSpPr>
        <p:spPr bwMode="auto">
          <a:xfrm flipV="1">
            <a:off x="2395538" y="4529505"/>
            <a:ext cx="1223962" cy="52705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3"/>
          <p:cNvSpPr>
            <a:spLocks noChangeShapeType="1"/>
          </p:cNvSpPr>
          <p:nvPr/>
        </p:nvSpPr>
        <p:spPr bwMode="auto">
          <a:xfrm flipH="1">
            <a:off x="3854450" y="1938705"/>
            <a:ext cx="869950" cy="833438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3"/>
          <p:cNvSpPr>
            <a:spLocks noChangeShapeType="1"/>
          </p:cNvSpPr>
          <p:nvPr/>
        </p:nvSpPr>
        <p:spPr bwMode="auto">
          <a:xfrm flipH="1">
            <a:off x="4038600" y="2772143"/>
            <a:ext cx="2743200" cy="53657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Rectangle 2"/>
          <p:cNvSpPr>
            <a:spLocks noChangeArrowheads="1"/>
          </p:cNvSpPr>
          <p:nvPr/>
        </p:nvSpPr>
        <p:spPr bwMode="auto">
          <a:xfrm>
            <a:off x="4248150" y="1002506"/>
            <a:ext cx="3829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USB Port for Connection to Computer</a:t>
            </a:r>
          </a:p>
        </p:txBody>
      </p:sp>
      <p:sp>
        <p:nvSpPr>
          <p:cNvPr id="8211" name="Text Box 16"/>
          <p:cNvSpPr txBox="1">
            <a:spLocks noChangeArrowheads="1"/>
          </p:cNvSpPr>
          <p:nvPr/>
        </p:nvSpPr>
        <p:spPr bwMode="auto">
          <a:xfrm>
            <a:off x="149225" y="3304748"/>
            <a:ext cx="1812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USB port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dirty="0" err="1"/>
              <a:t>WiFi</a:t>
            </a:r>
            <a:endParaRPr lang="en-US" sz="2400" dirty="0"/>
          </a:p>
        </p:txBody>
      </p:sp>
      <p:sp>
        <p:nvSpPr>
          <p:cNvPr id="8212" name="Line 14"/>
          <p:cNvSpPr>
            <a:spLocks noChangeShapeType="1"/>
          </p:cNvSpPr>
          <p:nvPr/>
        </p:nvSpPr>
        <p:spPr bwMode="auto">
          <a:xfrm>
            <a:off x="1524000" y="3880218"/>
            <a:ext cx="1752600" cy="344487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Mindstorms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" y="1830999"/>
            <a:ext cx="7935659" cy="411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43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programming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41642" y="1759506"/>
            <a:ext cx="6503887" cy="4581674"/>
            <a:chOff x="1336048" y="1674412"/>
            <a:chExt cx="6358775" cy="43245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6048" y="1674412"/>
              <a:ext cx="6358775" cy="34268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991" y="4283431"/>
              <a:ext cx="2286560" cy="9209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50645" y="5166535"/>
              <a:ext cx="4005944" cy="830997"/>
            </a:xfrm>
            <a:prstGeom prst="rect">
              <a:avLst/>
            </a:prstGeom>
            <a:solidFill>
              <a:srgbClr val="F5C20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Programming Blocks in </a:t>
              </a:r>
            </a:p>
            <a:p>
              <a:pPr algn="ctr"/>
              <a:r>
                <a:rPr lang="en-US" sz="2400" dirty="0" smtClean="0"/>
                <a:t>6 Colored Tabs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7651" y="2430377"/>
              <a:ext cx="2069821" cy="1200328"/>
            </a:xfrm>
            <a:prstGeom prst="rect">
              <a:avLst/>
            </a:prstGeom>
            <a:solidFill>
              <a:srgbClr val="FF66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Programming Area or Canvas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94903" y="5167952"/>
              <a:ext cx="2286560" cy="830997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Brick Status &amp; Downloading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16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color coded: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828" y="2044870"/>
            <a:ext cx="2691116" cy="923330"/>
          </a:xfrm>
          <a:prstGeom prst="rect">
            <a:avLst/>
          </a:prstGeom>
          <a:solidFill>
            <a:srgbClr val="00B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ACTION BLOCKS</a:t>
            </a:r>
          </a:p>
          <a:p>
            <a:pPr algn="ctr"/>
            <a:r>
              <a:rPr lang="en-US" dirty="0" smtClean="0"/>
              <a:t>Move, Large &amp; Medium Motor, Display…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07435" y="2044870"/>
            <a:ext cx="2691116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 BLOCKS</a:t>
            </a:r>
          </a:p>
          <a:p>
            <a:pPr algn="ctr"/>
            <a:r>
              <a:rPr lang="en-US" dirty="0" smtClean="0"/>
              <a:t>Start, Wait, Loop, Switch, Loop Interrupt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36784" y="2044870"/>
            <a:ext cx="269111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SENSOR BLOCKS</a:t>
            </a:r>
          </a:p>
          <a:p>
            <a:pPr algn="ctr"/>
            <a:r>
              <a:rPr lang="en-US" dirty="0" smtClean="0"/>
              <a:t>Brick Buttons, Gyro, Color, Ultrasonic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087" y="5752226"/>
            <a:ext cx="269111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OPERATIONS</a:t>
            </a:r>
          </a:p>
          <a:p>
            <a:pPr algn="ctr"/>
            <a:r>
              <a:rPr lang="en-US" dirty="0" smtClean="0"/>
              <a:t>Variables, Array, Logic, Math, Compare…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40" y="3483101"/>
            <a:ext cx="7395649" cy="1763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6435" y="5752226"/>
            <a:ext cx="2691116" cy="92333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ADVANCED BLOCKS</a:t>
            </a:r>
          </a:p>
          <a:p>
            <a:pPr algn="ctr"/>
            <a:r>
              <a:rPr lang="en-US" dirty="0" smtClean="0"/>
              <a:t>Data Logging, Unregulated Motor…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9951" y="5752226"/>
            <a:ext cx="2691116" cy="923330"/>
          </a:xfrm>
          <a:prstGeom prst="rect">
            <a:avLst/>
          </a:prstGeom>
          <a:solidFill>
            <a:srgbClr val="6BD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MY BLOCKS</a:t>
            </a:r>
          </a:p>
          <a:p>
            <a:pPr algn="ctr"/>
            <a:r>
              <a:rPr lang="en-US" dirty="0" smtClean="0"/>
              <a:t>Custom Blocks you create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38534" y="2594111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44279" y="2625486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7004" y="2625486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03824" y="630012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8854" y="630012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17731" y="6306224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2676" y="354253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65771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7888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11463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7519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7857" y="3637025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5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GUI interface is very similar to the </a:t>
            </a:r>
            <a:r>
              <a:rPr lang="en-US" dirty="0" err="1" smtClean="0"/>
              <a:t>WeDo</a:t>
            </a:r>
            <a:r>
              <a:rPr lang="en-US" dirty="0" smtClean="0"/>
              <a:t> one: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13" t="34654" r="15" b="46506"/>
          <a:stretch/>
        </p:blipFill>
        <p:spPr>
          <a:xfrm>
            <a:off x="534141" y="4363890"/>
            <a:ext cx="2876594" cy="1371077"/>
          </a:xfrm>
          <a:prstGeom prst="rect">
            <a:avLst/>
          </a:prstGeom>
        </p:spPr>
      </p:pic>
      <p:pic>
        <p:nvPicPr>
          <p:cNvPr id="5" name="Picture 4" descr="Screen Shot 2014-08-07 at 10.5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842306"/>
            <a:ext cx="4552674" cy="10039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64339" y="3088922"/>
            <a:ext cx="652519" cy="722353"/>
          </a:xfrm>
          <a:prstGeom prst="ellipse">
            <a:avLst/>
          </a:prstGeom>
          <a:noFill/>
          <a:ln w="28575" cmpd="sng">
            <a:solidFill>
              <a:srgbClr val="D128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08-07 at 11.05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34" y="4426067"/>
            <a:ext cx="2519409" cy="911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5615" y="2932639"/>
            <a:ext cx="3540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Green Block Tab, Click and hold any block and drag to programming area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STEP 2: Drop next to the Start Block (the green arrow, just like the first one)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block has a variety of settings to play with</a:t>
            </a:r>
          </a:p>
          <a:p>
            <a:r>
              <a:rPr lang="en-US" dirty="0" smtClean="0"/>
              <a:t>For example, the move block: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351" y="2526208"/>
            <a:ext cx="2305050" cy="1173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4640" y="4239883"/>
            <a:ext cx="1376680" cy="80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16559" y="2609280"/>
            <a:ext cx="3216534" cy="1270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908242" y="3029114"/>
            <a:ext cx="1537369" cy="50718"/>
          </a:xfrm>
          <a:prstGeom prst="line">
            <a:avLst/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587" y="6195981"/>
            <a:ext cx="2916945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Steering: Straight or turn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91189" y="6215610"/>
            <a:ext cx="1958217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Power/Speed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2343" y="6209881"/>
            <a:ext cx="2569940" cy="369332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Duration/Distance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882" y="3916718"/>
            <a:ext cx="1231156" cy="646331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 of operation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182064" y="2811497"/>
            <a:ext cx="788233" cy="322197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13546" y="3853367"/>
            <a:ext cx="872854" cy="659144"/>
          </a:xfrm>
          <a:prstGeom prst="rect">
            <a:avLst/>
          </a:prstGeom>
          <a:solidFill>
            <a:srgbClr val="F5C2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Brake/Coast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07213" y="2355122"/>
            <a:ext cx="1199001" cy="1371767"/>
            <a:chOff x="6507213" y="1384746"/>
            <a:chExt cx="1199001" cy="1371767"/>
          </a:xfrm>
        </p:grpSpPr>
        <p:grpSp>
          <p:nvGrpSpPr>
            <p:cNvPr id="15" name="Group 14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22" y="4619703"/>
            <a:ext cx="2305050" cy="1467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0" t="11899"/>
          <a:stretch/>
        </p:blipFill>
        <p:spPr>
          <a:xfrm>
            <a:off x="5569245" y="3916718"/>
            <a:ext cx="987272" cy="755248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endCxn id="8" idx="0"/>
          </p:cNvCxnSpPr>
          <p:nvPr/>
        </p:nvCxnSpPr>
        <p:spPr>
          <a:xfrm flipH="1">
            <a:off x="2137060" y="3636691"/>
            <a:ext cx="1458472" cy="25592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9" idx="0"/>
          </p:cNvCxnSpPr>
          <p:nvPr/>
        </p:nvCxnSpPr>
        <p:spPr>
          <a:xfrm>
            <a:off x="3896481" y="3700130"/>
            <a:ext cx="1073817" cy="2515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0" idx="0"/>
          </p:cNvCxnSpPr>
          <p:nvPr/>
        </p:nvCxnSpPr>
        <p:spPr>
          <a:xfrm>
            <a:off x="4190083" y="3658108"/>
            <a:ext cx="3327230" cy="25517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3" idx="1"/>
          </p:cNvCxnSpPr>
          <p:nvPr/>
        </p:nvCxnSpPr>
        <p:spPr>
          <a:xfrm>
            <a:off x="4519851" y="3614252"/>
            <a:ext cx="1049394" cy="680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729897" y="3636691"/>
            <a:ext cx="1459829" cy="983012"/>
          </a:xfrm>
          <a:prstGeom prst="line">
            <a:avLst/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78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5306502"/>
          </a:xfrm>
        </p:spPr>
        <p:txBody>
          <a:bodyPr>
            <a:normAutofit/>
          </a:bodyPr>
          <a:lstStyle/>
          <a:p>
            <a:r>
              <a:rPr lang="en-US" dirty="0" smtClean="0"/>
              <a:t>Not enough CS majors of any type</a:t>
            </a:r>
          </a:p>
          <a:p>
            <a:r>
              <a:rPr lang="en-US" dirty="0" smtClean="0"/>
              <a:t>Combined with lack of diversity and higher drop out rates in CS courses, this is a matter of national concern</a:t>
            </a:r>
          </a:p>
          <a:p>
            <a:pPr lvl="1"/>
            <a:r>
              <a:rPr lang="en-US" dirty="0" smtClean="0"/>
              <a:t>President Obama’s state of the </a:t>
            </a:r>
            <a:r>
              <a:rPr lang="en-US" dirty="0"/>
              <a:t>union </a:t>
            </a:r>
            <a:r>
              <a:rPr lang="en-US" dirty="0" smtClean="0"/>
              <a:t>in 2016: "</a:t>
            </a:r>
            <a:r>
              <a:rPr lang="en-US" dirty="0"/>
              <a:t>In the coming years, we should build on that progress, by ... offering every student the hands-on computer science and math classes that make them job-ready on Day 1."</a:t>
            </a:r>
          </a:p>
          <a:p>
            <a:r>
              <a:rPr lang="en-US" dirty="0" smtClean="0"/>
              <a:t>As a result, CS education has grown in recent years, with a strong emphasis on how to introduce coding to kids</a:t>
            </a:r>
          </a:p>
          <a:p>
            <a:pPr lvl="1"/>
            <a:r>
              <a:rPr lang="en-US" dirty="0" smtClean="0"/>
              <a:t>Alice and Scratch are perhaps the earliest serious efforts into this area, and are still probably the dominant choices</a:t>
            </a:r>
          </a:p>
          <a:p>
            <a:r>
              <a:rPr lang="en-US" dirty="0" smtClean="0"/>
              <a:t>We’ll talk about several alternatives, and see two seriously:</a:t>
            </a:r>
          </a:p>
          <a:p>
            <a:pPr lvl="1"/>
            <a:r>
              <a:rPr lang="en-US" dirty="0" smtClean="0"/>
              <a:t>Lego programming (because I love it)</a:t>
            </a:r>
          </a:p>
          <a:p>
            <a:pPr lvl="1"/>
            <a:r>
              <a:rPr lang="en-US" dirty="0" smtClean="0"/>
              <a:t>Scratch – the one I know the best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programs: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59121" cy="4800600"/>
          </a:xfrm>
        </p:spPr>
        <p:txBody>
          <a:bodyPr/>
          <a:lstStyle/>
          <a:p>
            <a:r>
              <a:rPr lang="en-US" sz="2400" dirty="0"/>
              <a:t>Program your robot to move straight until you tap the sensor with your hand.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470" y="2397161"/>
            <a:ext cx="1423624" cy="1291340"/>
          </a:xfrm>
          <a:prstGeom prst="rect">
            <a:avLst/>
          </a:prstGeom>
        </p:spPr>
      </p:pic>
      <p:pic>
        <p:nvPicPr>
          <p:cNvPr id="5" name="Picture 4" descr="Screen Shot 2014-08-08 at 6.00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70" y="2219626"/>
            <a:ext cx="2209800" cy="3009900"/>
          </a:xfrm>
          <a:prstGeom prst="rect">
            <a:avLst/>
          </a:prstGeom>
        </p:spPr>
      </p:pic>
      <p:pic>
        <p:nvPicPr>
          <p:cNvPr id="6" name="Picture 5" descr="Screen Shot 2014-08-07 at 12.27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50" y="1810633"/>
            <a:ext cx="3354455" cy="389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034" y="3847297"/>
            <a:ext cx="177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= released</a:t>
            </a:r>
          </a:p>
          <a:p>
            <a:r>
              <a:rPr lang="en-US" dirty="0" smtClean="0"/>
              <a:t>1 = pressed</a:t>
            </a:r>
          </a:p>
          <a:p>
            <a:r>
              <a:rPr lang="en-US" dirty="0" smtClean="0"/>
              <a:t>2 = bumped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91546" y="4393229"/>
            <a:ext cx="1465477" cy="427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0670" y="5295439"/>
            <a:ext cx="326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Hint: </a:t>
            </a:r>
            <a:r>
              <a:rPr lang="en-US" dirty="0" smtClean="0"/>
              <a:t>You will combine: Move Steering + Wait Block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8995" y="3736712"/>
            <a:ext cx="1199001" cy="1371767"/>
            <a:chOff x="6507213" y="1384746"/>
            <a:chExt cx="1199001" cy="1371767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1782623" y="4407670"/>
            <a:ext cx="1080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://pixabay.com/static/uploads/photo/2014/03/25/16/58/hand-297767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5" y="3818559"/>
            <a:ext cx="972977" cy="100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07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55" y="1791509"/>
            <a:ext cx="7620946" cy="48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8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8719" cy="4800600"/>
          </a:xfrm>
        </p:spPr>
        <p:txBody>
          <a:bodyPr/>
          <a:lstStyle/>
          <a:p>
            <a:r>
              <a:rPr lang="en-US" sz="2400" dirty="0"/>
              <a:t>Program your robot to move until it hits the edge of a wall. Then back up and turn right 90 degrees. </a:t>
            </a:r>
          </a:p>
          <a:p>
            <a:endParaRPr lang="en-US" dirty="0"/>
          </a:p>
        </p:txBody>
      </p:sp>
      <p:pic>
        <p:nvPicPr>
          <p:cNvPr id="4" name="Picture 3" descr="Screen Shot 2014-08-08 at 6.0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6" y="2344743"/>
            <a:ext cx="2209800" cy="3009900"/>
          </a:xfrm>
          <a:prstGeom prst="rect">
            <a:avLst/>
          </a:prstGeom>
        </p:spPr>
      </p:pic>
      <p:pic>
        <p:nvPicPr>
          <p:cNvPr id="5" name="Picture 4" descr="Screen Shot 2014-08-07 at 12.2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56" y="1852221"/>
            <a:ext cx="3354455" cy="389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8614" y="3059546"/>
            <a:ext cx="177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= released</a:t>
            </a:r>
          </a:p>
          <a:p>
            <a:r>
              <a:rPr lang="en-US" dirty="0" smtClean="0"/>
              <a:t>1 = pressed</a:t>
            </a:r>
          </a:p>
          <a:p>
            <a:r>
              <a:rPr lang="en-US" dirty="0" smtClean="0"/>
              <a:t>2 = bumped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558614" y="3313545"/>
            <a:ext cx="1465477" cy="427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0925" y="5137528"/>
            <a:ext cx="3263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Hint: </a:t>
            </a:r>
            <a:r>
              <a:rPr lang="en-US" dirty="0" smtClean="0"/>
              <a:t>You will combine Move Steering + Turning + Wait Block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3564" y="3740727"/>
            <a:ext cx="3352800" cy="241069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47873" y="3982876"/>
            <a:ext cx="1199001" cy="1371767"/>
            <a:chOff x="6507213" y="1384746"/>
            <a:chExt cx="1199001" cy="1371767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6518630" y="1512901"/>
              <a:ext cx="1141996" cy="1164830"/>
              <a:chOff x="6310708" y="2223671"/>
              <a:chExt cx="809489" cy="89856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451830" y="2223671"/>
                <a:ext cx="519438" cy="89856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979076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6310708" y="2525434"/>
                <a:ext cx="141121" cy="295036"/>
              </a:xfrm>
              <a:prstGeom prst="round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6621904" y="2247641"/>
                <a:ext cx="179290" cy="166284"/>
              </a:xfrm>
              <a:prstGeom prst="ellipse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216809" y="1384746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0594" y="2387181"/>
              <a:ext cx="465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2937168" y="4677410"/>
            <a:ext cx="10806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83593" y="5065356"/>
            <a:ext cx="0" cy="600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477495" y="4889846"/>
            <a:ext cx="5403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8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0237"/>
            <a:ext cx="8924882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3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robots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Minstorms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</a:t>
            </a:r>
            <a:r>
              <a:rPr lang="en-US" dirty="0" smtClean="0">
                <a:hlinkClick r:id="rId2"/>
              </a:rPr>
              <a:t>dJSeMeAGmXE</a:t>
            </a:r>
            <a:endParaRPr lang="en-US" dirty="0" smtClean="0"/>
          </a:p>
          <a:p>
            <a:r>
              <a:rPr lang="en-US" dirty="0" err="1" smtClean="0"/>
              <a:t>Wedo</a:t>
            </a:r>
            <a:r>
              <a:rPr lang="en-US" dirty="0" smtClean="0"/>
              <a:t>: </a:t>
            </a:r>
          </a:p>
          <a:p>
            <a:pPr lvl="1"/>
            <a:r>
              <a:rPr lang="en-US" dirty="0">
                <a:hlinkClick r:id="rId3"/>
              </a:rPr>
              <a:t>https://www.youtube.com/watch?v=w03n-Y18-</a:t>
            </a:r>
            <a:r>
              <a:rPr lang="en-US" dirty="0" smtClean="0">
                <a:hlinkClick r:id="rId3"/>
              </a:rPr>
              <a:t>9I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77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additions: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board game </a:t>
            </a:r>
            <a:r>
              <a:rPr lang="en-US" dirty="0" err="1" smtClean="0"/>
              <a:t>Robo</a:t>
            </a:r>
            <a:r>
              <a:rPr lang="en-US" dirty="0" smtClean="0"/>
              <a:t> Rally: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Or Robot Turtles:</a:t>
            </a:r>
            <a:endParaRPr lang="en-US" dirty="0"/>
          </a:p>
        </p:txBody>
      </p:sp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88" y="1243308"/>
            <a:ext cx="3022600" cy="2692400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24" y="2096535"/>
            <a:ext cx="2077279" cy="2013503"/>
          </a:xfrm>
          <a:prstGeom prst="rect">
            <a:avLst/>
          </a:prstGeom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72" y="4685403"/>
            <a:ext cx="1677613" cy="1715397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88" y="3935708"/>
            <a:ext cx="3022600" cy="25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3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Example: Kodable</a:t>
            </a:r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7143"/>
            <a:ext cx="3289300" cy="2463800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93" y="710629"/>
            <a:ext cx="3289300" cy="2463800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8" y="3848561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9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Droid 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new (semi-reasonable) robot inventor kits: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1" y="2120891"/>
            <a:ext cx="5763126" cy="32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 and more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Educational languages are an interesting mix of psychology and computing</a:t>
            </a:r>
          </a:p>
          <a:p>
            <a:pPr lvl="1"/>
            <a:r>
              <a:rPr lang="en-US" dirty="0" smtClean="0"/>
              <a:t>Technical specifications are important</a:t>
            </a:r>
          </a:p>
          <a:p>
            <a:pPr lvl="1"/>
            <a:r>
              <a:rPr lang="en-US" dirty="0" smtClean="0"/>
              <a:t>But (generally harder) need to make these so that kids are excited about it!</a:t>
            </a:r>
          </a:p>
          <a:p>
            <a:r>
              <a:rPr lang="en-US" dirty="0" smtClean="0"/>
              <a:t>In any CS major, the CS1 (CSCI 1300 here) course is one of the big blocks </a:t>
            </a:r>
            <a:r>
              <a:rPr lang="mr-IN" dirty="0" smtClean="0"/>
              <a:t>–</a:t>
            </a:r>
            <a:r>
              <a:rPr lang="en-US" dirty="0" smtClean="0"/>
              <a:t> students need the technical content, but we often lose very capable students in that course</a:t>
            </a:r>
          </a:p>
          <a:p>
            <a:r>
              <a:rPr lang="en-US" dirty="0" smtClean="0"/>
              <a:t>The goal of these languages is to lower that barrier and get students to commit to the major before they hit the course</a:t>
            </a:r>
          </a:p>
          <a:p>
            <a:r>
              <a:rPr lang="en-US" dirty="0" smtClean="0"/>
              <a:t>Increasing attention means there is a lot of support </a:t>
            </a:r>
            <a:r>
              <a:rPr lang="mr-IN" dirty="0" smtClean="0"/>
              <a:t>–</a:t>
            </a:r>
            <a:r>
              <a:rPr lang="en-US" dirty="0" smtClean="0"/>
              <a:t> I’d recommend </a:t>
            </a:r>
            <a:r>
              <a:rPr lang="en-US" dirty="0" err="1" smtClean="0"/>
              <a:t>code.org</a:t>
            </a:r>
            <a:r>
              <a:rPr lang="en-US" dirty="0"/>
              <a:t> </a:t>
            </a:r>
            <a:r>
              <a:rPr lang="en-US" smtClean="0"/>
              <a:t>and similar websites.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465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in mid-90’s by Randy </a:t>
            </a:r>
            <a:r>
              <a:rPr lang="en-US" dirty="0" err="1" smtClean="0"/>
              <a:t>Pausch</a:t>
            </a:r>
            <a:r>
              <a:rPr lang="en-US" dirty="0" smtClean="0"/>
              <a:t>, a professor at CMU who focused on HCI and design</a:t>
            </a:r>
          </a:p>
          <a:p>
            <a:r>
              <a:rPr lang="en-US" dirty="0" smtClean="0"/>
              <a:t>“</a:t>
            </a:r>
            <a:r>
              <a:rPr lang="en-US" dirty="0"/>
              <a:t>Alice is an innovative 3D programming environment that makes it easy to create an animation for telling a story, playing an interactive game, or a video to share on the web. Alice is a freely available teaching tool designed to be a student's first exposure to object-oriented programming. It allows students to learn fundamental programming concepts in the context of creating animated movies and simple video games. In Alice, 3-D objects (e.g., people, animals, and vehicles) populate a virtual world and students create a program to animate the objects</a:t>
            </a:r>
            <a:r>
              <a:rPr lang="en-US" dirty="0" smtClean="0"/>
              <a:t>.”</a:t>
            </a:r>
          </a:p>
          <a:p>
            <a:pPr marL="114300" indent="0">
              <a:buNone/>
            </a:pPr>
            <a:r>
              <a:rPr lang="en-US" dirty="0"/>
              <a:t>	</a:t>
            </a:r>
            <a:r>
              <a:rPr lang="en-US" dirty="0" smtClean="0"/>
              <a:t>		--</a:t>
            </a:r>
            <a:r>
              <a:rPr lang="en-US" dirty="0" err="1" smtClean="0"/>
              <a:t>alice.org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522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details: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to use interface (although does require reading)</a:t>
            </a:r>
          </a:p>
          <a:p>
            <a:r>
              <a:rPr lang="en-US" dirty="0" smtClean="0"/>
              <a:t>Interpreted</a:t>
            </a:r>
            <a:endParaRPr lang="en-US" dirty="0"/>
          </a:p>
          <a:p>
            <a:r>
              <a:rPr lang="en-US" dirty="0" smtClean="0"/>
              <a:t>Fully object oriented, and focused on causing 3D environment and characters to </a:t>
            </a:r>
            <a:r>
              <a:rPr lang="en-US" dirty="0" smtClean="0"/>
              <a:t>change</a:t>
            </a:r>
          </a:p>
          <a:p>
            <a:pPr lvl="1"/>
            <a:r>
              <a:rPr lang="en-US" dirty="0" smtClean="0"/>
              <a:t>In this case, “objects” are often real things in the scene </a:t>
            </a:r>
            <a:r>
              <a:rPr lang="mr-IN" dirty="0" smtClean="0"/>
              <a:t>–</a:t>
            </a:r>
            <a:r>
              <a:rPr lang="en-US" dirty="0" smtClean="0"/>
              <a:t> people or animals</a:t>
            </a:r>
          </a:p>
          <a:p>
            <a:pPr lvl="1"/>
            <a:r>
              <a:rPr lang="en-US" dirty="0" smtClean="0"/>
              <a:t>You can set objects properties (coordinates, opacity, etc.)</a:t>
            </a:r>
          </a:p>
          <a:p>
            <a:pPr lvl="1"/>
            <a:r>
              <a:rPr lang="en-US" dirty="0" smtClean="0"/>
              <a:t>There is a library of preprogrammed questions they can ask, like “am I within some distance of another object”</a:t>
            </a:r>
          </a:p>
          <a:p>
            <a:r>
              <a:rPr lang="en-US" dirty="0" smtClean="0"/>
              <a:t>Control flow is written with the usual structures (if, loops, </a:t>
            </a:r>
            <a:r>
              <a:rPr lang="en-US" dirty="0" err="1" smtClean="0"/>
              <a:t>etc</a:t>
            </a:r>
            <a:r>
              <a:rPr lang="en-US" dirty="0" smtClean="0"/>
              <a:t>), all in a fairly friends drag and drop structure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8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93" y="1600200"/>
            <a:ext cx="7655065" cy="478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8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versions:</a:t>
            </a:r>
          </a:p>
          <a:p>
            <a:pPr lvl="1"/>
            <a:r>
              <a:rPr lang="en-US" dirty="0"/>
              <a:t>3.1 is designed to end with students </a:t>
            </a:r>
            <a:r>
              <a:rPr lang="en-US" dirty="0" smtClean="0"/>
              <a:t>porting and starting to understand Java </a:t>
            </a:r>
            <a:r>
              <a:rPr lang="en-US" dirty="0"/>
              <a:t>by the end of a course</a:t>
            </a:r>
          </a:p>
          <a:p>
            <a:pPr lvl="1"/>
            <a:r>
              <a:rPr lang="en-US" dirty="0"/>
              <a:t>2.3 is a more gentle tool, focused on storytelling</a:t>
            </a:r>
          </a:p>
          <a:p>
            <a:pPr lvl="1"/>
            <a:r>
              <a:rPr lang="en-US" dirty="0"/>
              <a:t>Either has a rich repository of tools and examples, although 2.3 is perhaps a bit better supported</a:t>
            </a:r>
          </a:p>
          <a:p>
            <a:r>
              <a:rPr lang="en-US" dirty="0"/>
              <a:t>Comes with a pool of 3d objects, but can also design and import your own (using other tools</a:t>
            </a:r>
            <a:r>
              <a:rPr lang="en-US" dirty="0" smtClean="0"/>
              <a:t>)</a:t>
            </a:r>
          </a:p>
          <a:p>
            <a:r>
              <a:rPr lang="en-US" dirty="0" smtClean="0"/>
              <a:t>Even some support for concurrency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1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by Mitchel </a:t>
            </a:r>
            <a:r>
              <a:rPr lang="en-US" dirty="0" err="1" smtClean="0"/>
              <a:t>Resnick</a:t>
            </a:r>
            <a:r>
              <a:rPr lang="en-US" dirty="0" smtClean="0"/>
              <a:t> and the MIT Media Lab Lifelong Kindergarten Group, released first in 2002 </a:t>
            </a:r>
          </a:p>
          <a:p>
            <a:r>
              <a:rPr lang="en-US" dirty="0" smtClean="0"/>
              <a:t>Current version (v2) is Flash based, and runs through a web-browser</a:t>
            </a:r>
          </a:p>
          <a:p>
            <a:r>
              <a:rPr lang="en-US" dirty="0" smtClean="0"/>
              <a:t>Can be used for storytelling as well, but also can be used for other types of programming</a:t>
            </a:r>
          </a:p>
          <a:p>
            <a:r>
              <a:rPr lang="en-US" dirty="0" smtClean="0"/>
              <a:t>Functions are more limited – they are not first class objects</a:t>
            </a:r>
          </a:p>
          <a:p>
            <a:r>
              <a:rPr lang="en-US" dirty="0" smtClean="0"/>
              <a:t>Limited file I/O, but can interface with other systems like Lego </a:t>
            </a:r>
            <a:r>
              <a:rPr lang="en-US" dirty="0" err="1" smtClean="0"/>
              <a:t>Midstorms</a:t>
            </a:r>
            <a:r>
              <a:rPr lang="en-US" dirty="0" smtClean="0"/>
              <a:t> (which we’ll talk about soon)</a:t>
            </a:r>
          </a:p>
          <a:p>
            <a:r>
              <a:rPr lang="en-US" dirty="0" smtClean="0"/>
              <a:t>Supports 1d arrays, floating point scalars and strings, but limited string functionality</a:t>
            </a:r>
          </a:p>
          <a:p>
            <a:r>
              <a:rPr lang="en-US" dirty="0" smtClean="0"/>
              <a:t>Based on an older language Squeak (which is Smalltalk based)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0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Scratch:</a:t>
            </a:r>
            <a:endParaRPr lang="en-US" dirty="0"/>
          </a:p>
        </p:txBody>
      </p:sp>
      <p:pic>
        <p:nvPicPr>
          <p:cNvPr id="14" name="Picture 13" descr="1280px-Scratch_2.0_Default_sc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1" y="2017241"/>
            <a:ext cx="6707538" cy="3772990"/>
          </a:xfrm>
          <a:prstGeom prst="rect">
            <a:avLst/>
          </a:prstGeom>
        </p:spPr>
      </p:pic>
      <p:pic>
        <p:nvPicPr>
          <p:cNvPr id="15" name="Picture 14" descr="Scratch_Hello_Wor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3" y="2901340"/>
            <a:ext cx="1774507" cy="14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9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736</TotalTime>
  <Words>1341</Words>
  <Application>Microsoft Macintosh PowerPoint</Application>
  <PresentationFormat>On-screen Show (4:3)</PresentationFormat>
  <Paragraphs>185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Cambria</vt:lpstr>
      <vt:lpstr>Mangal</vt:lpstr>
      <vt:lpstr>ＭＳ Ｐゴシック</vt:lpstr>
      <vt:lpstr>Arial</vt:lpstr>
      <vt:lpstr>Adjacency</vt:lpstr>
      <vt:lpstr>CS education: teaching computer science</vt:lpstr>
      <vt:lpstr>Teaching programming</vt:lpstr>
      <vt:lpstr>Teaching languages</vt:lpstr>
      <vt:lpstr>Alice</vt:lpstr>
      <vt:lpstr>Alice details:</vt:lpstr>
      <vt:lpstr>Alice (cont)</vt:lpstr>
      <vt:lpstr>Alice (cont)</vt:lpstr>
      <vt:lpstr>Scratch</vt:lpstr>
      <vt:lpstr>Using Scratch:</vt:lpstr>
      <vt:lpstr>Using Scratch:</vt:lpstr>
      <vt:lpstr>Control flow in Scratch</vt:lpstr>
      <vt:lpstr>Control flow in Scratch</vt:lpstr>
      <vt:lpstr>Control flow in Scratch</vt:lpstr>
      <vt:lpstr>Building things in scratch</vt:lpstr>
      <vt:lpstr>Lego programming</vt:lpstr>
      <vt:lpstr>Lego programming</vt:lpstr>
      <vt:lpstr>The Lego Wedo</vt:lpstr>
      <vt:lpstr>WeDo: details</vt:lpstr>
      <vt:lpstr>WeDo sensors</vt:lpstr>
      <vt:lpstr>WeDo motor</vt:lpstr>
      <vt:lpstr>WeDo: other elements</vt:lpstr>
      <vt:lpstr>WeDo examples</vt:lpstr>
      <vt:lpstr>Mindstorms programs</vt:lpstr>
      <vt:lpstr>Mindstorms hardware</vt:lpstr>
      <vt:lpstr>More hardware</vt:lpstr>
      <vt:lpstr>The programming environment</vt:lpstr>
      <vt:lpstr>Control blocks</vt:lpstr>
      <vt:lpstr>How to program</vt:lpstr>
      <vt:lpstr>The blocks</vt:lpstr>
      <vt:lpstr>Simple programs:</vt:lpstr>
      <vt:lpstr>Solution:</vt:lpstr>
      <vt:lpstr>Another:</vt:lpstr>
      <vt:lpstr>Solution:</vt:lpstr>
      <vt:lpstr>Lego robots in action</vt:lpstr>
      <vt:lpstr>Newer additions: games</vt:lpstr>
      <vt:lpstr>Tablet games</vt:lpstr>
      <vt:lpstr>Droid inventor</vt:lpstr>
      <vt:lpstr>Takeaway and more resources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education: teaching computer science</dc:title>
  <dc:creator>Default User</dc:creator>
  <cp:lastModifiedBy>Microsoft Office User</cp:lastModifiedBy>
  <cp:revision>24</cp:revision>
  <dcterms:created xsi:type="dcterms:W3CDTF">2016-04-27T16:12:23Z</dcterms:created>
  <dcterms:modified xsi:type="dcterms:W3CDTF">2019-05-01T13:36:52Z</dcterms:modified>
</cp:coreProperties>
</file>