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1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4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0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7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613CE-6AC0-5A4F-ADE4-285A09B442FC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C442-84D7-434C-B9FF-DE48381F0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4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on: Chapter 12 of PLP</a:t>
            </a:r>
          </a:p>
          <a:p>
            <a:r>
              <a:rPr lang="en-US" dirty="0" smtClean="0"/>
              <a:t>“Seven </a:t>
            </a:r>
            <a:r>
              <a:rPr lang="en-US" dirty="0"/>
              <a:t>l</a:t>
            </a:r>
            <a:r>
              <a:rPr lang="en-US" dirty="0" smtClean="0"/>
              <a:t>anguages in seven weeks”</a:t>
            </a:r>
          </a:p>
          <a:p>
            <a:r>
              <a:rPr lang="en-US" dirty="0" smtClean="0"/>
              <a:t>Various links (see schedule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85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946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Conclusions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Two major steps: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Build a knowledge base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Compile this base and ask questions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Core computation is unification, as opposed to variables or functions.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Serious learning curve!  We’ve only tasted it briefly, so use this cautiously.  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Lots of people say this takes years to get good at, but finding places it can be applied can make life much easier.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My takeaway for you: some models of computation are just very different, but have their unique strengths.</a:t>
            </a:r>
          </a:p>
        </p:txBody>
      </p:sp>
    </p:spTree>
    <p:extLst>
      <p:ext uri="{BB962C8B-B14F-4D97-AF65-F5344CB8AC3E}">
        <p14:creationId xmlns:p14="http://schemas.microsoft.com/office/powerpoint/2010/main" val="24420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My favorite example</a:t>
            </a:r>
            <a:endParaRPr lang="en-US" dirty="0">
              <a:latin typeface="Arial Black" charset="0"/>
              <a:ea typeface="ＭＳ Ｐゴシック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It is worth reiterating that prolog is NOT really a traditional language which executes statements in a von Neumann-like way.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Prolog does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provide </a:t>
            </a:r>
            <a:r>
              <a:rPr lang="en-US" sz="2400" dirty="0">
                <a:latin typeface="Times New Roman" charset="0"/>
                <a:ea typeface="ＭＳ Ｐゴシック" charset="0"/>
              </a:rPr>
              <a:t>some mechanisms for this, but they can be very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inefficient </a:t>
            </a:r>
            <a:r>
              <a:rPr lang="en-US" sz="2400" dirty="0">
                <a:latin typeface="Times New Roman" charset="0"/>
                <a:ea typeface="ＭＳ Ｐゴシック" charset="0"/>
              </a:rPr>
              <a:t>(especially if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you’re </a:t>
            </a:r>
            <a:r>
              <a:rPr lang="en-US" sz="2400" dirty="0">
                <a:latin typeface="Times New Roman" charset="0"/>
                <a:ea typeface="ＭＳ Ｐゴシック" charset="0"/>
              </a:rPr>
              <a:t>not used to the language).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sort(L1, L2) := permutation(L1, L2), sorted(L2).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permutation([], []).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permutation(L, [H | T]) :- 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				append(P, [H | S], L), 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				append(P, S, W), 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				permutation(W,T).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If this looks confusing,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don’t </a:t>
            </a:r>
            <a:r>
              <a:rPr lang="en-US" sz="2400" dirty="0">
                <a:latin typeface="Times New Roman" charset="0"/>
                <a:ea typeface="ＭＳ Ｐゴシック" charset="0"/>
              </a:rPr>
              <a:t>worry. 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We’re </a:t>
            </a:r>
            <a:r>
              <a:rPr lang="en-US" sz="2400" dirty="0">
                <a:latin typeface="Times New Roman" charset="0"/>
                <a:ea typeface="ＭＳ Ｐゴシック" charset="0"/>
              </a:rPr>
              <a:t>essentially saying L2 is a sorted version of L1 if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it’s </a:t>
            </a:r>
            <a:r>
              <a:rPr lang="en-US" sz="2400" dirty="0">
                <a:latin typeface="Times New Roman" charset="0"/>
                <a:ea typeface="ＭＳ Ｐゴシック" charset="0"/>
              </a:rPr>
              <a:t>a permutation of L1 and it is sorted.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This version takes exponential time.  Why?</a:t>
            </a:r>
            <a:endParaRPr lang="en-US" sz="24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3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639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Sorting: </a:t>
            </a:r>
            <a:r>
              <a:rPr lang="en-US" dirty="0">
                <a:latin typeface="Arial Black" charset="0"/>
                <a:ea typeface="ＭＳ Ｐゴシック" charset="0"/>
              </a:rPr>
              <a:t>quicksort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Implementing something like quick sort is possible: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quicksort([], []).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quicksort([A, L1], L2) :- partition(A, L1, P1, S1),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   quicksort(P1, P2), quicksort(S1, S2), 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   append(P2, [A | S2], L2).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partition(A, [], [], []).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partition(A, [H | T], [H | P], S) :- A &gt;= H, 						partition(A, T, P, S).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partition(A, [H | T], [P], [H | S]) :- A =&lt; H, 						partition(A, T, P, S).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8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example: queen’s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n queens on an n by n chess board so that no queen can “take” any other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762" y="2801723"/>
            <a:ext cx="3086100" cy="311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80" y="2801723"/>
            <a:ext cx="2983742" cy="37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4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can a queen “take” another?</a:t>
            </a:r>
          </a:p>
          <a:p>
            <a:pPr lvl="1"/>
            <a:r>
              <a:rPr lang="en-US" dirty="0" smtClean="0"/>
              <a:t>Diagonal</a:t>
            </a:r>
          </a:p>
          <a:p>
            <a:pPr lvl="1"/>
            <a:r>
              <a:rPr lang="en-US" dirty="0" smtClean="0"/>
              <a:t>Vertical</a:t>
            </a:r>
          </a:p>
          <a:p>
            <a:pPr lvl="1"/>
            <a:r>
              <a:rPr lang="en-US" dirty="0" smtClean="0"/>
              <a:t>Horizontal</a:t>
            </a:r>
          </a:p>
          <a:p>
            <a:r>
              <a:rPr lang="en-US" dirty="0" smtClean="0"/>
              <a:t>So: at most one per row (or column)</a:t>
            </a:r>
          </a:p>
          <a:p>
            <a:r>
              <a:rPr lang="en-US" dirty="0" smtClean="0"/>
              <a:t>Would then need to check if they are diagonal from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1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So: use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represent a board as a list, where position </a:t>
            </a:r>
            <a:r>
              <a:rPr lang="en-US" dirty="0" err="1" smtClean="0"/>
              <a:t>i</a:t>
            </a:r>
            <a:r>
              <a:rPr lang="en-US" dirty="0" smtClean="0"/>
              <a:t> will be the location of the queen in row I</a:t>
            </a:r>
          </a:p>
          <a:p>
            <a:pPr lvl="1"/>
            <a:r>
              <a:rPr lang="en-US" dirty="0" smtClean="0"/>
              <a:t>Example: [3,1,4,2]</a:t>
            </a:r>
          </a:p>
          <a:p>
            <a:pPr lvl="1"/>
            <a:endParaRPr lang="en-US" dirty="0"/>
          </a:p>
          <a:p>
            <a:r>
              <a:rPr lang="en-US" dirty="0" smtClean="0"/>
              <a:t>How to check diagonals?</a:t>
            </a:r>
          </a:p>
          <a:p>
            <a:pPr lvl="1"/>
            <a:r>
              <a:rPr lang="en-US" dirty="0" smtClean="0"/>
              <a:t>(Note: simple math trick…)</a:t>
            </a:r>
            <a:endParaRPr lang="en-US" dirty="0"/>
          </a:p>
        </p:txBody>
      </p:sp>
      <p:pic>
        <p:nvPicPr>
          <p:cNvPr id="4" name="Picture 3" descr="Screen Shot 2018-03-28 at 10.50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982" y="2811715"/>
            <a:ext cx="21590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9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/* prolog tutorial 2.11 Chess queens challenge puzzle */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perm([X|Y],Z) :- perm(Y,W), takeout(X,Z,W).  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perm([],[]).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takeout(X,[X|R],R).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takeout(X,[F|R],[F|S]) :- takeout(X,R,S).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solve(P) :-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perm([1,2,3,4,5,6,7,8],P),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combine([1,2,3,4,5,6,7,8],P,S,D),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(S),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(D).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combine([X1|X],[Y1|Y],[S1|S],[D1|D]) :-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S1 is X1 +Y1,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D1 is X1 - Y1,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combine(X,Y,S,D).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combine([],[],[],[]).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([X|Y]) :-  \+member(X,Y), </a:t>
            </a: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(Y).</a:t>
            </a:r>
          </a:p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([X])</a:t>
            </a:r>
            <a:r>
              <a:rPr lang="en-US" sz="1600" dirty="0" smtClean="0">
                <a:latin typeface="Courier New"/>
                <a:cs typeface="Courier New"/>
              </a:rPr>
              <a:t>.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7976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>
                <a:latin typeface="Courier New"/>
                <a:cs typeface="Courier New"/>
              </a:rPr>
              <a:t>| ?- [</a:t>
            </a:r>
            <a:r>
              <a:rPr lang="de-DE" sz="1600" dirty="0" err="1">
                <a:latin typeface="Courier New"/>
                <a:cs typeface="Courier New"/>
              </a:rPr>
              <a:t>chess</a:t>
            </a:r>
            <a:r>
              <a:rPr lang="de-DE" sz="1600" dirty="0">
                <a:latin typeface="Courier New"/>
                <a:cs typeface="Courier New"/>
              </a:rPr>
              <a:t>]</a:t>
            </a:r>
            <a:r>
              <a:rPr lang="de-DE" sz="1600" dirty="0" smtClean="0">
                <a:latin typeface="Courier New"/>
                <a:cs typeface="Courier New"/>
              </a:rPr>
              <a:t>.</a:t>
            </a:r>
            <a:endParaRPr lang="de-DE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P </a:t>
            </a:r>
            <a:r>
              <a:rPr lang="en-US" sz="1600" dirty="0">
                <a:latin typeface="Courier New"/>
                <a:cs typeface="Courier New"/>
              </a:rPr>
              <a:t>= [5,2,6,1,7,4,8,3] ? 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P </a:t>
            </a:r>
            <a:r>
              <a:rPr lang="en-US" sz="1600" dirty="0">
                <a:latin typeface="Courier New"/>
                <a:cs typeface="Courier New"/>
              </a:rPr>
              <a:t>= [6,3,5,7,1,4,2,8] ? 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| ?- </a:t>
            </a:r>
            <a:r>
              <a:rPr lang="en-US" sz="1600" dirty="0" err="1">
                <a:latin typeface="Courier New"/>
                <a:cs typeface="Courier New"/>
              </a:rPr>
              <a:t>setof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P,solve</a:t>
            </a:r>
            <a:r>
              <a:rPr lang="en-US" sz="1600" dirty="0">
                <a:latin typeface="Courier New"/>
                <a:cs typeface="Courier New"/>
              </a:rPr>
              <a:t>(P),Set), length(</a:t>
            </a:r>
            <a:r>
              <a:rPr lang="en-US" sz="1600" dirty="0" err="1">
                <a:latin typeface="Courier New"/>
                <a:cs typeface="Courier New"/>
              </a:rPr>
              <a:t>Set,L</a:t>
            </a:r>
            <a:r>
              <a:rPr lang="en-US" sz="1600" dirty="0">
                <a:latin typeface="Courier New"/>
                <a:cs typeface="Courier New"/>
              </a:rPr>
              <a:t>).                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L = </a:t>
            </a:r>
            <a:r>
              <a:rPr lang="en-US" sz="1600" dirty="0">
                <a:latin typeface="Courier New"/>
                <a:cs typeface="Courier New"/>
              </a:rPr>
              <a:t>92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Set = [[1,5,8,6,3,7,2,4],[1,6,8,3,7,4,2,5],[1,7,4,6,8,2,5,3],[1,7,5,8,2,4,6,3],[2,4,6,8,3,1,7,5],[2,5,7,1,3,8,6,4]</a:t>
            </a:r>
            <a:r>
              <a:rPr lang="en-US" sz="1600" dirty="0" smtClean="0">
                <a:latin typeface="Courier New"/>
                <a:cs typeface="Courier New"/>
              </a:rPr>
              <a:t>,….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2429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438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>
                <a:latin typeface="Arial Black" charset="0"/>
                <a:ea typeface="ＭＳ Ｐゴシック" charset="0"/>
              </a:rPr>
              <a:t>Conclusions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Bigger examples are everywhere online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I really like the Sudoku example in your recommended text (you can find this chapter online for free, in fact), but it was really too long for class.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First used for language processing, but good also for games, web analysis, AI, scheduling, and other things.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Often really found in a larger applications, not solo.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Weaknesses: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Not general purpose – definitely a niche language.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Computationally intensive, so not good on big data.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Can be hard to manage recursion (even more so than functional).</a:t>
            </a:r>
          </a:p>
        </p:txBody>
      </p:sp>
    </p:spTree>
    <p:extLst>
      <p:ext uri="{BB962C8B-B14F-4D97-AF65-F5344CB8AC3E}">
        <p14:creationId xmlns:p14="http://schemas.microsoft.com/office/powerpoint/2010/main" val="363764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851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Prolog</vt:lpstr>
      <vt:lpstr>My favorite example</vt:lpstr>
      <vt:lpstr>Sorting: quicksort</vt:lpstr>
      <vt:lpstr>Another example: queen’s challenge</vt:lpstr>
      <vt:lpstr>Implementing it</vt:lpstr>
      <vt:lpstr>So: use lists</vt:lpstr>
      <vt:lpstr>Solution:</vt:lpstr>
      <vt:lpstr>Solution:</vt:lpstr>
      <vt:lpstr>Conclusions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</dc:title>
  <dc:creator>Default User</dc:creator>
  <cp:lastModifiedBy>Default User</cp:lastModifiedBy>
  <cp:revision>3</cp:revision>
  <dcterms:created xsi:type="dcterms:W3CDTF">2018-03-26T15:37:46Z</dcterms:created>
  <dcterms:modified xsi:type="dcterms:W3CDTF">2018-03-28T16:01:48Z</dcterms:modified>
</cp:coreProperties>
</file>