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3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1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3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7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4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9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3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2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2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9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39A01-2198-B84A-AAA1-4B82D4D899B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hyperlink" Target="https://www.cpp.edu/~jrfisher/www/prolog_tutorial/2_14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forum/general/123813/" TargetMode="External"/><Relationship Id="rId4" Type="http://schemas.openxmlformats.org/officeDocument/2006/relationships/hyperlink" Target="https://handcraftsman.wordpress.com/2015/06/21/four-coloring-a-graph-of-u-s-states-with-python-and-a-ga/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bernardopires.com/2013/10/try-logic-programming-a-gentle-introduction-to-prolog/" TargetMode="External"/><Relationship Id="rId4" Type="http://schemas.openxmlformats.org/officeDocument/2006/relationships/hyperlink" Target="https://www.cpp.edu/~jrfisher/www/prolog_tutorial/2_1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on: Chapter 12 of PLP</a:t>
            </a:r>
          </a:p>
          <a:p>
            <a:r>
              <a:rPr lang="en-US" dirty="0" smtClean="0"/>
              <a:t>“Seven </a:t>
            </a:r>
            <a:r>
              <a:rPr lang="en-US" dirty="0"/>
              <a:t>l</a:t>
            </a:r>
            <a:r>
              <a:rPr lang="en-US" dirty="0" smtClean="0"/>
              <a:t>anguages in seven weeks”</a:t>
            </a:r>
          </a:p>
          <a:p>
            <a:r>
              <a:rPr lang="en-US" dirty="0" smtClean="0"/>
              <a:t>Various links (see schedule page)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173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0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2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Looping and unbounded generators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endParaRPr lang="en-US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This programming idiom - an unbounded generator with a test-cut terminator - is know as generate-and-test.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This combination is generally used with side effects, such as I/O or modification of the database.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For example, we could use such a construct to add values to the database until some threshold is met. </a:t>
            </a:r>
          </a:p>
        </p:txBody>
      </p:sp>
    </p:spTree>
    <p:extLst>
      <p:ext uri="{BB962C8B-B14F-4D97-AF65-F5344CB8AC3E}">
        <p14:creationId xmlns:p14="http://schemas.microsoft.com/office/powerpoint/2010/main" val="636598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4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246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I/O in prolog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endParaRPr lang="en-US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Prolog provides several I/O predicates, such as:</a:t>
            </a:r>
          </a:p>
          <a:p>
            <a:pPr marL="742950" lvl="1" eaLnBrk="1" hangingPunct="1">
              <a:lnSpc>
                <a:spcPct val="90000"/>
              </a:lnSpc>
              <a:defRPr/>
            </a:pPr>
            <a:r>
              <a:rPr lang="en-US">
                <a:latin typeface="Courier New" charset="0"/>
                <a:ea typeface="ＭＳ Ｐゴシック" charset="0"/>
              </a:rPr>
              <a:t>write </a:t>
            </a:r>
            <a:r>
              <a:rPr lang="en-US">
                <a:latin typeface="Times New Roman" charset="0"/>
                <a:ea typeface="ＭＳ Ｐゴシック" charset="0"/>
              </a:rPr>
              <a:t>and</a:t>
            </a:r>
            <a:r>
              <a:rPr lang="en-US">
                <a:latin typeface="Courier New" charset="0"/>
                <a:ea typeface="ＭＳ Ｐゴシック" charset="0"/>
              </a:rPr>
              <a:t> nl</a:t>
            </a:r>
            <a:r>
              <a:rPr lang="en-US">
                <a:latin typeface="Times New Roman" charset="0"/>
                <a:ea typeface="ＭＳ Ｐゴシック" charset="0"/>
              </a:rPr>
              <a:t> for output, </a:t>
            </a:r>
            <a:r>
              <a:rPr lang="en-US">
                <a:latin typeface="Courier New" charset="0"/>
                <a:ea typeface="ＭＳ Ｐゴシック" charset="0"/>
              </a:rPr>
              <a:t>read </a:t>
            </a:r>
            <a:r>
              <a:rPr lang="en-US">
                <a:latin typeface="Times New Roman" charset="0"/>
                <a:ea typeface="ＭＳ Ｐゴシック" charset="0"/>
              </a:rPr>
              <a:t>for input</a:t>
            </a:r>
          </a:p>
          <a:p>
            <a:pPr marL="742950" lvl="1" eaLnBrk="1" hangingPunct="1">
              <a:lnSpc>
                <a:spcPct val="90000"/>
              </a:lnSpc>
              <a:defRPr/>
            </a:pPr>
            <a:r>
              <a:rPr lang="en-US">
                <a:latin typeface="Courier New" charset="0"/>
                <a:ea typeface="ＭＳ Ｐゴシック" charset="0"/>
              </a:rPr>
              <a:t>see</a:t>
            </a:r>
            <a:r>
              <a:rPr lang="en-US">
                <a:latin typeface="Times New Roman" charset="0"/>
                <a:ea typeface="ＭＳ Ｐゴシック" charset="0"/>
              </a:rPr>
              <a:t> and </a:t>
            </a:r>
            <a:r>
              <a:rPr lang="en-US">
                <a:latin typeface="Courier New" charset="0"/>
                <a:ea typeface="ＭＳ Ｐゴシック" charset="0"/>
              </a:rPr>
              <a:t>tell </a:t>
            </a:r>
            <a:r>
              <a:rPr lang="en-US">
                <a:latin typeface="Times New Roman" charset="0"/>
                <a:ea typeface="ＭＳ Ｐゴシック" charset="0"/>
              </a:rPr>
              <a:t>can redirect input and output to different files.</a:t>
            </a:r>
          </a:p>
          <a:p>
            <a:pPr marL="742950" lvl="1" eaLnBrk="1" hangingPunct="1">
              <a:lnSpc>
                <a:spcPct val="90000"/>
              </a:lnSpc>
              <a:defRPr/>
            </a:pPr>
            <a:r>
              <a:rPr lang="en-US">
                <a:latin typeface="Courier New" charset="0"/>
                <a:ea typeface="ＭＳ Ｐゴシック" charset="0"/>
              </a:rPr>
              <a:t>get</a:t>
            </a:r>
            <a:r>
              <a:rPr lang="en-US">
                <a:latin typeface="Times New Roman" charset="0"/>
                <a:ea typeface="ＭＳ Ｐゴシック" charset="0"/>
              </a:rPr>
              <a:t> and </a:t>
            </a:r>
            <a:r>
              <a:rPr lang="en-US">
                <a:latin typeface="Courier New" charset="0"/>
                <a:ea typeface="ＭＳ Ｐゴシック" charset="0"/>
              </a:rPr>
              <a:t>put </a:t>
            </a:r>
            <a:r>
              <a:rPr lang="en-US">
                <a:latin typeface="Times New Roman" charset="0"/>
                <a:ea typeface="ＭＳ Ｐゴシック" charset="0"/>
              </a:rPr>
              <a:t>read individual characters.</a:t>
            </a:r>
          </a:p>
          <a:p>
            <a:pPr marL="742950" lvl="1" eaLnBrk="1" hangingPunct="1">
              <a:lnSpc>
                <a:spcPct val="90000"/>
              </a:lnSpc>
              <a:defRPr/>
            </a:pPr>
            <a:r>
              <a:rPr lang="en-US">
                <a:latin typeface="Courier New" charset="0"/>
                <a:ea typeface="ＭＳ Ｐゴシック" charset="0"/>
              </a:rPr>
              <a:t>consult</a:t>
            </a:r>
            <a:r>
              <a:rPr lang="en-US">
                <a:latin typeface="Times New Roman" charset="0"/>
                <a:ea typeface="ＭＳ Ｐゴシック" charset="0"/>
              </a:rPr>
              <a:t> and </a:t>
            </a:r>
            <a:r>
              <a:rPr lang="en-US">
                <a:latin typeface="Courier New" charset="0"/>
                <a:ea typeface="ＭＳ Ｐゴシック" charset="0"/>
              </a:rPr>
              <a:t>reconsult </a:t>
            </a:r>
            <a:r>
              <a:rPr lang="en-US">
                <a:latin typeface="Times New Roman" charset="0"/>
                <a:ea typeface="ＭＳ Ｐゴシック" charset="0"/>
              </a:rPr>
              <a:t>add database clauses from a file, so that they don</a:t>
            </a:r>
            <a:r>
              <a:rPr lang="ja-JP" altLang="en-US">
                <a:latin typeface="Times New Roman" charset="0"/>
                <a:ea typeface="ＭＳ Ｐゴシック" charset="0"/>
              </a:rPr>
              <a:t>’</a:t>
            </a:r>
            <a:r>
              <a:rPr lang="en-US">
                <a:latin typeface="Times New Roman" charset="0"/>
                <a:ea typeface="ＭＳ Ｐゴシック" charset="0"/>
              </a:rPr>
              <a:t>t have to be entered by hand.</a:t>
            </a:r>
          </a:p>
          <a:p>
            <a:pPr marL="742950" lvl="1" eaLnBrk="1" hangingPunct="1">
              <a:lnSpc>
                <a:spcPct val="90000"/>
              </a:lnSpc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34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8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1270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Database Manipulation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endParaRPr lang="en-US" sz="240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Prolog is </a:t>
            </a:r>
            <a:r>
              <a:rPr lang="en-US" sz="2400" i="1">
                <a:latin typeface="Times New Roman" charset="0"/>
                <a:ea typeface="ＭＳ Ｐゴシック" charset="0"/>
              </a:rPr>
              <a:t>homoiconic: </a:t>
            </a:r>
            <a:r>
              <a:rPr lang="en-US" sz="2400">
                <a:latin typeface="Times New Roman" charset="0"/>
                <a:ea typeface="ＭＳ Ｐゴシック" charset="0"/>
              </a:rPr>
              <a:t>it can represent itself (like Scheme).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It can also modify itself: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rainy(X)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X = seattle ;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X = rochester ;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No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assert(rainy(syracuse)).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Yes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retract(rainy(rochester)).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Yes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rainy(X)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X = seattle ;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X = syracuse ;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No</a:t>
            </a:r>
            <a:endParaRPr lang="en-US" sz="2000">
              <a:latin typeface="Times New Roman" charset="0"/>
              <a:ea typeface="ＭＳ Ｐゴシック" charset="0"/>
            </a:endParaRPr>
          </a:p>
          <a:p>
            <a:pPr marL="742950" lvl="1" eaLnBrk="1" hangingPunct="1">
              <a:lnSpc>
                <a:spcPct val="90000"/>
              </a:lnSpc>
              <a:defRPr/>
            </a:pPr>
            <a:endParaRPr lang="en-US" sz="200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25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2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29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Additional predicates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The goal </a:t>
            </a:r>
            <a:r>
              <a:rPr lang="en-US" sz="2400">
                <a:latin typeface="Courier New" charset="0"/>
                <a:ea typeface="ＭＳ Ｐゴシック" charset="0"/>
              </a:rPr>
              <a:t>functor(T, F, N)</a:t>
            </a:r>
            <a:r>
              <a:rPr lang="en-US" sz="2400">
                <a:latin typeface="Times New Roman" charset="0"/>
                <a:ea typeface="ＭＳ Ｐゴシック" charset="0"/>
              </a:rPr>
              <a:t> succeeds if and only if T is a term with functor F and arity N: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functor(foo(a,b,c), foo, 3).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Yes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functor(foo(a,b,c), F, N).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F = foo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N = 3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functor(T, foo, 3).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T = foo(_10, _37, _24)</a:t>
            </a:r>
            <a:endParaRPr lang="en-US" sz="200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The goal </a:t>
            </a:r>
            <a:r>
              <a:rPr lang="en-US" sz="2400">
                <a:latin typeface="Courier New" charset="0"/>
                <a:ea typeface="ＭＳ Ｐゴシック" charset="0"/>
              </a:rPr>
              <a:t>arg(N, T, A)</a:t>
            </a:r>
            <a:r>
              <a:rPr lang="en-US" sz="2400">
                <a:latin typeface="Times New Roman" charset="0"/>
                <a:ea typeface="ＭＳ Ｐゴシック" charset="0"/>
              </a:rPr>
              <a:t> succeeds if and only if its first two arguments are instantiated, N is a number, and A is the Nth argument of T: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arg(3, foo(a,b,c), A).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A = c</a:t>
            </a:r>
            <a:endParaRPr lang="en-US" sz="2000">
              <a:latin typeface="Times New Roman" charset="0"/>
              <a:ea typeface="ＭＳ Ｐゴシック" charset="0"/>
            </a:endParaRPr>
          </a:p>
          <a:p>
            <a:pPr marL="742950" lvl="1" eaLnBrk="1" hangingPunct="1">
              <a:lnSpc>
                <a:spcPct val="90000"/>
              </a:lnSpc>
              <a:defRPr/>
            </a:pPr>
            <a:endParaRPr lang="en-US" sz="200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867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6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3318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Using arg and functor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We can use these together to create an arbitrary term: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?- functor(T, foo, 3), arg(1, T, a), arg(2, T, b), arg(3, T, c)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T = foo(a, b, c)</a:t>
            </a:r>
            <a:endParaRPr lang="en-US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We can also use </a:t>
            </a:r>
            <a:r>
              <a:rPr lang="en-US">
                <a:latin typeface="Courier New" charset="0"/>
                <a:ea typeface="ＭＳ Ｐゴシック" charset="0"/>
              </a:rPr>
              <a:t>=..</a:t>
            </a:r>
            <a:r>
              <a:rPr lang="en-US">
                <a:latin typeface="Times New Roman" charset="0"/>
                <a:ea typeface="ＭＳ Ｐゴシック" charset="0"/>
              </a:rPr>
              <a:t> for this: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?- T =.. [foo, a, b, c]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T = foo(a,b,c)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?- foo(a,b,c) =.. [F, A1, A2, A3]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F = foo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A1 = a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A2 = b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A3 = c</a:t>
            </a:r>
            <a:endParaRPr lang="en-US" sz="2000">
              <a:latin typeface="Times New Roman" charset="0"/>
              <a:ea typeface="ＭＳ Ｐゴシック" charset="0"/>
            </a:endParaRPr>
          </a:p>
          <a:p>
            <a:pPr marL="742950" lvl="1" eaLnBrk="1" hangingPunct="1">
              <a:lnSpc>
                <a:spcPct val="90000"/>
              </a:lnSpc>
              <a:defRPr/>
            </a:pPr>
            <a:endParaRPr lang="en-US" sz="200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174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0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342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Dynamic goals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Taken together, we can attempt to satisfy goals that are created at run-time only: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param_loop(L, H, F) :- natural(I), I &gt;= L,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				G =.. [F, I], call(G), I=H, !.</a:t>
            </a:r>
            <a:endParaRPr lang="en-US">
              <a:latin typeface="Times New Roman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Then calling: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?- param_loop(5, 10, write).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5678910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Yes</a:t>
            </a:r>
            <a:endParaRPr lang="en-US" sz="2000">
              <a:latin typeface="Times New Roman" charset="0"/>
              <a:ea typeface="ＭＳ Ｐゴシック" charset="0"/>
            </a:endParaRPr>
          </a:p>
          <a:p>
            <a:pPr marL="742950" lvl="1" eaLnBrk="1" hangingPunct="1">
              <a:lnSpc>
                <a:spcPct val="90000"/>
              </a:lnSpc>
              <a:defRPr/>
            </a:pPr>
            <a:endParaRPr lang="en-US" sz="200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143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741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An example for the HW: </a:t>
            </a:r>
            <a:r>
              <a:rPr lang="en-US" dirty="0" smtClean="0">
                <a:latin typeface="Arial Black" charset="0"/>
                <a:ea typeface="ＭＳ Ｐゴシック" charset="0"/>
              </a:rPr>
              <a:t>DFAs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As a final example, prolog is also really good and simulating DFAs and NFAs. 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We’ll talk about DFAs, but NFAs are your homework!</a:t>
            </a:r>
          </a:p>
          <a:p>
            <a:pPr eaLnBrk="1" hangingPunct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My example: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taken from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Times New Roman" charset="0"/>
                <a:ea typeface="ＭＳ Ｐゴシック" charset="0"/>
                <a:hlinkClick r:id="rId3"/>
              </a:rPr>
              <a:t>https</a:t>
            </a:r>
            <a:r>
              <a:rPr lang="en-US" sz="2000" dirty="0">
                <a:latin typeface="Times New Roman" charset="0"/>
                <a:ea typeface="ＭＳ Ｐゴシック" charset="0"/>
                <a:hlinkClick r:id="rId3"/>
              </a:rPr>
              <a:t>://www.cpp.edu/~jrfisher/www/prolog_tutorial</a:t>
            </a:r>
            <a:r>
              <a:rPr lang="en-US" sz="1600" dirty="0">
                <a:latin typeface="Times New Roman" charset="0"/>
                <a:ea typeface="ＭＳ Ｐゴシック" charset="0"/>
                <a:hlinkClick r:id="rId3"/>
              </a:rPr>
              <a:t>/2_14.</a:t>
            </a:r>
            <a:r>
              <a:rPr lang="en-US" sz="1600" dirty="0" smtClean="0">
                <a:latin typeface="Times New Roman" charset="0"/>
                <a:ea typeface="ＭＳ Ｐゴシック" charset="0"/>
                <a:hlinkClick r:id="rId3"/>
              </a:rPr>
              <a:t>html</a:t>
            </a:r>
            <a:endParaRPr lang="en-US" sz="1600" dirty="0" smtClean="0">
              <a:latin typeface="Times New Roman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Things to note: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Times New Roman" charset="0"/>
                <a:ea typeface="ＭＳ Ｐゴシック" charset="0"/>
              </a:rPr>
              <a:t>This prints for you!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Times New Roman" charset="0"/>
                <a:ea typeface="ＭＳ Ｐゴシック" charset="0"/>
              </a:rPr>
              <a:t>The transition function takes an input and moves along an “arrow”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Times New Roman" charset="0"/>
                <a:ea typeface="ＭＳ Ｐゴシック" charset="0"/>
              </a:rPr>
              <a:t>For NFAs, your job will be to add multiple possible transitions and empty transitions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760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6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3078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Another example </a:t>
            </a:r>
            <a:r>
              <a:rPr lang="en-US" dirty="0" smtClean="0">
                <a:latin typeface="Arial Black" charset="0"/>
                <a:ea typeface="ＭＳ Ｐゴシック" charset="0"/>
              </a:rPr>
              <a:t>to recap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Consider 4 coloring a map.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Classical example of an NP-Hard problem, so the best we can hope for is exponential time.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NOT easy to code in many languages: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Times New Roman" charset="0"/>
                <a:ea typeface="ＭＳ Ｐゴシック" charset="0"/>
                <a:hlinkClick r:id="rId3"/>
              </a:rPr>
              <a:t>http://www.cplusplus.com/forum/general/123813</a:t>
            </a:r>
            <a:r>
              <a:rPr lang="en-US" sz="1800" dirty="0" smtClean="0">
                <a:latin typeface="Times New Roman" charset="0"/>
                <a:ea typeface="ＭＳ Ｐゴシック" charset="0"/>
                <a:hlinkClick r:id="rId3"/>
              </a:rPr>
              <a:t>/</a:t>
            </a:r>
            <a:endParaRPr lang="en-US" sz="1800" dirty="0" smtClean="0">
              <a:latin typeface="Times New Roman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Times New Roman" charset="0"/>
                <a:ea typeface="ＭＳ Ｐゴシック" charset="0"/>
                <a:hlinkClick r:id="rId4"/>
              </a:rPr>
              <a:t>https://handcraftsman.wordpress.com/2015/06/21/four-coloring-a-graph-of-u-s-states-with-python-and-a-ga</a:t>
            </a:r>
            <a:r>
              <a:rPr lang="en-US" sz="1800" dirty="0" smtClean="0">
                <a:latin typeface="Times New Roman" charset="0"/>
                <a:ea typeface="ＭＳ Ｐゴシック" charset="0"/>
                <a:hlinkClick r:id="rId4"/>
              </a:rPr>
              <a:t>/</a:t>
            </a:r>
            <a:endParaRPr lang="en-US" sz="1800" dirty="0" smtClean="0">
              <a:latin typeface="Times New Roman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Times New Roman" charset="0"/>
                <a:ea typeface="ＭＳ Ｐゴシック" charset="0"/>
              </a:rPr>
              <a:t>http://</a:t>
            </a:r>
            <a:r>
              <a:rPr lang="en-US" sz="1800" dirty="0" err="1">
                <a:latin typeface="Times New Roman" charset="0"/>
                <a:ea typeface="ＭＳ Ｐゴシック" charset="0"/>
              </a:rPr>
              <a:t>www.sanfoundry.com</a:t>
            </a:r>
            <a:r>
              <a:rPr lang="en-US" sz="1800" dirty="0">
                <a:latin typeface="Times New Roman" charset="0"/>
                <a:ea typeface="ＭＳ Ｐゴシック" charset="0"/>
              </a:rPr>
              <a:t>/java-program-graph-coloring-algorithm/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308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343400"/>
            <a:ext cx="35052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211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0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102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Prolog – </a:t>
            </a:r>
            <a:r>
              <a:rPr lang="en-US" dirty="0">
                <a:latin typeface="Arial Black" charset="0"/>
                <a:ea typeface="ＭＳ Ｐゴシック" charset="0"/>
              </a:rPr>
              <a:t>3</a:t>
            </a:r>
            <a:r>
              <a:rPr lang="en-US" dirty="0" smtClean="0">
                <a:latin typeface="Arial Black" charset="0"/>
                <a:ea typeface="ＭＳ Ｐゴシック" charset="0"/>
              </a:rPr>
              <a:t> coloring: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sz="half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Let’s try a small example of this in prolog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Extending bigger is easy, since will just need more predicates for neighbors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Base assertions will just be that colors need to be different, and neighbors can’t be the same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See code on webpage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3" name="Content Placeholder 2" descr="Screen Shot 2017-04-21 at 8.10.11 AM.pn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504" b="-295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56521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4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126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Prolog – 4 coloring: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There are also other ways to do this, that pull in more logic (which we’ll be talking about today).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See (for example):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  <a:hlinkClick r:id="rId3"/>
              </a:rPr>
              <a:t>https://bernardopires.com/2013/10/try-logic-programming-a-gentle-introduction-to-prolog</a:t>
            </a:r>
            <a:r>
              <a:rPr lang="en-US" dirty="0" smtClean="0">
                <a:latin typeface="Times New Roman" charset="0"/>
                <a:ea typeface="ＭＳ Ｐゴシック" charset="0"/>
                <a:hlinkClick r:id="rId3"/>
              </a:rPr>
              <a:t>/</a:t>
            </a:r>
            <a:endParaRPr lang="en-US" dirty="0" smtClean="0">
              <a:latin typeface="Times New Roman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  <a:hlinkClick r:id="rId4"/>
              </a:rPr>
              <a:t>https://www.cpp.edu/~jrfisher/www/prolog_tutorial/2_1.</a:t>
            </a:r>
            <a:r>
              <a:rPr lang="en-US" dirty="0" smtClean="0">
                <a:latin typeface="Times New Roman" charset="0"/>
                <a:ea typeface="ＭＳ Ｐゴシック" charset="0"/>
                <a:hlinkClick r:id="rId4"/>
              </a:rPr>
              <a:t>html</a:t>
            </a:r>
            <a:endParaRPr lang="en-US" dirty="0" smtClean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Let’s dive more into these logical constructs today, and then come back to these examples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516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Lists</a:t>
            </a:r>
          </a:p>
          <a:p>
            <a:r>
              <a:rPr lang="en-US" dirty="0" smtClean="0"/>
              <a:t>More on </a:t>
            </a:r>
            <a:r>
              <a:rPr lang="en-US" dirty="0" err="1" smtClean="0"/>
              <a:t>unificaiton</a:t>
            </a:r>
            <a:endParaRPr lang="en-US" dirty="0" smtClean="0"/>
          </a:p>
          <a:p>
            <a:r>
              <a:rPr lang="en-US" dirty="0" smtClean="0"/>
              <a:t>Homework for prolog is posted, due Wednesday after break</a:t>
            </a:r>
          </a:p>
          <a:p>
            <a:pPr lvl="1"/>
            <a:r>
              <a:rPr lang="en-US" dirty="0" smtClean="0"/>
              <a:t>We’ll finish prolog Wednesday of this week, so have time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010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5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9462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Imperative Control Flow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Some options in Prolog actually alter the flow of control.  Recall this example::</a:t>
            </a:r>
            <a:br>
              <a:rPr lang="en-US" dirty="0">
                <a:latin typeface="Times New Roman" charset="0"/>
                <a:ea typeface="ＭＳ Ｐゴシック" charset="0"/>
              </a:rPr>
            </a:b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member(X, [X | _]).</a:t>
            </a:r>
            <a:r>
              <a:rPr lang="en-US" dirty="0">
                <a:latin typeface="Courier New" charset="0"/>
                <a:ea typeface="ＭＳ Ｐゴシック" charset="0"/>
                <a:sym typeface="Courier New" charset="0"/>
              </a:rPr>
              <a:t/>
            </a:r>
            <a:br>
              <a:rPr lang="en-US" dirty="0">
                <a:latin typeface="Courier New" charset="0"/>
                <a:ea typeface="ＭＳ Ｐゴシック" charset="0"/>
                <a:sym typeface="Courier New" charset="0"/>
              </a:rPr>
            </a:b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member(X, [_ | T]) := member(X,T).</a:t>
            </a:r>
            <a:endParaRPr lang="en-US" dirty="0">
              <a:latin typeface="Courier New" charset="0"/>
              <a:ea typeface="ＭＳ Ｐゴシック" charset="0"/>
              <a:sym typeface="Courier New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If a given atom a is in the list n times, the the goal 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?- member(</a:t>
            </a:r>
            <a:r>
              <a:rPr lang="en-US" dirty="0" err="1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a,L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)</a:t>
            </a:r>
            <a:r>
              <a:rPr lang="en-US" dirty="0">
                <a:latin typeface="Times New Roman" charset="0"/>
                <a:ea typeface="ＭＳ Ｐゴシック" charset="0"/>
              </a:rPr>
              <a:t>can succeed n times.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This can be very inefficient in some cases, since we may have some other goal to satisfy that could fail: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 err="1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prime_candidate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(X) := member(X, candidates),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						prime(X).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(Here, if a is in the list of candidates more than once,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we’ll </a:t>
            </a:r>
            <a:r>
              <a:rPr lang="en-US" dirty="0">
                <a:latin typeface="Times New Roman" charset="0"/>
                <a:ea typeface="ＭＳ Ｐゴシック" charset="0"/>
              </a:rPr>
              <a:t>waste time checking for it that number of times, when we already 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“</a:t>
            </a:r>
            <a:r>
              <a:rPr lang="en-US" dirty="0">
                <a:latin typeface="Times New Roman" charset="0"/>
                <a:ea typeface="ＭＳ Ｐゴシック" charset="0"/>
              </a:rPr>
              <a:t>know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”</a:t>
            </a:r>
            <a:r>
              <a:rPr lang="en-US" dirty="0">
                <a:latin typeface="Times New Roman" charset="0"/>
                <a:ea typeface="ＭＳ Ｐゴシック" charset="0"/>
              </a:rPr>
              <a:t> that prime(a) will just fail.)</a:t>
            </a:r>
          </a:p>
        </p:txBody>
      </p:sp>
    </p:spTree>
    <p:extLst>
      <p:ext uri="{BB962C8B-B14F-4D97-AF65-F5344CB8AC3E}">
        <p14:creationId xmlns:p14="http://schemas.microsoft.com/office/powerpoint/2010/main" val="840460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8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84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8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20486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Control flow - the cut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We can save time by cutting off all future searches for a after the first time it is found:</a:t>
            </a:r>
            <a:br>
              <a:rPr lang="en-US">
                <a:latin typeface="Times New Roman" charset="0"/>
                <a:ea typeface="ＭＳ Ｐゴシック" charset="0"/>
              </a:rPr>
            </a:br>
            <a:r>
              <a:rPr lang="en-US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member(X, [X | _]) :- !.</a:t>
            </a:r>
            <a:r>
              <a:rPr lang="en-US">
                <a:latin typeface="Courier New" charset="0"/>
                <a:ea typeface="ＭＳ Ｐゴシック" charset="0"/>
                <a:sym typeface="Courier New" charset="0"/>
              </a:rPr>
              <a:t/>
            </a:r>
            <a:br>
              <a:rPr lang="en-US">
                <a:latin typeface="Courier New" charset="0"/>
                <a:ea typeface="ＭＳ Ｐゴシック" charset="0"/>
                <a:sym typeface="Courier New" charset="0"/>
              </a:rPr>
            </a:br>
            <a:r>
              <a:rPr lang="en-US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member(X, [_ | T]) := member(X,T).</a:t>
            </a:r>
            <a:endParaRPr lang="en-US">
              <a:latin typeface="Courier New" charset="0"/>
              <a:ea typeface="ＭＳ Ｐゴシック" charset="0"/>
              <a:sym typeface="Courier New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The cut is the ! on the right hand side.  This says that if X is the head of L, we should not attempt to unify </a:t>
            </a:r>
            <a:r>
              <a:rPr lang="en-US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member(X,L)</a:t>
            </a:r>
            <a:r>
              <a:rPr lang="en-US">
                <a:latin typeface="Times New Roman" charset="0"/>
                <a:ea typeface="ＭＳ Ｐゴシック" charset="0"/>
              </a:rPr>
              <a:t>with the left-hand side of the second rule.  Essentially, the cut forces us to commit to the first rule only.</a:t>
            </a:r>
          </a:p>
        </p:txBody>
      </p:sp>
    </p:spTree>
    <p:extLst>
      <p:ext uri="{BB962C8B-B14F-4D97-AF65-F5344CB8AC3E}">
        <p14:creationId xmlns:p14="http://schemas.microsoft.com/office/powerpoint/2010/main" val="716793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0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21510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Control flow - \=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Another option is to force the first element of the list to not be equal to X in the second rule:</a:t>
            </a:r>
            <a:br>
              <a:rPr lang="en-US" dirty="0">
                <a:latin typeface="Times New Roman" charset="0"/>
                <a:ea typeface="ＭＳ Ｐゴシック" charset="0"/>
              </a:rPr>
            </a:b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member(X, [X | _]) :- !.</a:t>
            </a:r>
            <a:r>
              <a:rPr lang="en-US" dirty="0">
                <a:latin typeface="Courier New" charset="0"/>
                <a:ea typeface="ＭＳ Ｐゴシック" charset="0"/>
                <a:sym typeface="Courier New" charset="0"/>
              </a:rPr>
              <a:t/>
            </a:r>
            <a:br>
              <a:rPr lang="en-US" dirty="0">
                <a:latin typeface="Courier New" charset="0"/>
                <a:ea typeface="ＭＳ Ｐゴシック" charset="0"/>
                <a:sym typeface="Courier New" charset="0"/>
              </a:rPr>
            </a:b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member(X, [H | T]) := X \= H, 					</a:t>
            </a:r>
            <a:r>
              <a:rPr lang="en-US" dirty="0" smtClean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	member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(X,T).</a:t>
            </a:r>
            <a:endParaRPr lang="en-US" dirty="0">
              <a:latin typeface="Courier New" charset="0"/>
              <a:ea typeface="ＭＳ Ｐゴシック" charset="0"/>
              <a:sym typeface="Courier New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The statement 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X \= H</a:t>
            </a:r>
            <a:r>
              <a:rPr lang="en-US" dirty="0">
                <a:latin typeface="Times New Roman" charset="0"/>
                <a:ea typeface="ＭＳ Ｐゴシック" charset="0"/>
              </a:rPr>
              <a:t>  is equivalent to the statement 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\+(X = H)</a:t>
            </a:r>
            <a:r>
              <a:rPr lang="en-US" dirty="0">
                <a:latin typeface="Times New Roman" charset="0"/>
                <a:ea typeface="ＭＳ Ｐゴシック" charset="0"/>
              </a:rPr>
              <a:t>.  In essence, \+ is a bit like a not (which is how it is written in some versions of Prolog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).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516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3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3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2253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Control flow - back to the cut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One really interesting use of ! is as an equivalent to if-then-else statements:</a:t>
            </a:r>
            <a:br>
              <a:rPr lang="en-US" dirty="0">
                <a:latin typeface="Times New Roman" charset="0"/>
                <a:ea typeface="ＭＳ Ｐゴシック" charset="0"/>
              </a:rPr>
            </a:b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statement := condition, !, 							</a:t>
            </a:r>
            <a:r>
              <a:rPr lang="en-US" dirty="0" err="1" smtClean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then_part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  statement := </a:t>
            </a:r>
            <a:r>
              <a:rPr lang="en-US" dirty="0" err="1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else_part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.</a:t>
            </a:r>
            <a:endParaRPr lang="en-US" dirty="0">
              <a:latin typeface="Courier New" charset="0"/>
              <a:ea typeface="ＭＳ Ｐゴシック" charset="0"/>
              <a:sym typeface="Courier New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Here, the cut commits us to the first part if condition is true, which means we will never go to the second rule.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However, if the condition comes back as false (i.e. no derivation is found to make it true), then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we’ll </a:t>
            </a:r>
            <a:r>
              <a:rPr lang="en-US" dirty="0">
                <a:latin typeface="Times New Roman" charset="0"/>
                <a:ea typeface="ＭＳ Ｐゴシック" charset="0"/>
              </a:rPr>
              <a:t>move onto the second rule and try to find if it can be satisfied.</a:t>
            </a:r>
          </a:p>
        </p:txBody>
      </p:sp>
    </p:spTree>
    <p:extLst>
      <p:ext uri="{BB962C8B-B14F-4D97-AF65-F5344CB8AC3E}">
        <p14:creationId xmlns:p14="http://schemas.microsoft.com/office/powerpoint/2010/main" val="833874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8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6150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Control flow - the fail predicate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The fail predicate always fails.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It can be quite useful to force certain actions.  For example, the \+ can be implemented using fail and !: 		=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\+(X=H) :- (X=H), !, fail.</a:t>
            </a:r>
            <a:endParaRPr lang="en-US" dirty="0">
              <a:latin typeface="Courier New" charset="0"/>
              <a:ea typeface="ＭＳ Ｐゴシック" charset="0"/>
              <a:sym typeface="Courier New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It can also be used to generate a type of 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“</a:t>
            </a:r>
            <a:r>
              <a:rPr lang="en-US" dirty="0">
                <a:latin typeface="Times New Roman" charset="0"/>
                <a:ea typeface="ＭＳ Ｐゴシック" charset="0"/>
              </a:rPr>
              <a:t>looping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”</a:t>
            </a:r>
            <a:r>
              <a:rPr lang="en-US" dirty="0">
                <a:latin typeface="Times New Roman" charset="0"/>
                <a:ea typeface="ＭＳ Ｐゴシック" charset="0"/>
              </a:rPr>
              <a:t> behavior.  As an example, recall our append code: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	</a:t>
            </a:r>
            <a:r>
              <a:rPr lang="en-US" dirty="0">
                <a:latin typeface="Courier New" charset="0"/>
                <a:ea typeface="ＭＳ Ｐゴシック" charset="0"/>
              </a:rPr>
              <a:t>append([], A, A). </a:t>
            </a:r>
          </a:p>
          <a:p>
            <a:pPr eaLnBrk="1" hangingPunct="1"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append([H | T], A, [H | L]) :-</a:t>
            </a:r>
          </a:p>
          <a:p>
            <a:pPr eaLnBrk="1" hangingPunct="1"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					append(T, A, L).</a:t>
            </a:r>
          </a:p>
          <a:p>
            <a:pPr eaLnBrk="1" hangingPunct="1"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   If we write append(A,B,L) where L is instantiated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but </a:t>
            </a:r>
            <a:r>
              <a:rPr lang="en-US" dirty="0">
                <a:latin typeface="Times New Roman" charset="0"/>
                <a:ea typeface="ＭＳ Ｐゴシック" charset="0"/>
              </a:rPr>
              <a:t>A and B are not, we can use this to generate possible lists.</a:t>
            </a:r>
          </a:p>
        </p:txBody>
      </p:sp>
    </p:spTree>
    <p:extLst>
      <p:ext uri="{BB962C8B-B14F-4D97-AF65-F5344CB8AC3E}">
        <p14:creationId xmlns:p14="http://schemas.microsoft.com/office/powerpoint/2010/main" val="2296046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717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Control flow - the fail predicate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990600"/>
            <a:ext cx="8763000" cy="58674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If we write append(A,B,L) where L is instantiated by A and B are not, we can use this to generate possible lists: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		 </a:t>
            </a:r>
            <a:r>
              <a:rPr lang="en-US" sz="2400" dirty="0" err="1">
                <a:latin typeface="Courier New" charset="0"/>
                <a:ea typeface="ＭＳ Ｐゴシック" charset="0"/>
              </a:rPr>
              <a:t>print_lists</a:t>
            </a:r>
            <a:r>
              <a:rPr lang="en-US" sz="2400" dirty="0">
                <a:latin typeface="Courier New" charset="0"/>
                <a:ea typeface="ＭＳ Ｐゴシック" charset="0"/>
              </a:rPr>
              <a:t>(L) :-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			</a:t>
            </a:r>
            <a:r>
              <a:rPr lang="en-US" sz="2400" dirty="0" smtClean="0">
                <a:latin typeface="Courier New" charset="0"/>
                <a:ea typeface="ＭＳ Ｐゴシック" charset="0"/>
              </a:rPr>
              <a:t>append</a:t>
            </a:r>
            <a:r>
              <a:rPr lang="en-US" sz="2400" dirty="0">
                <a:latin typeface="Courier New" charset="0"/>
                <a:ea typeface="ＭＳ Ｐゴシック" charset="0"/>
              </a:rPr>
              <a:t>(A,B,L), write(A),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			write(</a:t>
            </a:r>
            <a:r>
              <a:rPr lang="ja-JP" altLang="en-US" sz="2400" dirty="0">
                <a:latin typeface="Courier New" charset="0"/>
                <a:ea typeface="ＭＳ Ｐゴシック" charset="0"/>
              </a:rPr>
              <a:t>‘</a:t>
            </a:r>
            <a:r>
              <a:rPr lang="en-US" sz="2400" dirty="0">
                <a:latin typeface="Courier New" charset="0"/>
                <a:ea typeface="ＭＳ Ｐゴシック" charset="0"/>
              </a:rPr>
              <a:t> </a:t>
            </a:r>
            <a:r>
              <a:rPr lang="ja-JP" altLang="en-US" sz="2400" dirty="0">
                <a:latin typeface="Courier New" charset="0"/>
                <a:ea typeface="ＭＳ Ｐゴシック" charset="0"/>
              </a:rPr>
              <a:t>‘</a:t>
            </a:r>
            <a:r>
              <a:rPr lang="en-US" sz="2400" dirty="0">
                <a:latin typeface="Courier New" charset="0"/>
                <a:ea typeface="ＭＳ Ｐゴシック" charset="0"/>
              </a:rPr>
              <a:t>), write(B), 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			</a:t>
            </a:r>
            <a:r>
              <a:rPr lang="en-US" sz="2400" dirty="0" err="1">
                <a:latin typeface="Courier New" charset="0"/>
                <a:ea typeface="ＭＳ Ｐゴシック" charset="0"/>
              </a:rPr>
              <a:t>nl</a:t>
            </a:r>
            <a:r>
              <a:rPr lang="en-US" sz="2400" dirty="0">
                <a:latin typeface="Courier New" charset="0"/>
                <a:ea typeface="ＭＳ Ｐゴシック" charset="0"/>
              </a:rPr>
              <a:t>, fail.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The output if we call </a:t>
            </a:r>
            <a:r>
              <a:rPr lang="en-US" sz="2400" dirty="0" err="1">
                <a:latin typeface="Courier New" charset="0"/>
                <a:ea typeface="ＭＳ Ｐゴシック" charset="0"/>
              </a:rPr>
              <a:t>print_lists</a:t>
            </a:r>
            <a:r>
              <a:rPr lang="en-US" sz="2400" dirty="0">
                <a:latin typeface="Courier New" charset="0"/>
                <a:ea typeface="ＭＳ Ｐゴシック" charset="0"/>
              </a:rPr>
              <a:t>([a, b, c]) </a:t>
            </a:r>
            <a:r>
              <a:rPr lang="en-US" sz="2400" dirty="0">
                <a:latin typeface="Times New Roman" charset="0"/>
                <a:ea typeface="ＭＳ Ｐゴシック" charset="0"/>
              </a:rPr>
              <a:t>will be: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[] [a, b, c]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[a] [b, c]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[a, b] [c]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[a, b, c] []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No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2000" dirty="0">
              <a:latin typeface="Times New Roman" charset="0"/>
              <a:ea typeface="ＭＳ Ｐゴシック" charset="0"/>
            </a:endParaRPr>
          </a:p>
          <a:p>
            <a:pPr eaLnBrk="1" hangingPunct="1">
              <a:buFont typeface="Times New Roman" charset="0"/>
              <a:buNone/>
              <a:defRPr/>
            </a:pPr>
            <a:endParaRPr lang="en-US" sz="24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157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198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Looping and unbounded generators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762000"/>
            <a:ext cx="8763000" cy="6096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The following generates all of the natural numbers: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		</a:t>
            </a:r>
            <a:r>
              <a:rPr lang="en-US">
                <a:latin typeface="Courier New" charset="0"/>
                <a:ea typeface="ＭＳ Ｐゴシック" charset="0"/>
              </a:rPr>
              <a:t>natural(1).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		natural(N) :- natural(M), N is M+1.</a:t>
            </a:r>
            <a:endParaRPr lang="en-US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We can then use this to print out the first n numbers: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my_loop(N) := natural(I),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				write(I), nl,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>
                <a:latin typeface="Courier New" charset="0"/>
                <a:ea typeface="ＭＳ Ｐゴシック" charset="0"/>
              </a:rPr>
              <a:t>				I = N, !. 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800">
                <a:latin typeface="Times New Roman" charset="0"/>
                <a:ea typeface="ＭＳ Ｐゴシック" charset="0"/>
              </a:rPr>
              <a:t>So long as I is less than N, the equality predicate will fail and backtracking will pursue another alternative for </a:t>
            </a:r>
            <a:r>
              <a:rPr lang="en-US">
                <a:latin typeface="Courier New" charset="0"/>
                <a:ea typeface="ＭＳ Ｐゴシック" charset="0"/>
              </a:rPr>
              <a:t>natural</a:t>
            </a:r>
            <a:r>
              <a:rPr lang="en-US" sz="2800">
                <a:latin typeface="Times New Roman" charset="0"/>
                <a:ea typeface="ＭＳ Ｐゴシック" charset="0"/>
              </a:rPr>
              <a:t>.  If I is equal to N, then the cut will execute, committing us to the final value of I and terminating this loop.</a:t>
            </a:r>
            <a:endParaRPr lang="en-US">
              <a:latin typeface="Times New Roman" charset="0"/>
              <a:ea typeface="ＭＳ Ｐゴシック" charset="0"/>
            </a:endParaRPr>
          </a:p>
          <a:p>
            <a:pPr eaLnBrk="1" hangingPunct="1">
              <a:buFont typeface="Times New Roman" charset="0"/>
              <a:buNone/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093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1162</Words>
  <Application>Microsoft Macintosh PowerPoint</Application>
  <PresentationFormat>On-screen Show (4:3)</PresentationFormat>
  <Paragraphs>162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Prolog</vt:lpstr>
      <vt:lpstr>Last time</vt:lpstr>
      <vt:lpstr>Imperative Control Flow</vt:lpstr>
      <vt:lpstr>Control flow - the cut</vt:lpstr>
      <vt:lpstr>Control flow - \=</vt:lpstr>
      <vt:lpstr>Control flow - back to the cut</vt:lpstr>
      <vt:lpstr>Control flow - the fail predicate</vt:lpstr>
      <vt:lpstr>Control flow - the fail predicate</vt:lpstr>
      <vt:lpstr>Looping and unbounded generators</vt:lpstr>
      <vt:lpstr>Looping and unbounded generators</vt:lpstr>
      <vt:lpstr>I/O in prolog</vt:lpstr>
      <vt:lpstr>Database Manipulation</vt:lpstr>
      <vt:lpstr>Additional predicates</vt:lpstr>
      <vt:lpstr>Using arg and functor</vt:lpstr>
      <vt:lpstr>Dynamic goals</vt:lpstr>
      <vt:lpstr>An example for the HW: DFAs</vt:lpstr>
      <vt:lpstr>Another example to recap</vt:lpstr>
      <vt:lpstr>Prolog – 3 coloring:</vt:lpstr>
      <vt:lpstr>Prolog – 4 coloring: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Prolog</dc:title>
  <dc:creator>Default User</dc:creator>
  <cp:lastModifiedBy>Default User</cp:lastModifiedBy>
  <cp:revision>3</cp:revision>
  <dcterms:created xsi:type="dcterms:W3CDTF">2018-03-26T15:23:20Z</dcterms:created>
  <dcterms:modified xsi:type="dcterms:W3CDTF">2018-03-26T15:38:26Z</dcterms:modified>
</cp:coreProperties>
</file>