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68" r:id="rId4"/>
    <p:sldId id="258" r:id="rId5"/>
    <p:sldId id="288" r:id="rId6"/>
    <p:sldId id="289" r:id="rId7"/>
    <p:sldId id="290" r:id="rId8"/>
    <p:sldId id="259" r:id="rId9"/>
    <p:sldId id="260" r:id="rId10"/>
    <p:sldId id="287" r:id="rId11"/>
    <p:sldId id="261" r:id="rId12"/>
    <p:sldId id="262" r:id="rId13"/>
    <p:sldId id="263" r:id="rId14"/>
    <p:sldId id="264" r:id="rId15"/>
    <p:sldId id="265" r:id="rId16"/>
    <p:sldId id="269" r:id="rId17"/>
    <p:sldId id="270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EF59037-1BB4-3446-A99C-813BB95EFDD6}" type="datetimeFigureOut">
              <a:rPr lang="en-US" smtClean="0"/>
              <a:t>1/25/18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NFAs, scanners, and flex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0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decimals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d = [0-9], then decimals are: d* </a:t>
            </a:r>
            <a:r>
              <a:rPr lang="en-US" dirty="0"/>
              <a:t>(.d | d. ) d*</a:t>
            </a:r>
          </a:p>
        </p:txBody>
      </p:sp>
      <p:pic>
        <p:nvPicPr>
          <p:cNvPr id="4" name="Picture 3" descr="f02-08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507" y="2221799"/>
            <a:ext cx="5905500" cy="441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972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NFAs to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Next, a scanning program needs to go from this NFA to a DFA</a:t>
            </a:r>
          </a:p>
          <a:p>
            <a:pPr lvl="1"/>
            <a:r>
              <a:rPr lang="en-US" sz="3000" dirty="0" smtClean="0"/>
              <a:t>Mainly because “guessing” the right transition if there are multiple ones is really hard to code</a:t>
            </a:r>
          </a:p>
          <a:p>
            <a:pPr lvl="1"/>
            <a:r>
              <a:rPr lang="en-US" sz="3000" dirty="0" smtClean="0"/>
              <a:t>Much easier to convert to DFA, even though it can get bigger.</a:t>
            </a:r>
          </a:p>
          <a:p>
            <a:pPr lvl="1"/>
            <a:r>
              <a:rPr lang="en-US" sz="3000" dirty="0" smtClean="0"/>
              <a:t>(Side note: how much bigger?)</a:t>
            </a:r>
          </a:p>
          <a:p>
            <a:r>
              <a:rPr lang="en-US" sz="3200" dirty="0" smtClean="0"/>
              <a:t>Let’s go back to our decimal example on the board…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71117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NFAs to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we automate this conversion on our last NFA (of decimals), we get:</a:t>
            </a:r>
            <a:endParaRPr lang="en-US" sz="3200" dirty="0"/>
          </a:p>
        </p:txBody>
      </p:sp>
      <p:pic>
        <p:nvPicPr>
          <p:cNvPr id="4" name="Picture 3" descr="f02-09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290" y="2803900"/>
            <a:ext cx="4962122" cy="385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306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Minimizing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396" y="1536192"/>
            <a:ext cx="3755624" cy="459028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In addition, scanners take this final DFA and minimize.  </a:t>
            </a:r>
          </a:p>
          <a:p>
            <a:pPr lvl="1"/>
            <a:r>
              <a:rPr lang="en-US" sz="3000" dirty="0" smtClean="0"/>
              <a:t>(We won’t do this part by hand – I just want you to know that the computer does it automatically, to speed things up later.)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pic>
        <p:nvPicPr>
          <p:cNvPr id="4" name="Picture 3" descr="f02-10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020" y="2215006"/>
            <a:ext cx="4407079" cy="307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553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DFAs (scanners)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Then, given a DFA, code can be implemented in 2 ways:</a:t>
            </a:r>
          </a:p>
          <a:p>
            <a:pPr lvl="1"/>
            <a:r>
              <a:rPr lang="en-US" sz="3000" dirty="0" smtClean="0"/>
              <a:t>A bunch of if/switch/case statements</a:t>
            </a:r>
          </a:p>
          <a:p>
            <a:pPr lvl="1"/>
            <a:r>
              <a:rPr lang="en-US" sz="3000" dirty="0" smtClean="0"/>
              <a:t>A table and driver</a:t>
            </a:r>
          </a:p>
          <a:p>
            <a:r>
              <a:rPr lang="en-US" sz="3200" dirty="0" smtClean="0"/>
              <a:t>Both have merits, and are described further in the book.</a:t>
            </a:r>
          </a:p>
          <a:p>
            <a:r>
              <a:rPr lang="en-US" sz="3200" dirty="0" smtClean="0"/>
              <a:t>We’ll mainly use the second route in homework, simply because there are many good tools out there.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51752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Writing a pure DFA as a set of nested case statements is a surprisingly useful programming technique </a:t>
            </a:r>
          </a:p>
          <a:p>
            <a:pPr marL="782638" lvl="1"/>
            <a:r>
              <a:rPr lang="en-US" sz="2800" dirty="0"/>
              <a:t>though it's often easier to use </a:t>
            </a:r>
            <a:r>
              <a:rPr lang="en-US" sz="2800" dirty="0" err="1"/>
              <a:t>perl</a:t>
            </a:r>
            <a:r>
              <a:rPr lang="en-US" sz="2800" dirty="0"/>
              <a:t>, </a:t>
            </a:r>
            <a:r>
              <a:rPr lang="en-US" sz="2800" dirty="0" err="1"/>
              <a:t>awk</a:t>
            </a:r>
            <a:r>
              <a:rPr lang="en-US" sz="2800" dirty="0"/>
              <a:t>, </a:t>
            </a:r>
            <a:r>
              <a:rPr lang="en-US" sz="2800" dirty="0" err="1"/>
              <a:t>sed</a:t>
            </a:r>
            <a:endParaRPr lang="en-US" sz="2800" dirty="0"/>
          </a:p>
          <a:p>
            <a:pPr marL="782638" lvl="1"/>
            <a:r>
              <a:rPr lang="en-US" sz="2800" dirty="0"/>
              <a:t>for details see Figure 2.11</a:t>
            </a:r>
          </a:p>
          <a:p>
            <a:r>
              <a:rPr lang="en-US" sz="3200" dirty="0"/>
              <a:t>Table-driven DFA is what </a:t>
            </a:r>
            <a:r>
              <a:rPr lang="en-US" sz="3200" dirty="0" err="1" smtClean="0"/>
              <a:t>lex</a:t>
            </a:r>
            <a:r>
              <a:rPr lang="en-US" sz="3200" dirty="0" smtClean="0"/>
              <a:t> </a:t>
            </a:r>
            <a:r>
              <a:rPr lang="en-US" sz="3200" dirty="0"/>
              <a:t>and </a:t>
            </a:r>
            <a:r>
              <a:rPr lang="en-US" sz="3200" dirty="0" err="1"/>
              <a:t>scangen</a:t>
            </a:r>
            <a:r>
              <a:rPr lang="en-US" sz="3200" dirty="0"/>
              <a:t> produce</a:t>
            </a:r>
          </a:p>
          <a:p>
            <a:pPr marL="782638" lvl="1"/>
            <a:r>
              <a:rPr lang="en-US" sz="2800" dirty="0" err="1"/>
              <a:t>lex</a:t>
            </a:r>
            <a:r>
              <a:rPr lang="en-US" sz="2800" dirty="0"/>
              <a:t> </a:t>
            </a:r>
            <a:r>
              <a:rPr lang="en-US" sz="2800" dirty="0" smtClean="0"/>
              <a:t>(or really flex) does this </a:t>
            </a:r>
            <a:r>
              <a:rPr lang="en-US" sz="2800" dirty="0"/>
              <a:t>in the form of C </a:t>
            </a:r>
            <a:r>
              <a:rPr lang="en-US" sz="2800" dirty="0" smtClean="0"/>
              <a:t>code – this will be an upcoming homework</a:t>
            </a:r>
            <a:endParaRPr lang="en-US" sz="2800" dirty="0"/>
          </a:p>
          <a:p>
            <a:pPr marL="782638" lvl="1"/>
            <a:r>
              <a:rPr lang="en-US" sz="2800" dirty="0" err="1" smtClean="0"/>
              <a:t>scangen</a:t>
            </a:r>
            <a:r>
              <a:rPr lang="en-US" sz="2800" dirty="0" smtClean="0"/>
              <a:t> makes these </a:t>
            </a:r>
            <a:r>
              <a:rPr lang="en-US" sz="2800" dirty="0"/>
              <a:t>in the form of numeric tables and a separate driver (for details see Figure 2.12)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059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lex</a:t>
            </a:r>
            <a:r>
              <a:rPr lang="en-US" dirty="0" smtClean="0"/>
              <a:t> &amp; flex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lex</a:t>
            </a:r>
            <a:r>
              <a:rPr lang="en-US" sz="3200" dirty="0" smtClean="0"/>
              <a:t> is a tool to generate a scanner</a:t>
            </a:r>
          </a:p>
          <a:p>
            <a:pPr lvl="1"/>
            <a:r>
              <a:rPr lang="en-US" sz="3000" dirty="0" smtClean="0"/>
              <a:t>written by Mike </a:t>
            </a:r>
            <a:r>
              <a:rPr lang="en-US" sz="3000" dirty="0" err="1" smtClean="0"/>
              <a:t>Lesk</a:t>
            </a:r>
            <a:r>
              <a:rPr lang="en-US" sz="3000" dirty="0" smtClean="0"/>
              <a:t> and Eric Schmidt</a:t>
            </a:r>
          </a:p>
          <a:p>
            <a:pPr lvl="1"/>
            <a:r>
              <a:rPr lang="en-US" sz="3000" dirty="0" smtClean="0"/>
              <a:t>not really used anymore</a:t>
            </a:r>
          </a:p>
          <a:p>
            <a:r>
              <a:rPr lang="en-US" sz="3200" dirty="0" smtClean="0"/>
              <a:t>Flex: fast lexical analyzer generator</a:t>
            </a:r>
          </a:p>
          <a:p>
            <a:pPr lvl="1"/>
            <a:r>
              <a:rPr lang="en-US" sz="3000" dirty="0" smtClean="0"/>
              <a:t>free and open source alternative</a:t>
            </a:r>
          </a:p>
          <a:p>
            <a:pPr lvl="1"/>
            <a:r>
              <a:rPr lang="en-US" sz="3000" dirty="0" smtClean="0"/>
              <a:t>our software of choice this semester – on hopper, as well as the lab machines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59800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3304042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First, FLEX reads a specification of a scanner either from an input file *.</a:t>
            </a:r>
            <a:r>
              <a:rPr lang="en-US" sz="3200" dirty="0" err="1"/>
              <a:t>lex</a:t>
            </a:r>
            <a:r>
              <a:rPr lang="en-US" sz="3200" dirty="0"/>
              <a:t>, or from standard input, and it generates as output a C source file </a:t>
            </a:r>
            <a:r>
              <a:rPr lang="en-US" sz="3200" dirty="0" err="1"/>
              <a:t>lex.yy.c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/>
              <a:t>Then</a:t>
            </a:r>
            <a:r>
              <a:rPr lang="en-US" sz="3200" dirty="0"/>
              <a:t>, </a:t>
            </a:r>
            <a:r>
              <a:rPr lang="en-US" sz="3200" dirty="0" err="1"/>
              <a:t>lex.yy.c</a:t>
            </a:r>
            <a:r>
              <a:rPr lang="en-US" sz="3200" dirty="0"/>
              <a:t> is compiled and linked with the "-</a:t>
            </a:r>
            <a:r>
              <a:rPr lang="en-US" sz="3200" dirty="0" err="1"/>
              <a:t>lfl</a:t>
            </a:r>
            <a:r>
              <a:rPr lang="en-US" sz="3200" dirty="0"/>
              <a:t>" library to produce an executable </a:t>
            </a:r>
            <a:r>
              <a:rPr lang="en-US" sz="3200" dirty="0" err="1"/>
              <a:t>a.out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/>
              <a:t>Finally</a:t>
            </a:r>
            <a:r>
              <a:rPr lang="en-US" sz="3200" dirty="0"/>
              <a:t>, </a:t>
            </a:r>
            <a:r>
              <a:rPr lang="en-US" sz="3200" dirty="0" err="1"/>
              <a:t>a.out</a:t>
            </a:r>
            <a:r>
              <a:rPr lang="en-US" sz="3200" dirty="0"/>
              <a:t> analyzes its input stream and transforms it into a sequence of tokens.</a:t>
            </a:r>
          </a:p>
        </p:txBody>
      </p:sp>
      <p:pic>
        <p:nvPicPr>
          <p:cNvPr id="9" name="Picture 8" descr="Screen Shot 2017-01-24 at 3.49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664" y="4702148"/>
            <a:ext cx="6791300" cy="205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63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intro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Flex reads given input files or standard input, and tokenizes the input according to the rules you specify</a:t>
            </a:r>
          </a:p>
          <a:p>
            <a:r>
              <a:rPr lang="en-US" sz="3200" dirty="0" smtClean="0"/>
              <a:t>As output, it generates a function </a:t>
            </a:r>
            <a:r>
              <a:rPr lang="en-US" sz="3200" dirty="0" err="1" smtClean="0"/>
              <a:t>yylex</a:t>
            </a:r>
            <a:r>
              <a:rPr lang="en-US" sz="3200" dirty="0" smtClean="0"/>
              <a:t>()</a:t>
            </a:r>
          </a:p>
          <a:p>
            <a:pPr lvl="1"/>
            <a:r>
              <a:rPr lang="en-US" sz="3000" dirty="0" smtClean="0"/>
              <a:t>(This is why you use –</a:t>
            </a:r>
            <a:r>
              <a:rPr lang="en-US" sz="3000" dirty="0" err="1" smtClean="0"/>
              <a:t>lfl</a:t>
            </a:r>
            <a:r>
              <a:rPr lang="en-US" sz="3000" dirty="0" smtClean="0"/>
              <a:t> option, so that it links to the flex runtime library)</a:t>
            </a:r>
          </a:p>
          <a:p>
            <a:r>
              <a:rPr lang="en-US" sz="3200" dirty="0" smtClean="0"/>
              <a:t>When you run the final executable, it analyzes input for occurrences of regular expressions</a:t>
            </a:r>
          </a:p>
          <a:p>
            <a:r>
              <a:rPr lang="en-US" sz="3200" dirty="0" smtClean="0"/>
              <a:t>If found, executes the matching C code</a:t>
            </a:r>
          </a:p>
          <a:p>
            <a:r>
              <a:rPr lang="en-US" sz="3200" dirty="0" smtClean="0"/>
              <a:t>Also can track states, to mimic a DFA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142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We’re looking at compilers:</a:t>
            </a:r>
            <a:endParaRPr lang="en-US" sz="32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19" y="2390426"/>
            <a:ext cx="5720542" cy="3361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88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Focusing on scanning, the top level</a:t>
            </a:r>
          </a:p>
          <a:p>
            <a:pPr lvl="1"/>
            <a:r>
              <a:rPr lang="en-US" sz="3000" dirty="0" smtClean="0"/>
              <a:t>Scanning is recognizing a regular language</a:t>
            </a:r>
          </a:p>
          <a:p>
            <a:pPr lvl="1"/>
            <a:r>
              <a:rPr lang="en-US" sz="3000" dirty="0" smtClean="0"/>
              <a:t>Connected to DFAs and NFAs, which we saw a bunch of the last 2 classes</a:t>
            </a:r>
          </a:p>
          <a:p>
            <a:r>
              <a:rPr lang="en-US" sz="3200" dirty="0" smtClean="0"/>
              <a:t>Today:</a:t>
            </a:r>
          </a:p>
          <a:p>
            <a:pPr lvl="1"/>
            <a:r>
              <a:rPr lang="en-US" sz="3000" dirty="0" smtClean="0"/>
              <a:t>Coding scanners</a:t>
            </a:r>
          </a:p>
          <a:p>
            <a:pPr lvl="1"/>
            <a:r>
              <a:rPr lang="en-US" sz="3000" dirty="0" smtClean="0"/>
              <a:t>Flex, a c-style scanner</a:t>
            </a:r>
          </a:p>
          <a:p>
            <a:r>
              <a:rPr lang="en-US" sz="3200" dirty="0" smtClean="0"/>
              <a:t>Later this week: parsing and CFGs, which are stronger than DFAs/scanning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5193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36392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You may ask: why do we care about regular expressions, DFAs and NFAs? </a:t>
            </a:r>
          </a:p>
          <a:p>
            <a:r>
              <a:rPr lang="en-US" sz="3200" dirty="0" smtClean="0"/>
              <a:t>Well, in terms of defining a scanner, we usually start with regular expressions.</a:t>
            </a:r>
          </a:p>
          <a:p>
            <a:r>
              <a:rPr lang="en-US" sz="3200" dirty="0" smtClean="0"/>
              <a:t>We then need a DFA (since NFAs are harder to code). </a:t>
            </a:r>
          </a:p>
          <a:p>
            <a:pPr lvl="1"/>
            <a:r>
              <a:rPr lang="en-US" sz="3000" dirty="0" smtClean="0"/>
              <a:t>However, getting from a regular expression to a DFA in one step is difficult.</a:t>
            </a:r>
          </a:p>
          <a:p>
            <a:pPr lvl="1"/>
            <a:r>
              <a:rPr lang="en-US" sz="3000" dirty="0" smtClean="0"/>
              <a:t>Instead, programs convert to an NFA, and THEN to a DFA.</a:t>
            </a:r>
          </a:p>
          <a:p>
            <a:pPr lvl="1"/>
            <a:r>
              <a:rPr lang="en-US" sz="3000" dirty="0" smtClean="0"/>
              <a:t>Somewhat un-intuitively, this winds up being easier to code.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727760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The construction process for NFAs is pretty easy.</a:t>
            </a:r>
          </a:p>
          <a:p>
            <a:r>
              <a:rPr lang="en-US" sz="3200" dirty="0" smtClean="0"/>
              <a:t>Recall how a regular expression is defined:</a:t>
            </a:r>
          </a:p>
          <a:p>
            <a:pPr lvl="1"/>
            <a:r>
              <a:rPr lang="en-US" sz="3000" dirty="0" smtClean="0"/>
              <a:t>A single character or </a:t>
            </a:r>
            <a:r>
              <a:rPr lang="en-US" sz="3000" dirty="0" err="1" smtClean="0"/>
              <a:t>ε</a:t>
            </a:r>
            <a:endParaRPr lang="en-US" sz="3000" dirty="0" smtClean="0"/>
          </a:p>
          <a:p>
            <a:pPr lvl="1"/>
            <a:r>
              <a:rPr lang="en-US" sz="3000" dirty="0" smtClean="0"/>
              <a:t>Concatenation</a:t>
            </a:r>
          </a:p>
          <a:p>
            <a:pPr lvl="1"/>
            <a:r>
              <a:rPr lang="en-US" sz="3000" dirty="0" smtClean="0"/>
              <a:t>An “or”</a:t>
            </a:r>
          </a:p>
          <a:p>
            <a:pPr lvl="1"/>
            <a:r>
              <a:rPr lang="en-US" sz="3000" dirty="0" err="1" smtClean="0"/>
              <a:t>Kleene</a:t>
            </a:r>
            <a:r>
              <a:rPr lang="en-US" sz="3000" dirty="0" smtClean="0"/>
              <a:t> star</a:t>
            </a:r>
          </a:p>
          <a:p>
            <a:r>
              <a:rPr lang="en-US" sz="3200" dirty="0" smtClean="0"/>
              <a:t>So all we need to do is show how to do each of these in an NFA (and how to combine them)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65983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Easy first step: What is the NFA for a single character, or for the empty string?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Now: what if I have NFAs for 2 regular expressions, and want to concatenate?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8924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bit harder: what about an “or” or </a:t>
            </a:r>
            <a:r>
              <a:rPr lang="en-US" sz="3200" dirty="0" err="1" smtClean="0"/>
              <a:t>Kleene</a:t>
            </a:r>
            <a:r>
              <a:rPr lang="en-US" sz="3200" dirty="0" smtClean="0"/>
              <a:t> star?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2969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Final picture (2.7 in book):</a:t>
            </a:r>
            <a:endParaRPr lang="en-US" sz="3200" dirty="0"/>
          </a:p>
        </p:txBody>
      </p:sp>
      <p:pic>
        <p:nvPicPr>
          <p:cNvPr id="4" name="Picture 3" descr="f02-07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02" y="2115008"/>
            <a:ext cx="5616575" cy="453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668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decimals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d = [0-9], then decimals are: d* </a:t>
            </a:r>
            <a:r>
              <a:rPr lang="en-US" dirty="0"/>
              <a:t>(.d | d. ) d*</a:t>
            </a:r>
          </a:p>
        </p:txBody>
      </p:sp>
    </p:spTree>
    <p:extLst>
      <p:ext uri="{BB962C8B-B14F-4D97-AF65-F5344CB8AC3E}">
        <p14:creationId xmlns:p14="http://schemas.microsoft.com/office/powerpoint/2010/main" val="3331769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130</TotalTime>
  <Words>801</Words>
  <Application>Microsoft Macintosh PowerPoint</Application>
  <PresentationFormat>On-screen Show (4:3)</PresentationFormat>
  <Paragraphs>81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Cambria</vt:lpstr>
      <vt:lpstr>Arial</vt:lpstr>
      <vt:lpstr>Adjacency</vt:lpstr>
      <vt:lpstr>NFAs, scanners, and flex</vt:lpstr>
      <vt:lpstr>Recap</vt:lpstr>
      <vt:lpstr>So far:</vt:lpstr>
      <vt:lpstr>More on why do we care?</vt:lpstr>
      <vt:lpstr>Constructing NFAs</vt:lpstr>
      <vt:lpstr>Constructing NFAs</vt:lpstr>
      <vt:lpstr>Constructing NFAs</vt:lpstr>
      <vt:lpstr>Constructing NFAs</vt:lpstr>
      <vt:lpstr>An example: decimals</vt:lpstr>
      <vt:lpstr>An example: decimals</vt:lpstr>
      <vt:lpstr>From NFAs to DFAs</vt:lpstr>
      <vt:lpstr>From NFAs to DFAs</vt:lpstr>
      <vt:lpstr>Minimizing DFAs</vt:lpstr>
      <vt:lpstr>Coding DFAs (scanners)</vt:lpstr>
      <vt:lpstr>Scanners</vt:lpstr>
      <vt:lpstr>lex &amp; flex</vt:lpstr>
      <vt:lpstr>Flex overview</vt:lpstr>
      <vt:lpstr>Flex intro (cont)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NFAs, scanners, and flex</dc:title>
  <dc:creator>Default User</dc:creator>
  <cp:lastModifiedBy>Microsoft Office User</cp:lastModifiedBy>
  <cp:revision>13</cp:revision>
  <dcterms:created xsi:type="dcterms:W3CDTF">2017-01-23T17:36:14Z</dcterms:created>
  <dcterms:modified xsi:type="dcterms:W3CDTF">2018-01-26T04:41:23Z</dcterms:modified>
</cp:coreProperties>
</file>