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69" r:id="rId1"/>
  </p:sldMasterIdLst>
  <p:notesMasterIdLst>
    <p:notesMasterId r:id="rId37"/>
  </p:notesMasterIdLst>
  <p:handoutMasterIdLst>
    <p:handoutMasterId r:id="rId38"/>
  </p:handoutMasterIdLst>
  <p:sldIdLst>
    <p:sldId id="287" r:id="rId2"/>
    <p:sldId id="282" r:id="rId3"/>
    <p:sldId id="262" r:id="rId4"/>
    <p:sldId id="280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89" r:id="rId14"/>
    <p:sldId id="286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0" r:id="rId36"/>
  </p:sldIdLst>
  <p:sldSz cx="9144000" cy="6858000" type="screen4x3"/>
  <p:notesSz cx="7089775" cy="102187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8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8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8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8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77777"/>
    <a:srgbClr val="FF0000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5" d="100"/>
          <a:sy n="95" d="100"/>
        </p:scale>
        <p:origin x="-440" y="-2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3360"/>
    </p:cViewPr>
  </p:sorterViewPr>
  <p:notesViewPr>
    <p:cSldViewPr snapToGrid="0">
      <p:cViewPr varScale="1">
        <p:scale>
          <a:sx n="52" d="100"/>
          <a:sy n="52" d="100"/>
        </p:scale>
        <p:origin x="-1866" y="-78"/>
      </p:cViewPr>
      <p:guideLst>
        <p:guide orient="horz" pos="3218"/>
        <p:guide pos="223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181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8902" tIns="49451" rIns="98902" bIns="49451" numCol="1" anchor="t" anchorCtr="0" compatLnSpc="1">
            <a:prstTxWarp prst="textNoShape">
              <a:avLst/>
            </a:prstTxWarp>
          </a:bodyPr>
          <a:lstStyle>
            <a:lvl1pPr defTabSz="989013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7963" y="0"/>
            <a:ext cx="3071812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8902" tIns="49451" rIns="98902" bIns="49451" numCol="1" anchor="t" anchorCtr="0" compatLnSpc="1">
            <a:prstTxWarp prst="textNoShape">
              <a:avLst/>
            </a:prstTxWarp>
          </a:bodyPr>
          <a:lstStyle>
            <a:lvl1pPr algn="r" defTabSz="989013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07563"/>
            <a:ext cx="307181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8902" tIns="49451" rIns="98902" bIns="49451" numCol="1" anchor="b" anchorCtr="0" compatLnSpc="1">
            <a:prstTxWarp prst="textNoShape">
              <a:avLst/>
            </a:prstTxWarp>
          </a:bodyPr>
          <a:lstStyle>
            <a:lvl1pPr defTabSz="989013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7963" y="9707563"/>
            <a:ext cx="3071812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8902" tIns="49451" rIns="98902" bIns="49451" numCol="1" anchor="b" anchorCtr="0" compatLnSpc="1">
            <a:prstTxWarp prst="textNoShape">
              <a:avLst/>
            </a:prstTxWarp>
          </a:bodyPr>
          <a:lstStyle>
            <a:lvl1pPr algn="r" defTabSz="989013">
              <a:defRPr sz="1300">
                <a:cs typeface="+mn-cs"/>
              </a:defRPr>
            </a:lvl1pPr>
          </a:lstStyle>
          <a:p>
            <a:pPr>
              <a:defRPr/>
            </a:pPr>
            <a:fld id="{CCEF2819-6603-A544-880A-4F34E722FD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77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512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5123"/>
          <p:cNvSpPr>
            <a:spLocks noGrp="1" noChangeArrowheads="1"/>
          </p:cNvSpPr>
          <p:nvPr>
            <p:ph type="dt" idx="1"/>
          </p:nvPr>
        </p:nvSpPr>
        <p:spPr bwMode="auto">
          <a:xfrm>
            <a:off x="4038600" y="0"/>
            <a:ext cx="3048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4" name="Rectangle 512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41400" y="762000"/>
            <a:ext cx="5080000" cy="381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165" name="Rectangle 512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876800"/>
            <a:ext cx="5257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166" name="Rectangle 512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677400"/>
            <a:ext cx="3048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7" name="Rectangle 512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38600" y="9677400"/>
            <a:ext cx="3048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8BB242C-FEF6-FD41-9A0B-EB565ABE1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0837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15963" y="1039813"/>
            <a:ext cx="78438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>
                <a:solidFill>
                  <a:schemeClr val="tx2"/>
                </a:solidFill>
                <a:latin typeface="Arial Black" charset="0"/>
                <a:cs typeface="+mn-cs"/>
              </a:rPr>
              <a:t>PROGRAMMING IN HASKELL</a:t>
            </a:r>
          </a:p>
        </p:txBody>
      </p:sp>
      <p:pic>
        <p:nvPicPr>
          <p:cNvPr id="4" name="Picture 8" descr="C:\Documents and Settings\gmh.POLIHALE\Desktop\HaskellLogo_2.jpg"/>
          <p:cNvPicPr>
            <a:picLocks noChangeAspect="1" noChangeArrowheads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5" y="2266950"/>
            <a:ext cx="2349500" cy="22352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561975" y="5087938"/>
            <a:ext cx="8153400" cy="609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200">
                <a:solidFill>
                  <a:schemeClr val="tx1"/>
                </a:solidFill>
                <a:latin typeface="Tahoma" charset="0"/>
              </a:defRPr>
            </a:lvl1pPr>
          </a:lstStyle>
          <a:p>
            <a:pPr lvl="0"/>
            <a:r>
              <a:rPr lang="en-US" noProof="0" smtClean="0"/>
              <a:t>Chapter 2 - Introduction</a:t>
            </a:r>
          </a:p>
        </p:txBody>
      </p:sp>
    </p:spTree>
    <p:extLst>
      <p:ext uri="{BB962C8B-B14F-4D97-AF65-F5344CB8AC3E}">
        <p14:creationId xmlns:p14="http://schemas.microsoft.com/office/powerpoint/2010/main" val="71233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5F58E-5792-BB40-889B-1D2BFAC1E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80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828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60960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27BC4-F17A-6042-AC5E-D968E0965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15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89ABE-7F6A-9846-B217-F0F0F8510A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501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E5CB7-272C-5F45-9FEC-E1F9BA010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30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24000"/>
            <a:ext cx="40132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9000" y="1524000"/>
            <a:ext cx="40132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169AC-D6E7-3F4A-9630-6A242EBD2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177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E27B4-6AD8-9246-9C66-028268060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114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3D5C7-8BC2-AD47-9911-3E0E5B3FC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84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3042D-5696-9046-9188-068230316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73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62442-A196-4A42-9F16-734592470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39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F7F50-F9F2-4B43-95BD-9013756CD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5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524000"/>
            <a:ext cx="8178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4008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6F277A94-142D-B144-80F7-4F43B00BDB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2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charset="0"/>
          <a:ea typeface="ＭＳ Ｐゴシック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charset="0"/>
          <a:ea typeface="ＭＳ Ｐゴシック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charset="0"/>
          <a:ea typeface="ＭＳ Ｐゴシック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charset="0"/>
        <a:buChar char="z"/>
        <a:defRPr kumimoji="1" sz="28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charset="0"/>
        <a:buChar char="y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charset="0"/>
        <a:buChar char="x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4B9D06-4610-7246-9F62-BD4BA6505F98}" type="slidenum">
              <a:rPr lang="en-US"/>
              <a:pPr>
                <a:defRPr/>
              </a:pPr>
              <a:t>0</a:t>
            </a:fld>
            <a:endParaRPr lang="en-US"/>
          </a:p>
        </p:txBody>
      </p:sp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115888" y="1001713"/>
            <a:ext cx="89106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>
                <a:solidFill>
                  <a:schemeClr val="tx2"/>
                </a:solidFill>
                <a:latin typeface="Arial Black" charset="0"/>
                <a:cs typeface="+mn-cs"/>
              </a:rPr>
              <a:t>PROGRAMMING IN HASKELL</a:t>
            </a:r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136525" y="1674813"/>
            <a:ext cx="8791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kumimoji="1" lang="en-US" sz="3200" dirty="0">
                <a:cs typeface="+mn-cs"/>
              </a:rPr>
              <a:t>An Introduction</a:t>
            </a:r>
          </a:p>
        </p:txBody>
      </p:sp>
      <p:sp>
        <p:nvSpPr>
          <p:cNvPr id="15364" name="TextBox 1"/>
          <p:cNvSpPr txBox="1">
            <a:spLocks noChangeArrowheads="1"/>
          </p:cNvSpPr>
          <p:nvPr/>
        </p:nvSpPr>
        <p:spPr bwMode="auto">
          <a:xfrm>
            <a:off x="1141413" y="5133975"/>
            <a:ext cx="76406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Based on lecture notes by Graham Hutton</a:t>
            </a:r>
          </a:p>
          <a:p>
            <a:pPr algn="ctr"/>
            <a:r>
              <a:rPr lang="en-US"/>
              <a:t>The book “Learn You a Haskell for Great Good” </a:t>
            </a:r>
          </a:p>
          <a:p>
            <a:pPr algn="ctr"/>
            <a:r>
              <a:rPr lang="en-US"/>
              <a:t>(and a few other sources)</a:t>
            </a:r>
          </a:p>
        </p:txBody>
      </p:sp>
      <p:pic>
        <p:nvPicPr>
          <p:cNvPr id="15365" name="Picture 5" descr="Screen Shot 2014-03-18 at 8.50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925" y="2371725"/>
            <a:ext cx="2432050" cy="276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Screen Shot 2014-03-18 at 8.51.5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2446338"/>
            <a:ext cx="2012950" cy="255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</a:rPr>
              <a:t>Historical Background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466725" y="1592263"/>
            <a:ext cx="25273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1970s - 1980s:</a:t>
            </a:r>
            <a:endParaRPr lang="en-US" sz="3200">
              <a:cs typeface="+mn-cs"/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495300" y="5127625"/>
            <a:ext cx="81359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David Turner develops a number of </a:t>
            </a:r>
            <a:r>
              <a:rPr lang="en-US" i="1">
                <a:cs typeface="+mn-cs"/>
              </a:rPr>
              <a:t>lazy</a:t>
            </a:r>
            <a:r>
              <a:rPr lang="en-US">
                <a:cs typeface="+mn-cs"/>
              </a:rPr>
              <a:t> functional languages, culminating in the </a:t>
            </a:r>
            <a:r>
              <a:rPr lang="en-US" u="sng">
                <a:cs typeface="+mn-cs"/>
              </a:rPr>
              <a:t>Miranda</a:t>
            </a:r>
            <a:r>
              <a:rPr lang="en-US">
                <a:cs typeface="+mn-cs"/>
              </a:rPr>
              <a:t> system.</a:t>
            </a:r>
            <a:endParaRPr lang="en-US" sz="3200">
              <a:cs typeface="+mn-cs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8382000" y="64008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defRPr/>
            </a:pPr>
            <a:fld id="{77A565E4-E960-9C41-A3A6-345AFCBB7532}" type="slidenum">
              <a:rPr lang="en-US" sz="1400">
                <a:cs typeface="+mn-cs"/>
              </a:rPr>
              <a:pPr algn="r">
                <a:defRPr/>
              </a:pPr>
              <a:t>9</a:t>
            </a:fld>
            <a:endParaRPr lang="en-US" sz="1400">
              <a:cs typeface="+mn-cs"/>
            </a:endParaRPr>
          </a:p>
        </p:txBody>
      </p:sp>
      <p:pic>
        <p:nvPicPr>
          <p:cNvPr id="24581" name="Picture 7" descr="C:\Documents and Settings\gmh.POLIHALE\Desktop\d_tur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50" y="2557463"/>
            <a:ext cx="1384300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</a:rPr>
              <a:t>Historical Background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441325" y="1677988"/>
            <a:ext cx="10842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1987:</a:t>
            </a:r>
            <a:endParaRPr lang="en-US" sz="3200">
              <a:cs typeface="+mn-cs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54000" y="3502025"/>
            <a:ext cx="8569325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cs typeface="+mn-cs"/>
              </a:rPr>
              <a:t>An international committee of researchers initiates the development of </a:t>
            </a:r>
            <a:r>
              <a:rPr lang="en-US" sz="2400" u="sng" dirty="0">
                <a:cs typeface="+mn-cs"/>
              </a:rPr>
              <a:t>Haskell</a:t>
            </a:r>
            <a:r>
              <a:rPr lang="en-US" sz="2400" dirty="0">
                <a:cs typeface="+mn-cs"/>
              </a:rPr>
              <a:t>, a standard lazy functional language.</a:t>
            </a:r>
          </a:p>
          <a:p>
            <a:pPr>
              <a:defRPr/>
            </a:pPr>
            <a:endParaRPr lang="en-US" sz="2400" dirty="0">
              <a:cs typeface="+mn-cs"/>
            </a:endParaRPr>
          </a:p>
          <a:p>
            <a:pPr>
              <a:defRPr/>
            </a:pPr>
            <a:r>
              <a:rPr lang="en-US" sz="2400" dirty="0">
                <a:cs typeface="+mn-cs"/>
              </a:rPr>
              <a:t>Partially in response to “Can programming be liberated from the Von </a:t>
            </a:r>
            <a:r>
              <a:rPr lang="en-US" sz="2400" dirty="0" err="1">
                <a:cs typeface="+mn-cs"/>
              </a:rPr>
              <a:t>Neuman</a:t>
            </a:r>
            <a:r>
              <a:rPr lang="en-US" sz="2400" dirty="0">
                <a:cs typeface="+mn-cs"/>
              </a:rPr>
              <a:t> style?”, by John Backus.</a:t>
            </a:r>
          </a:p>
          <a:p>
            <a:pPr>
              <a:defRPr/>
            </a:pPr>
            <a:endParaRPr lang="en-US" sz="2400" dirty="0">
              <a:cs typeface="+mn-cs"/>
            </a:endParaRPr>
          </a:p>
          <a:p>
            <a:pPr>
              <a:defRPr/>
            </a:pPr>
            <a:r>
              <a:rPr lang="en-US" sz="2400" dirty="0">
                <a:cs typeface="+mn-cs"/>
              </a:rPr>
              <a:t>(Named in honor of logician Haskell B. Curry.)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8382000" y="64008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defRPr/>
            </a:pPr>
            <a:fld id="{28D0539F-BE64-5B4C-89A1-29803C9C3028}" type="slidenum">
              <a:rPr lang="en-US" sz="1400">
                <a:cs typeface="+mn-cs"/>
              </a:rPr>
              <a:pPr algn="r">
                <a:defRPr/>
              </a:pPr>
              <a:t>10</a:t>
            </a:fld>
            <a:endParaRPr lang="en-US" sz="1400">
              <a:cs typeface="+mn-cs"/>
            </a:endParaRPr>
          </a:p>
        </p:txBody>
      </p:sp>
      <p:pic>
        <p:nvPicPr>
          <p:cNvPr id="25605" name="Picture 8" descr="C:\Documents and Settings\gmh.POLIHALE\Desktop\HaskellLogo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21"/>
          <a:stretch>
            <a:fillRect/>
          </a:stretch>
        </p:blipFill>
        <p:spPr bwMode="auto">
          <a:xfrm>
            <a:off x="2203450" y="1495425"/>
            <a:ext cx="4495800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</a:rPr>
              <a:t>Historical Background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428625" y="1725613"/>
            <a:ext cx="10842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2003:</a:t>
            </a:r>
            <a:endParaRPr lang="en-US" sz="3200">
              <a:cs typeface="+mn-cs"/>
            </a:endParaRP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800100" y="5216525"/>
            <a:ext cx="77263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The committee publishes the </a:t>
            </a:r>
            <a:r>
              <a:rPr lang="en-US" u="sng">
                <a:cs typeface="+mn-cs"/>
              </a:rPr>
              <a:t>Haskell 98</a:t>
            </a:r>
            <a:r>
              <a:rPr lang="en-US">
                <a:cs typeface="+mn-cs"/>
              </a:rPr>
              <a:t> report, defining a stable version of the language.</a:t>
            </a:r>
            <a:endParaRPr lang="en-US" sz="3200">
              <a:cs typeface="+mn-cs"/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8382000" y="64008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defRPr/>
            </a:pPr>
            <a:fld id="{5E7540AE-F38F-A748-AF1C-3E6A8E64A6E5}" type="slidenum">
              <a:rPr lang="en-US" sz="1400">
                <a:cs typeface="+mn-cs"/>
              </a:rPr>
              <a:pPr algn="r">
                <a:defRPr/>
              </a:pPr>
              <a:t>11</a:t>
            </a:fld>
            <a:endParaRPr lang="en-US" sz="1400">
              <a:cs typeface="+mn-cs"/>
            </a:endParaRPr>
          </a:p>
        </p:txBody>
      </p:sp>
      <p:pic>
        <p:nvPicPr>
          <p:cNvPr id="26629" name="Picture 10" descr="C:\Documents and Settings\gmh.POLIHALE\Desktop\re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88" y="2319338"/>
            <a:ext cx="1495425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</a:rPr>
              <a:t>Historical Background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428625" y="1725613"/>
            <a:ext cx="19224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2003-date:</a:t>
            </a:r>
            <a:endParaRPr lang="en-US" sz="3200" dirty="0">
              <a:cs typeface="+mn-cs"/>
            </a:endParaRP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873125" y="4873625"/>
            <a:ext cx="739775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Standard distribution, library support, new language features, development tools, use in industry, influence on other languages, etc.</a:t>
            </a:r>
            <a:endParaRPr lang="en-US" sz="3200" dirty="0">
              <a:cs typeface="+mn-cs"/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8382000" y="64008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defRPr/>
            </a:pPr>
            <a:fld id="{E5F6D599-85F6-E84D-9011-8DDB0A00EF54}" type="slidenum">
              <a:rPr lang="en-US" sz="1400">
                <a:cs typeface="+mn-cs"/>
              </a:rPr>
              <a:pPr algn="r">
                <a:defRPr/>
              </a:pPr>
              <a:t>12</a:t>
            </a:fld>
            <a:endParaRPr lang="en-US" sz="1400">
              <a:cs typeface="+mn-cs"/>
            </a:endParaRPr>
          </a:p>
        </p:txBody>
      </p:sp>
      <p:pic>
        <p:nvPicPr>
          <p:cNvPr id="27653" name="Picture 2" descr="Screen Shot 2014-01-20 at 11.46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213" y="2292350"/>
            <a:ext cx="2187575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</a:rPr>
              <a:t>A Taste of Haskell</a:t>
            </a:r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903288" y="1774825"/>
            <a:ext cx="7339012" cy="28305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400">
                <a:latin typeface="Lucida Sans Typewriter" charset="0"/>
                <a:cs typeface="+mn-cs"/>
              </a:rPr>
              <a:t>f []     = []</a:t>
            </a:r>
          </a:p>
          <a:p>
            <a:pPr>
              <a:lnSpc>
                <a:spcPct val="150000"/>
              </a:lnSpc>
              <a:defRPr/>
            </a:pPr>
            <a:r>
              <a:rPr lang="en-US" sz="2400">
                <a:latin typeface="Lucida Sans Typewriter" charset="0"/>
                <a:cs typeface="+mn-cs"/>
              </a:rPr>
              <a:t>f (x:xs) = f ys ++ [x] ++ f zs</a:t>
            </a:r>
          </a:p>
          <a:p>
            <a:pPr>
              <a:lnSpc>
                <a:spcPct val="150000"/>
              </a:lnSpc>
              <a:defRPr/>
            </a:pPr>
            <a:r>
              <a:rPr lang="en-US" sz="2400">
                <a:latin typeface="Lucida Sans Typewriter" charset="0"/>
                <a:cs typeface="+mn-cs"/>
              </a:rPr>
              <a:t>           where</a:t>
            </a:r>
          </a:p>
          <a:p>
            <a:pPr>
              <a:lnSpc>
                <a:spcPct val="150000"/>
              </a:lnSpc>
              <a:defRPr/>
            </a:pPr>
            <a:r>
              <a:rPr lang="en-US" sz="2400">
                <a:latin typeface="Lucida Sans Typewriter" charset="0"/>
                <a:cs typeface="+mn-cs"/>
              </a:rPr>
              <a:t>              ys = [a | a </a:t>
            </a:r>
            <a:r>
              <a:rPr lang="en-US" sz="2400">
                <a:latin typeface="Lucida Sans Typewriter" charset="0"/>
                <a:cs typeface="+mn-cs"/>
                <a:sym typeface="Symbol" charset="0"/>
              </a:rPr>
              <a:t></a:t>
            </a:r>
            <a:r>
              <a:rPr lang="en-US" sz="2400">
                <a:latin typeface="Lucida Sans Typewriter" charset="0"/>
                <a:cs typeface="+mn-cs"/>
              </a:rPr>
              <a:t> xs, a </a:t>
            </a:r>
            <a:r>
              <a:rPr lang="en-US" sz="2400">
                <a:latin typeface="Lucida Sans Typewriter" charset="0"/>
                <a:cs typeface="+mn-cs"/>
                <a:sym typeface="Symbol" charset="0"/>
              </a:rPr>
              <a:t></a:t>
            </a:r>
            <a:r>
              <a:rPr lang="en-US" sz="2400">
                <a:latin typeface="Lucida Sans Typewriter" charset="0"/>
                <a:cs typeface="+mn-cs"/>
              </a:rPr>
              <a:t> x]</a:t>
            </a:r>
          </a:p>
          <a:p>
            <a:pPr>
              <a:lnSpc>
                <a:spcPct val="150000"/>
              </a:lnSpc>
              <a:defRPr/>
            </a:pPr>
            <a:r>
              <a:rPr lang="en-US" sz="2400">
                <a:latin typeface="Lucida Sans Typewriter" charset="0"/>
                <a:cs typeface="+mn-cs"/>
              </a:rPr>
              <a:t>              zs = [b | b </a:t>
            </a:r>
            <a:r>
              <a:rPr lang="en-US" sz="2400">
                <a:latin typeface="Lucida Sans Typewriter" charset="0"/>
                <a:cs typeface="+mn-cs"/>
                <a:sym typeface="Symbol" charset="0"/>
              </a:rPr>
              <a:t></a:t>
            </a:r>
            <a:r>
              <a:rPr lang="en-US" sz="2400">
                <a:latin typeface="Lucida Sans Typewriter" charset="0"/>
                <a:cs typeface="+mn-cs"/>
              </a:rPr>
              <a:t> xs, b &gt; x]</a:t>
            </a:r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4191000" y="4948238"/>
            <a:ext cx="7620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600">
                <a:cs typeface="+mn-cs"/>
              </a:rPr>
              <a:t>?</a:t>
            </a:r>
          </a:p>
        </p:txBody>
      </p:sp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8382000" y="64008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defRPr/>
            </a:pPr>
            <a:fld id="{48B1F8EB-BA8E-4346-BCB5-0B27F4B8EEE7}" type="slidenum">
              <a:rPr lang="en-US" sz="1400">
                <a:cs typeface="+mn-cs"/>
              </a:rPr>
              <a:pPr algn="r">
                <a:defRPr/>
              </a:pPr>
              <a:t>13</a:t>
            </a:fld>
            <a:endParaRPr lang="en-US" sz="1400"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</a:rPr>
              <a:t>Basic Structure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58D1C-1376-EC41-86BC-48721993DBE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74650" y="1350963"/>
            <a:ext cx="8394700" cy="52625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/>
              <a:buChar char="•"/>
              <a:defRPr/>
            </a:pPr>
            <a:r>
              <a:rPr lang="en-US" dirty="0"/>
              <a:t>Purely function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dirty="0"/>
              <a:t>Lazy evaluation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dirty="0"/>
              <a:t>Statically typed with strong typing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dirty="0"/>
              <a:t>Uses type inference (like Python)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dirty="0"/>
              <a:t>VERY concise – small and elegant code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dirty="0"/>
              <a:t>Types are KEY (like Java or C – but more)</a:t>
            </a:r>
          </a:p>
          <a:p>
            <a:pPr marL="457200" indent="-457200">
              <a:buFont typeface="Arial"/>
              <a:buChar char="•"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Features we care about: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dirty="0"/>
              <a:t>On </a:t>
            </a:r>
            <a:r>
              <a:rPr lang="en-US" dirty="0" err="1"/>
              <a:t>turing</a:t>
            </a:r>
            <a:endParaRPr lang="en-US" dirty="0"/>
          </a:p>
          <a:p>
            <a:pPr marL="457200" indent="-457200">
              <a:buFont typeface="Arial"/>
              <a:buChar char="•"/>
              <a:defRPr/>
            </a:pPr>
            <a:r>
              <a:rPr lang="en-US" dirty="0"/>
              <a:t>Website with interface (somewhat limited functionality)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dirty="0"/>
              <a:t>Free and easy to download locally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fld id="{861B5D74-43A2-1141-9833-1A32E974F2CE}" type="slidenum">
              <a:rPr lang="en-US" sz="1400"/>
              <a:pPr>
                <a:defRPr/>
              </a:pPr>
              <a:t>15</a:t>
            </a:fld>
            <a:endParaRPr lang="en-US" sz="140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</a:rPr>
              <a:t>Glasgow Haskell Compiler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148638" cy="3741738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</a:rPr>
              <a:t>GHC is the leading implementation of Haskell, and comprises a compiler and interpreter;</a:t>
            </a:r>
          </a:p>
          <a:p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</a:rPr>
              <a:t>The interactive nature of the interpreter makes it well suited for teaching and prototyping;</a:t>
            </a:r>
          </a:p>
          <a:p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</a:rPr>
              <a:t>GHC is freely available from: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643063" y="5529263"/>
            <a:ext cx="4635500" cy="4619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400">
                <a:latin typeface="Lucida Sans Typewriter" charset="0"/>
              </a:rPr>
              <a:t>www.haskell.org/platform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fld id="{A4794BCD-A03D-8940-A073-A3E6FEB31357}" type="slidenum">
              <a:rPr lang="en-US" sz="1400"/>
              <a:pPr>
                <a:defRPr/>
              </a:pPr>
              <a:t>16</a:t>
            </a:fld>
            <a:endParaRPr lang="en-US" sz="1400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</a:rPr>
              <a:t>Starting GHC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515938" y="3116263"/>
            <a:ext cx="7726362" cy="29606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ts val="1000"/>
              </a:spcBef>
            </a:pPr>
            <a:r>
              <a:rPr lang="en-US" sz="1600">
                <a:latin typeface="Lucida Sans Typewriter" charset="0"/>
              </a:rPr>
              <a:t>% ghci</a:t>
            </a:r>
          </a:p>
          <a:p>
            <a:pPr>
              <a:spcBef>
                <a:spcPts val="1000"/>
              </a:spcBef>
            </a:pPr>
            <a:endParaRPr lang="en-US" sz="1600">
              <a:latin typeface="Lucida Sans Typewriter" charset="0"/>
            </a:endParaRPr>
          </a:p>
          <a:p>
            <a:pPr>
              <a:spcBef>
                <a:spcPts val="1000"/>
              </a:spcBef>
            </a:pPr>
            <a:r>
              <a:rPr lang="en-US" sz="1600">
                <a:latin typeface="Lucida Sans Typewriter" charset="0"/>
              </a:rPr>
              <a:t>GHCi, version 7.4.1: http://www.haskell.org/ghc/  :? for help</a:t>
            </a:r>
          </a:p>
          <a:p>
            <a:pPr>
              <a:spcBef>
                <a:spcPts val="1000"/>
              </a:spcBef>
            </a:pPr>
            <a:r>
              <a:rPr lang="en-US" sz="1600">
                <a:latin typeface="Lucida Sans Typewriter" charset="0"/>
              </a:rPr>
              <a:t>Loading package ghc-prim ... linking ... done.</a:t>
            </a:r>
          </a:p>
          <a:p>
            <a:pPr>
              <a:spcBef>
                <a:spcPts val="1000"/>
              </a:spcBef>
            </a:pPr>
            <a:r>
              <a:rPr lang="en-US" sz="1600">
                <a:latin typeface="Lucida Sans Typewriter" charset="0"/>
              </a:rPr>
              <a:t>Loading package integer-gmp ... linking ... done.</a:t>
            </a:r>
          </a:p>
          <a:p>
            <a:pPr>
              <a:spcBef>
                <a:spcPts val="1000"/>
              </a:spcBef>
            </a:pPr>
            <a:r>
              <a:rPr lang="en-US" sz="1600">
                <a:latin typeface="Lucida Sans Typewriter" charset="0"/>
              </a:rPr>
              <a:t>Loading package base ... linking ... done.</a:t>
            </a:r>
          </a:p>
          <a:p>
            <a:pPr>
              <a:spcBef>
                <a:spcPts val="1000"/>
              </a:spcBef>
            </a:pPr>
            <a:endParaRPr lang="en-US" sz="1600">
              <a:latin typeface="Lucida Sans Typewriter" charset="0"/>
            </a:endParaRPr>
          </a:p>
          <a:p>
            <a:pPr>
              <a:spcBef>
                <a:spcPts val="1000"/>
              </a:spcBef>
            </a:pPr>
            <a:r>
              <a:rPr lang="en-US" sz="1600">
                <a:latin typeface="Lucida Sans Typewriter" charset="0"/>
              </a:rPr>
              <a:t>Prelude&gt; 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15925" y="1555750"/>
            <a:ext cx="8334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/>
              <a:t>The GHC interpreter can be started from the Unix command prompt % by simply typing </a:t>
            </a:r>
            <a:r>
              <a:rPr lang="en-US" u="sng"/>
              <a:t>ghci</a:t>
            </a:r>
            <a:r>
              <a:rPr lang="en-US"/>
              <a:t>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fld id="{262E0DE5-544C-F747-858D-80D022C05DC3}" type="slidenum">
              <a:rPr lang="en-US" sz="1400"/>
              <a:pPr>
                <a:defRPr/>
              </a:pPr>
              <a:t>17</a:t>
            </a:fld>
            <a:endParaRPr lang="en-US" sz="1400"/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439738" y="623888"/>
            <a:ext cx="80168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/>
              <a:t>The GHCi prompt &gt; means that the interpreter is ready to evaluate an expression.</a:t>
            </a:r>
          </a:p>
          <a:p>
            <a:endParaRPr lang="en-US"/>
          </a:p>
          <a:p>
            <a:r>
              <a:rPr lang="en-US"/>
              <a:t>For example: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395413" y="3071813"/>
            <a:ext cx="3498850" cy="30130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400">
                <a:latin typeface="Lucida Sans Typewriter" charset="0"/>
              </a:rPr>
              <a:t>&gt; 2+3*4</a:t>
            </a:r>
          </a:p>
          <a:p>
            <a:r>
              <a:rPr lang="en-US" sz="2400">
                <a:latin typeface="Lucida Sans Typewriter" charset="0"/>
              </a:rPr>
              <a:t>14</a:t>
            </a:r>
          </a:p>
          <a:p>
            <a:endParaRPr lang="en-US" sz="2400">
              <a:latin typeface="Lucida Sans Typewriter" charset="0"/>
            </a:endParaRPr>
          </a:p>
          <a:p>
            <a:r>
              <a:rPr lang="en-US" sz="2400">
                <a:latin typeface="Lucida Sans Typewriter" charset="0"/>
              </a:rPr>
              <a:t>&gt; (2+3)*4</a:t>
            </a:r>
          </a:p>
          <a:p>
            <a:r>
              <a:rPr lang="en-US" sz="2400">
                <a:latin typeface="Lucida Sans Typewriter" charset="0"/>
              </a:rPr>
              <a:t>20</a:t>
            </a:r>
          </a:p>
          <a:p>
            <a:endParaRPr lang="en-US" sz="2400">
              <a:latin typeface="Lucida Sans Typewriter" charset="0"/>
            </a:endParaRPr>
          </a:p>
          <a:p>
            <a:r>
              <a:rPr lang="en-US" sz="2400">
                <a:latin typeface="Lucida Sans Typewriter" charset="0"/>
              </a:rPr>
              <a:t>&gt; sqrt (3^2 + 4^2)</a:t>
            </a:r>
          </a:p>
          <a:p>
            <a:r>
              <a:rPr lang="en-US" sz="2400">
                <a:latin typeface="Lucida Sans Typewriter" charset="0"/>
              </a:rPr>
              <a:t>5.0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2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fld id="{481B2C30-076E-044B-B59A-9DEC28ADD303}" type="slidenum">
              <a:rPr lang="en-US" sz="1400"/>
              <a:pPr>
                <a:defRPr/>
              </a:pPr>
              <a:t>18</a:t>
            </a:fld>
            <a:endParaRPr lang="en-US" sz="1400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07988" y="334963"/>
            <a:ext cx="7772400" cy="1106487"/>
          </a:xfrm>
        </p:spPr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</a:rPr>
              <a:t>The Standard Prelude:</a:t>
            </a:r>
            <a:br>
              <a:rPr lang="en-US">
                <a:latin typeface="Arial Black" charset="0"/>
                <a:ea typeface="ＭＳ Ｐゴシック" charset="0"/>
              </a:rPr>
            </a:br>
            <a:r>
              <a:rPr lang="en-US">
                <a:latin typeface="Arial Black" charset="0"/>
                <a:ea typeface="ＭＳ Ｐゴシック" charset="0"/>
              </a:rPr>
              <a:t>List Madness!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450850" y="1652588"/>
            <a:ext cx="796766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/>
              <a:t>Haskell comes with a large number of standard library functions.  In addition to the familiar numeric functions such as + and *, the library also provides many useful functions on </a:t>
            </a:r>
            <a:r>
              <a:rPr lang="en-US" u="sng"/>
              <a:t>lists</a:t>
            </a:r>
            <a:r>
              <a:rPr lang="en-US"/>
              <a:t>.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554038" y="4044950"/>
            <a:ext cx="5649912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Monotype Sorts" charset="0"/>
              <a:buChar char="z"/>
            </a:pPr>
            <a:r>
              <a:rPr kumimoji="1" lang="en-US"/>
              <a:t>Select the first element of a list: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495425" y="5095875"/>
            <a:ext cx="3498850" cy="8223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400">
                <a:latin typeface="Lucida Sans Typewriter" charset="0"/>
              </a:rPr>
              <a:t>&gt; head [1,2,3,4,5]</a:t>
            </a:r>
          </a:p>
          <a:p>
            <a:r>
              <a:rPr lang="en-US" sz="2400">
                <a:latin typeface="Lucida Sans Typewriter" charset="0"/>
              </a:rPr>
              <a:t>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9CFD5-C2BA-CA4B-848F-9120FDA4BB7F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05788" cy="685800"/>
          </a:xfrm>
        </p:spPr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</a:rPr>
              <a:t>What is a Functional Language?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1813" y="3305175"/>
            <a:ext cx="8178800" cy="30226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</a:rPr>
              <a:t>Functional programming is </a:t>
            </a:r>
            <a:r>
              <a:rPr lang="en-US" u="sng">
                <a:latin typeface="Tahoma" charset="0"/>
                <a:ea typeface="ＭＳ Ｐゴシック" charset="0"/>
              </a:rPr>
              <a:t>style</a:t>
            </a:r>
            <a:r>
              <a:rPr lang="en-US">
                <a:latin typeface="Tahoma" charset="0"/>
                <a:ea typeface="ＭＳ Ｐゴシック" charset="0"/>
              </a:rPr>
              <a:t> of programming in which the basic method of computation is the application of functions to arguments;</a:t>
            </a:r>
          </a:p>
          <a:p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</a:rPr>
              <a:t>A functional language is one that </a:t>
            </a:r>
            <a:r>
              <a:rPr lang="en-US" u="sng">
                <a:latin typeface="Tahoma" charset="0"/>
                <a:ea typeface="ＭＳ Ｐゴシック" charset="0"/>
              </a:rPr>
              <a:t>supports</a:t>
            </a:r>
            <a:r>
              <a:rPr lang="en-US">
                <a:latin typeface="Tahoma" charset="0"/>
                <a:ea typeface="ＭＳ Ｐゴシック" charset="0"/>
              </a:rPr>
              <a:t> and </a:t>
            </a:r>
            <a:r>
              <a:rPr lang="en-US" u="sng">
                <a:latin typeface="Tahoma" charset="0"/>
                <a:ea typeface="ＭＳ Ｐゴシック" charset="0"/>
              </a:rPr>
              <a:t>encourages</a:t>
            </a:r>
            <a:r>
              <a:rPr lang="en-US">
                <a:latin typeface="Tahoma" charset="0"/>
                <a:ea typeface="ＭＳ Ｐゴシック" charset="0"/>
              </a:rPr>
              <a:t> the functional style.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452438" y="1716088"/>
            <a:ext cx="803116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Opinions differ, and it is difficult to give a precise definition, but generally speaking: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fld id="{ADB0FC93-5285-4049-978A-73BA42BEA729}" type="slidenum">
              <a:rPr lang="en-US" sz="1400"/>
              <a:pPr>
                <a:defRPr/>
              </a:pPr>
              <a:t>19</a:t>
            </a:fld>
            <a:endParaRPr lang="en-US" sz="1400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401638" y="455613"/>
            <a:ext cx="817880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Monotype Sorts" charset="0"/>
              <a:buChar char="z"/>
            </a:pPr>
            <a:r>
              <a:rPr kumimoji="1" lang="en-US"/>
              <a:t>Remove the first element from a list: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427163" y="1347788"/>
            <a:ext cx="3498850" cy="8953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400">
                <a:latin typeface="Lucida Sans Typewriter" charset="0"/>
              </a:rPr>
              <a:t>&gt; tail [1,2,3,4,5]</a:t>
            </a:r>
          </a:p>
          <a:p>
            <a:pPr>
              <a:lnSpc>
                <a:spcPct val="110000"/>
              </a:lnSpc>
            </a:pPr>
            <a:r>
              <a:rPr lang="en-US" sz="2400">
                <a:latin typeface="Lucida Sans Typewriter" charset="0"/>
              </a:rPr>
              <a:t>[2,3,4,5]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401638" y="2525713"/>
            <a:ext cx="817880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Monotype Sorts" charset="0"/>
              <a:buChar char="z"/>
            </a:pPr>
            <a:r>
              <a:rPr kumimoji="1" lang="en-US"/>
              <a:t>Select the nth element of a list: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397000" y="3390900"/>
            <a:ext cx="3498850" cy="9683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400">
                <a:latin typeface="Lucida Sans Typewriter" charset="0"/>
              </a:rPr>
              <a:t>&gt; [1,2,3,4,5] !! 2</a:t>
            </a:r>
          </a:p>
          <a:p>
            <a:pPr>
              <a:lnSpc>
                <a:spcPct val="120000"/>
              </a:lnSpc>
            </a:pPr>
            <a:r>
              <a:rPr lang="en-US" sz="2400">
                <a:latin typeface="Lucida Sans Typewriter" charset="0"/>
              </a:rPr>
              <a:t>3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401638" y="4597400"/>
            <a:ext cx="81788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Monotype Sorts" charset="0"/>
              <a:buChar char="z"/>
            </a:pPr>
            <a:r>
              <a:rPr kumimoji="1" lang="en-US"/>
              <a:t>Select the first n elements of a list: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1455738" y="5521325"/>
            <a:ext cx="3867150" cy="8223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400">
                <a:latin typeface="Lucida Sans Typewriter" charset="0"/>
              </a:rPr>
              <a:t>&gt; take 3 [1,2,3,4,5]</a:t>
            </a:r>
          </a:p>
          <a:p>
            <a:r>
              <a:rPr lang="en-US" sz="2400">
                <a:latin typeface="Lucida Sans Typewriter" charset="0"/>
              </a:rPr>
              <a:t>[1,2,3]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fld id="{8272228D-8117-3047-A65F-36A7CB441E58}" type="slidenum">
              <a:rPr lang="en-US" sz="1400"/>
              <a:pPr>
                <a:defRPr/>
              </a:pPr>
              <a:t>20</a:t>
            </a:fld>
            <a:endParaRPr lang="en-US" sz="1400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401638" y="455613"/>
            <a:ext cx="817880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Monotype Sorts" charset="0"/>
              <a:buChar char="z"/>
            </a:pPr>
            <a:r>
              <a:rPr kumimoji="1" lang="en-US"/>
              <a:t>Remove the first n elements from a list: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427163" y="1347788"/>
            <a:ext cx="3867150" cy="8953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400">
                <a:latin typeface="Lucida Sans Typewriter" charset="0"/>
              </a:rPr>
              <a:t>&gt; drop 3 [1,2,3,4,5]</a:t>
            </a:r>
          </a:p>
          <a:p>
            <a:pPr>
              <a:lnSpc>
                <a:spcPct val="110000"/>
              </a:lnSpc>
            </a:pPr>
            <a:r>
              <a:rPr lang="en-US" sz="2400">
                <a:latin typeface="Lucida Sans Typewriter" charset="0"/>
              </a:rPr>
              <a:t>[4,5]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401638" y="2525713"/>
            <a:ext cx="817880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Monotype Sorts" charset="0"/>
              <a:buChar char="z"/>
            </a:pPr>
            <a:r>
              <a:rPr kumimoji="1" lang="en-US"/>
              <a:t>Calculate the length of a list: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397000" y="3419475"/>
            <a:ext cx="3867150" cy="8953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400">
                <a:latin typeface="Lucida Sans Typewriter" charset="0"/>
              </a:rPr>
              <a:t>&gt; length [1,2,3,4,5]</a:t>
            </a:r>
          </a:p>
          <a:p>
            <a:pPr>
              <a:lnSpc>
                <a:spcPct val="110000"/>
              </a:lnSpc>
            </a:pPr>
            <a:r>
              <a:rPr lang="en-US" sz="2400">
                <a:latin typeface="Lucida Sans Typewriter" charset="0"/>
              </a:rPr>
              <a:t>5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401638" y="4597400"/>
            <a:ext cx="81788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Monotype Sorts" charset="0"/>
              <a:buChar char="z"/>
            </a:pPr>
            <a:r>
              <a:rPr kumimoji="1" lang="en-US"/>
              <a:t>Calculate the sum of a list of numbers: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1455738" y="5491163"/>
            <a:ext cx="3314700" cy="8953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400">
                <a:latin typeface="Lucida Sans Typewriter" charset="0"/>
              </a:rPr>
              <a:t>&gt; sum [1,2,3,4,5]</a:t>
            </a:r>
          </a:p>
          <a:p>
            <a:pPr>
              <a:lnSpc>
                <a:spcPct val="110000"/>
              </a:lnSpc>
            </a:pPr>
            <a:r>
              <a:rPr lang="en-US" sz="2400">
                <a:latin typeface="Lucida Sans Typewriter" charset="0"/>
              </a:rPr>
              <a:t>15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fld id="{09957AA4-0A14-7042-A5B0-1F7F86029163}" type="slidenum">
              <a:rPr lang="en-US" sz="1400"/>
              <a:pPr>
                <a:defRPr/>
              </a:pPr>
              <a:t>21</a:t>
            </a:fld>
            <a:endParaRPr lang="en-US" sz="1400"/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401638" y="455613"/>
            <a:ext cx="817880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Monotype Sorts" charset="0"/>
              <a:buChar char="z"/>
            </a:pPr>
            <a:r>
              <a:rPr kumimoji="1" lang="en-US"/>
              <a:t>Calculate the product of a list of numbers: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427163" y="1347788"/>
            <a:ext cx="4051300" cy="8953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400">
                <a:latin typeface="Lucida Sans Typewriter" charset="0"/>
              </a:rPr>
              <a:t>&gt; product [1,2,3,4,5]</a:t>
            </a:r>
          </a:p>
          <a:p>
            <a:pPr>
              <a:lnSpc>
                <a:spcPct val="110000"/>
              </a:lnSpc>
            </a:pPr>
            <a:r>
              <a:rPr lang="en-US" sz="2400">
                <a:latin typeface="Lucida Sans Typewriter" charset="0"/>
              </a:rPr>
              <a:t>120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401638" y="2525713"/>
            <a:ext cx="817880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Monotype Sorts" charset="0"/>
              <a:buChar char="z"/>
            </a:pPr>
            <a:r>
              <a:rPr kumimoji="1" lang="en-US"/>
              <a:t>Append two lists: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1397000" y="3419475"/>
            <a:ext cx="3498850" cy="8953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400">
                <a:latin typeface="Lucida Sans Typewriter" charset="0"/>
              </a:rPr>
              <a:t>&gt; [1,2,3] ++ [4,5]</a:t>
            </a:r>
          </a:p>
          <a:p>
            <a:pPr>
              <a:lnSpc>
                <a:spcPct val="110000"/>
              </a:lnSpc>
            </a:pPr>
            <a:r>
              <a:rPr lang="en-US" sz="2400">
                <a:latin typeface="Lucida Sans Typewriter" charset="0"/>
              </a:rPr>
              <a:t>[1,2,3,4,5]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401638" y="4597400"/>
            <a:ext cx="81788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Monotype Sorts" charset="0"/>
              <a:buChar char="z"/>
            </a:pPr>
            <a:r>
              <a:rPr kumimoji="1" lang="en-US"/>
              <a:t>Reverse a list: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1455738" y="5491163"/>
            <a:ext cx="4051300" cy="8953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400">
                <a:latin typeface="Lucida Sans Typewriter" charset="0"/>
              </a:rPr>
              <a:t>&gt; reverse [1,2,3,4,5]</a:t>
            </a:r>
          </a:p>
          <a:p>
            <a:pPr>
              <a:lnSpc>
                <a:spcPct val="110000"/>
              </a:lnSpc>
            </a:pPr>
            <a:r>
              <a:rPr lang="en-US" sz="2400">
                <a:latin typeface="Lucida Sans Typewriter" charset="0"/>
              </a:rPr>
              <a:t>[5,4,3,2,1]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2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fld id="{A961C596-3B3D-844F-9F91-B71AF171D404}" type="slidenum">
              <a:rPr lang="en-US" sz="1400"/>
              <a:pPr>
                <a:defRPr/>
              </a:pPr>
              <a:t>22</a:t>
            </a:fld>
            <a:endParaRPr lang="en-US" sz="1400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</a:rPr>
              <a:t>Function Application</a:t>
            </a:r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465138" y="1616075"/>
            <a:ext cx="82296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/>
              <a:t>In </a:t>
            </a:r>
            <a:r>
              <a:rPr lang="en-US" u="sng"/>
              <a:t>mathematics</a:t>
            </a:r>
            <a:r>
              <a:rPr lang="en-US"/>
              <a:t>, function application is denoted using parentheses, and multiplication is often denoted using juxtaposition or space.</a:t>
            </a:r>
          </a:p>
        </p:txBody>
      </p:sp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1554163" y="3700463"/>
            <a:ext cx="239395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400">
                <a:latin typeface="Lucida Sans Typewriter" charset="0"/>
              </a:rPr>
              <a:t>f(a,b) + c d</a:t>
            </a:r>
          </a:p>
        </p:txBody>
      </p:sp>
      <p:sp>
        <p:nvSpPr>
          <p:cNvPr id="37893" name="AutoShape 6"/>
          <p:cNvSpPr>
            <a:spLocks noChangeArrowheads="1"/>
          </p:cNvSpPr>
          <p:nvPr/>
        </p:nvSpPr>
        <p:spPr bwMode="auto">
          <a:xfrm>
            <a:off x="1104900" y="5229225"/>
            <a:ext cx="7085013" cy="1028700"/>
          </a:xfrm>
          <a:prstGeom prst="wedgeRoundRectCallout">
            <a:avLst>
              <a:gd name="adj1" fmla="val -27528"/>
              <a:gd name="adj2" fmla="val -124227"/>
              <a:gd name="adj3" fmla="val 16667"/>
            </a:avLst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/>
              <a:t>Apply the function f to a and b, and add the result to the product of c and d.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2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fld id="{EA5B46B5-8312-1F41-8702-5D9BD1973870}" type="slidenum">
              <a:rPr lang="en-US" sz="1400"/>
              <a:pPr>
                <a:defRPr/>
              </a:pPr>
              <a:t>23</a:t>
            </a:fld>
            <a:endParaRPr lang="en-US" sz="1400"/>
          </a:p>
        </p:txBody>
      </p:sp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452438" y="1144588"/>
            <a:ext cx="8229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/>
              <a:t>In </a:t>
            </a:r>
            <a:r>
              <a:rPr lang="en-US" u="sng"/>
              <a:t>Haskell</a:t>
            </a:r>
            <a:r>
              <a:rPr lang="en-US"/>
              <a:t>, function application is denoted using space, and multiplication is denoted using *.</a:t>
            </a:r>
          </a:p>
        </p:txBody>
      </p:sp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1638300" y="3233738"/>
            <a:ext cx="22098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400">
                <a:latin typeface="Lucida Sans Typewriter" charset="0"/>
              </a:rPr>
              <a:t>f a b + c*d</a:t>
            </a:r>
          </a:p>
        </p:txBody>
      </p:sp>
      <p:sp>
        <p:nvSpPr>
          <p:cNvPr id="38916" name="AutoShape 8"/>
          <p:cNvSpPr>
            <a:spLocks noChangeArrowheads="1"/>
          </p:cNvSpPr>
          <p:nvPr/>
        </p:nvSpPr>
        <p:spPr bwMode="auto">
          <a:xfrm>
            <a:off x="850900" y="4994275"/>
            <a:ext cx="6457950" cy="566738"/>
          </a:xfrm>
          <a:prstGeom prst="wedgeRoundRectCallout">
            <a:avLst>
              <a:gd name="adj1" fmla="val -25787"/>
              <a:gd name="adj2" fmla="val -197338"/>
              <a:gd name="adj3" fmla="val 16667"/>
            </a:avLst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/>
              <a:t>As previously, but in Haskell syntax.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2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fld id="{3D123928-5C2B-414B-9AC7-B5ECFF4764C6}" type="slidenum">
              <a:rPr lang="en-US" sz="1400"/>
              <a:pPr>
                <a:defRPr/>
              </a:pPr>
              <a:t>24</a:t>
            </a:fld>
            <a:endParaRPr lang="en-US" sz="1400"/>
          </a:p>
        </p:txBody>
      </p:sp>
      <p:sp>
        <p:nvSpPr>
          <p:cNvPr id="39938" name="Text Box 5"/>
          <p:cNvSpPr txBox="1">
            <a:spLocks noChangeArrowheads="1"/>
          </p:cNvSpPr>
          <p:nvPr/>
        </p:nvSpPr>
        <p:spPr bwMode="auto">
          <a:xfrm>
            <a:off x="501650" y="1171575"/>
            <a:ext cx="81740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/>
              <a:t>Moreover, function application is assumed to have </a:t>
            </a:r>
            <a:r>
              <a:rPr lang="en-US" u="sng"/>
              <a:t>higher priority</a:t>
            </a:r>
            <a:r>
              <a:rPr lang="en-US"/>
              <a:t> than all other operators.</a:t>
            </a:r>
          </a:p>
        </p:txBody>
      </p:sp>
      <p:sp>
        <p:nvSpPr>
          <p:cNvPr id="39939" name="Text Box 6"/>
          <p:cNvSpPr txBox="1">
            <a:spLocks noChangeArrowheads="1"/>
          </p:cNvSpPr>
          <p:nvPr/>
        </p:nvSpPr>
        <p:spPr bwMode="auto">
          <a:xfrm>
            <a:off x="1641475" y="3235325"/>
            <a:ext cx="14732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400">
                <a:latin typeface="Lucida Sans Typewriter" charset="0"/>
              </a:rPr>
              <a:t>f a + b</a:t>
            </a:r>
          </a:p>
        </p:txBody>
      </p:sp>
      <p:sp>
        <p:nvSpPr>
          <p:cNvPr id="39940" name="AutoShape 9"/>
          <p:cNvSpPr>
            <a:spLocks noChangeArrowheads="1"/>
          </p:cNvSpPr>
          <p:nvPr/>
        </p:nvSpPr>
        <p:spPr bwMode="auto">
          <a:xfrm>
            <a:off x="850900" y="4994275"/>
            <a:ext cx="6915150" cy="566738"/>
          </a:xfrm>
          <a:prstGeom prst="wedgeRoundRectCallout">
            <a:avLst>
              <a:gd name="adj1" fmla="val -27389"/>
              <a:gd name="adj2" fmla="val -197375"/>
              <a:gd name="adj3" fmla="val 16667"/>
            </a:avLst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/>
              <a:t>Means (f a) + b, rather than f (a + b).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2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fld id="{7B17E5F6-BE28-1B4E-918F-9D8F6140EC29}" type="slidenum">
              <a:rPr lang="en-US" sz="1400"/>
              <a:pPr>
                <a:defRPr/>
              </a:pPr>
              <a:t>25</a:t>
            </a:fld>
            <a:endParaRPr lang="en-US" sz="1400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</a:rPr>
              <a:t>Examples</a:t>
            </a:r>
          </a:p>
        </p:txBody>
      </p:sp>
      <p:grpSp>
        <p:nvGrpSpPr>
          <p:cNvPr id="40963" name="Group 46"/>
          <p:cNvGrpSpPr>
            <a:grpSpLocks/>
          </p:cNvGrpSpPr>
          <p:nvPr/>
        </p:nvGrpSpPr>
        <p:grpSpPr bwMode="auto">
          <a:xfrm>
            <a:off x="1882775" y="1550988"/>
            <a:ext cx="5056188" cy="4595812"/>
            <a:chOff x="1240" y="938"/>
            <a:chExt cx="3185" cy="2895"/>
          </a:xfrm>
        </p:grpSpPr>
        <p:sp>
          <p:nvSpPr>
            <p:cNvPr id="40964" name="Text Box 5"/>
            <p:cNvSpPr txBox="1">
              <a:spLocks noChangeArrowheads="1"/>
            </p:cNvSpPr>
            <p:nvPr/>
          </p:nvSpPr>
          <p:spPr bwMode="auto">
            <a:xfrm>
              <a:off x="1240" y="938"/>
              <a:ext cx="136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 u="sng"/>
                <a:t>Mathematics</a:t>
              </a:r>
            </a:p>
          </p:txBody>
        </p:sp>
        <p:sp>
          <p:nvSpPr>
            <p:cNvPr id="40965" name="Text Box 6"/>
            <p:cNvSpPr txBox="1">
              <a:spLocks noChangeArrowheads="1"/>
            </p:cNvSpPr>
            <p:nvPr/>
          </p:nvSpPr>
          <p:spPr bwMode="auto">
            <a:xfrm>
              <a:off x="3205" y="939"/>
              <a:ext cx="81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 u="sng"/>
                <a:t>Haskell</a:t>
              </a:r>
              <a:endParaRPr lang="en-US"/>
            </a:p>
          </p:txBody>
        </p:sp>
        <p:sp>
          <p:nvSpPr>
            <p:cNvPr id="40966" name="Text Box 7"/>
            <p:cNvSpPr txBox="1">
              <a:spLocks noChangeArrowheads="1"/>
            </p:cNvSpPr>
            <p:nvPr/>
          </p:nvSpPr>
          <p:spPr bwMode="auto">
            <a:xfrm>
              <a:off x="1291" y="1507"/>
              <a:ext cx="580" cy="2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>
                  <a:latin typeface="Lucida Sans Typewriter" charset="0"/>
                </a:rPr>
                <a:t>f(x)</a:t>
              </a:r>
            </a:p>
          </p:txBody>
        </p:sp>
        <p:sp>
          <p:nvSpPr>
            <p:cNvPr id="40967" name="Text Box 8"/>
            <p:cNvSpPr txBox="1">
              <a:spLocks noChangeArrowheads="1"/>
            </p:cNvSpPr>
            <p:nvPr/>
          </p:nvSpPr>
          <p:spPr bwMode="auto">
            <a:xfrm>
              <a:off x="1291" y="2017"/>
              <a:ext cx="812" cy="2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>
                  <a:latin typeface="Lucida Sans Typewriter" charset="0"/>
                </a:rPr>
                <a:t>f(x,y)</a:t>
              </a:r>
            </a:p>
          </p:txBody>
        </p:sp>
        <p:sp>
          <p:nvSpPr>
            <p:cNvPr id="40968" name="Text Box 9"/>
            <p:cNvSpPr txBox="1">
              <a:spLocks noChangeArrowheads="1"/>
            </p:cNvSpPr>
            <p:nvPr/>
          </p:nvSpPr>
          <p:spPr bwMode="auto">
            <a:xfrm>
              <a:off x="1291" y="2528"/>
              <a:ext cx="928" cy="2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>
                  <a:latin typeface="Lucida Sans Typewriter" charset="0"/>
                </a:rPr>
                <a:t>f(g(x))</a:t>
              </a:r>
            </a:p>
          </p:txBody>
        </p:sp>
        <p:sp>
          <p:nvSpPr>
            <p:cNvPr id="40969" name="Text Box 10"/>
            <p:cNvSpPr txBox="1">
              <a:spLocks noChangeArrowheads="1"/>
            </p:cNvSpPr>
            <p:nvPr/>
          </p:nvSpPr>
          <p:spPr bwMode="auto">
            <a:xfrm>
              <a:off x="1291" y="3039"/>
              <a:ext cx="1160" cy="2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>
                  <a:latin typeface="Lucida Sans Typewriter" charset="0"/>
                </a:rPr>
                <a:t>f(x,g(y))</a:t>
              </a:r>
            </a:p>
          </p:txBody>
        </p:sp>
        <p:sp>
          <p:nvSpPr>
            <p:cNvPr id="40970" name="Text Box 11"/>
            <p:cNvSpPr txBox="1">
              <a:spLocks noChangeArrowheads="1"/>
            </p:cNvSpPr>
            <p:nvPr/>
          </p:nvSpPr>
          <p:spPr bwMode="auto">
            <a:xfrm>
              <a:off x="1292" y="3542"/>
              <a:ext cx="1044" cy="2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>
                  <a:latin typeface="Lucida Sans Typewriter" charset="0"/>
                </a:rPr>
                <a:t>f(x)g(y)</a:t>
              </a:r>
            </a:p>
          </p:txBody>
        </p:sp>
        <p:sp>
          <p:nvSpPr>
            <p:cNvPr id="40971" name="Text Box 18"/>
            <p:cNvSpPr txBox="1">
              <a:spLocks noChangeArrowheads="1"/>
            </p:cNvSpPr>
            <p:nvPr/>
          </p:nvSpPr>
          <p:spPr bwMode="auto">
            <a:xfrm>
              <a:off x="3264" y="1503"/>
              <a:ext cx="464" cy="2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>
                  <a:latin typeface="Lucida Sans Typewriter" charset="0"/>
                </a:rPr>
                <a:t>f x</a:t>
              </a:r>
            </a:p>
          </p:txBody>
        </p:sp>
        <p:sp>
          <p:nvSpPr>
            <p:cNvPr id="40972" name="Text Box 19"/>
            <p:cNvSpPr txBox="1">
              <a:spLocks noChangeArrowheads="1"/>
            </p:cNvSpPr>
            <p:nvPr/>
          </p:nvSpPr>
          <p:spPr bwMode="auto">
            <a:xfrm>
              <a:off x="3264" y="2013"/>
              <a:ext cx="696" cy="2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>
                  <a:latin typeface="Lucida Sans Typewriter" charset="0"/>
                </a:rPr>
                <a:t>f x y</a:t>
              </a:r>
            </a:p>
          </p:txBody>
        </p:sp>
        <p:sp>
          <p:nvSpPr>
            <p:cNvPr id="40973" name="Text Box 20"/>
            <p:cNvSpPr txBox="1">
              <a:spLocks noChangeArrowheads="1"/>
            </p:cNvSpPr>
            <p:nvPr/>
          </p:nvSpPr>
          <p:spPr bwMode="auto">
            <a:xfrm>
              <a:off x="3264" y="2524"/>
              <a:ext cx="928" cy="2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>
                  <a:latin typeface="Lucida Sans Typewriter" charset="0"/>
                </a:rPr>
                <a:t>f (g x)</a:t>
              </a:r>
            </a:p>
          </p:txBody>
        </p:sp>
        <p:sp>
          <p:nvSpPr>
            <p:cNvPr id="40974" name="Text Box 21"/>
            <p:cNvSpPr txBox="1">
              <a:spLocks noChangeArrowheads="1"/>
            </p:cNvSpPr>
            <p:nvPr/>
          </p:nvSpPr>
          <p:spPr bwMode="auto">
            <a:xfrm>
              <a:off x="3264" y="3034"/>
              <a:ext cx="1160" cy="2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>
                  <a:latin typeface="Lucida Sans Typewriter" charset="0"/>
                </a:rPr>
                <a:t>f x (g y)</a:t>
              </a:r>
            </a:p>
          </p:txBody>
        </p:sp>
        <p:sp>
          <p:nvSpPr>
            <p:cNvPr id="40975" name="Text Box 22"/>
            <p:cNvSpPr txBox="1">
              <a:spLocks noChangeArrowheads="1"/>
            </p:cNvSpPr>
            <p:nvPr/>
          </p:nvSpPr>
          <p:spPr bwMode="auto">
            <a:xfrm>
              <a:off x="3265" y="3545"/>
              <a:ext cx="1160" cy="2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>
                  <a:latin typeface="Lucida Sans Typewriter" charset="0"/>
                </a:rPr>
                <a:t>f x * g y</a:t>
              </a: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</a:rPr>
              <a:t>Types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C63415-C79D-774D-B0C9-A147192BE4F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01638" y="1189038"/>
            <a:ext cx="8194675" cy="4832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All computation in Haskell is done via evaluation of expressions to get values.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Every value has an associated type, and is a first class object. 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Examples: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dirty="0"/>
              <a:t>Integer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dirty="0"/>
              <a:t>Char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dirty="0"/>
              <a:t>Integer-&gt;Integer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dirty="0"/>
              <a:t>[a] -&gt; Integer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fld id="{98D0676D-987B-4D46-B942-FBD900F7CEF3}" type="slidenum">
              <a:rPr lang="en-US" sz="1400"/>
              <a:pPr>
                <a:defRPr/>
              </a:pPr>
              <a:t>27</a:t>
            </a:fld>
            <a:endParaRPr lang="en-US" sz="1400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</a:rPr>
              <a:t>Types in Haskell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178800" cy="10668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</a:rPr>
              <a:t>If evaluating an expression e would produce a value of type t, then e </a:t>
            </a:r>
            <a:r>
              <a:rPr lang="en-US" u="sng">
                <a:latin typeface="Tahoma" charset="0"/>
                <a:ea typeface="ＭＳ Ｐゴシック" charset="0"/>
              </a:rPr>
              <a:t>has type</a:t>
            </a:r>
            <a:r>
              <a:rPr lang="en-US">
                <a:latin typeface="Tahoma" charset="0"/>
                <a:ea typeface="ＭＳ Ｐゴシック" charset="0"/>
              </a:rPr>
              <a:t> t, written</a:t>
            </a:r>
          </a:p>
        </p:txBody>
      </p:sp>
      <p:sp>
        <p:nvSpPr>
          <p:cNvPr id="43012" name="Text Box 6"/>
          <p:cNvSpPr txBox="1">
            <a:spLocks noChangeArrowheads="1"/>
          </p:cNvSpPr>
          <p:nvPr/>
        </p:nvSpPr>
        <p:spPr bwMode="auto">
          <a:xfrm>
            <a:off x="1689100" y="3376613"/>
            <a:ext cx="128905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400">
                <a:latin typeface="Lucida Sans Typewriter" charset="0"/>
              </a:rPr>
              <a:t>e :: t</a:t>
            </a:r>
          </a:p>
        </p:txBody>
      </p:sp>
      <p:sp>
        <p:nvSpPr>
          <p:cNvPr id="43013" name="Rectangle 7"/>
          <p:cNvSpPr>
            <a:spLocks noChangeArrowheads="1"/>
          </p:cNvSpPr>
          <p:nvPr/>
        </p:nvSpPr>
        <p:spPr bwMode="auto">
          <a:xfrm>
            <a:off x="533400" y="4621213"/>
            <a:ext cx="81788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Monotype Sorts" charset="0"/>
              <a:buChar char="z"/>
            </a:pPr>
            <a:r>
              <a:rPr kumimoji="1" lang="en-US"/>
              <a:t>Every well formed expression has a type, which can be automatically calculated at compile time using a process called </a:t>
            </a:r>
            <a:r>
              <a:rPr kumimoji="1" lang="en-US" u="sng"/>
              <a:t>type inference</a:t>
            </a:r>
            <a:r>
              <a:rPr kumimoji="1" lang="en-US"/>
              <a:t>.</a:t>
            </a:r>
            <a:endParaRPr kumimoji="1" lang="en-US" u="sng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fld id="{1D70D0FE-16B6-7E42-9947-2B50CDF33AF0}" type="slidenum">
              <a:rPr lang="en-US" sz="1400"/>
              <a:pPr>
                <a:defRPr/>
              </a:pPr>
              <a:t>28</a:t>
            </a:fld>
            <a:endParaRPr lang="en-US" sz="1400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447675" y="596900"/>
            <a:ext cx="8178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Monotype Sorts" charset="0"/>
              <a:buChar char="z"/>
            </a:pPr>
            <a:r>
              <a:rPr kumimoji="1" lang="en-US"/>
              <a:t>All type errors are found at compile time, which makes programs </a:t>
            </a:r>
            <a:r>
              <a:rPr kumimoji="1" lang="en-US" u="sng"/>
              <a:t>safer and faster</a:t>
            </a:r>
            <a:r>
              <a:rPr kumimoji="1" lang="en-US"/>
              <a:t> by removing the need for type checks at run time.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Monotype Sorts" charset="0"/>
              <a:buChar char="z"/>
            </a:pPr>
            <a:endParaRPr kumimoji="1" lang="en-US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Monotype Sorts" charset="0"/>
              <a:buChar char="z"/>
            </a:pPr>
            <a:r>
              <a:rPr kumimoji="1" lang="en-US"/>
              <a:t>In GHCi, the </a:t>
            </a:r>
            <a:r>
              <a:rPr kumimoji="1" lang="en-US" u="sng"/>
              <a:t>:type</a:t>
            </a:r>
            <a:r>
              <a:rPr kumimoji="1" lang="en-US"/>
              <a:t> command calculates the type of an expression, without evaluating it: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2683043" y="3426198"/>
            <a:ext cx="3337272" cy="339169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400" dirty="0">
                <a:latin typeface="Lucida Sans Typewriter" charset="0"/>
              </a:rPr>
              <a:t>&gt; not False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Lucida Sans Typewriter" charset="0"/>
              </a:rPr>
              <a:t>True</a:t>
            </a:r>
          </a:p>
          <a:p>
            <a:pPr>
              <a:lnSpc>
                <a:spcPct val="110000"/>
              </a:lnSpc>
            </a:pPr>
            <a:endParaRPr lang="en-US" sz="2400" dirty="0">
              <a:latin typeface="Lucida Sans Typewriter" charset="0"/>
            </a:endParaRPr>
          </a:p>
          <a:p>
            <a:pPr>
              <a:lnSpc>
                <a:spcPct val="110000"/>
              </a:lnSpc>
            </a:pPr>
            <a:r>
              <a:rPr lang="en-US" sz="2400" dirty="0">
                <a:latin typeface="Lucida Sans Typewriter" charset="0"/>
              </a:rPr>
              <a:t>&gt; :type not False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Lucida Sans Typewriter" charset="0"/>
              </a:rPr>
              <a:t>not False :: </a:t>
            </a:r>
            <a:r>
              <a:rPr lang="en-US" sz="2400" dirty="0" err="1" smtClean="0">
                <a:latin typeface="Lucida Sans Typewriter" charset="0"/>
              </a:rPr>
              <a:t>Bool</a:t>
            </a:r>
            <a:endParaRPr lang="en-US" sz="2400" dirty="0" smtClean="0">
              <a:latin typeface="Lucida Sans Typewriter" charset="0"/>
            </a:endParaRPr>
          </a:p>
          <a:p>
            <a:pPr>
              <a:lnSpc>
                <a:spcPct val="110000"/>
              </a:lnSpc>
            </a:pPr>
            <a:endParaRPr lang="en-US" sz="2400" dirty="0">
              <a:latin typeface="Lucida Sans Typewriter" charset="0"/>
            </a:endParaRPr>
          </a:p>
          <a:p>
            <a:r>
              <a:rPr lang="en-US" sz="2400" dirty="0" smtClean="0">
                <a:latin typeface="Lucida Sans Typewriter" charset="0"/>
              </a:rPr>
              <a:t>&gt; </a:t>
            </a:r>
            <a:r>
              <a:rPr lang="en-US" sz="2400" dirty="0"/>
              <a:t>:t head</a:t>
            </a:r>
          </a:p>
          <a:p>
            <a:r>
              <a:rPr lang="en-US" sz="2400" dirty="0"/>
              <a:t>head :: [a] -&gt; a</a:t>
            </a:r>
            <a:endParaRPr lang="en-US" sz="2400" dirty="0">
              <a:latin typeface="Lucida Sans Typewriter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</a:rPr>
              <a:t>Example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452438" y="1628775"/>
            <a:ext cx="61928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Summing the integers 1 to 10 in Java:</a:t>
            </a:r>
            <a:endParaRPr lang="en-US" sz="3200">
              <a:cs typeface="+mn-cs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662113" y="2984500"/>
            <a:ext cx="4586287" cy="1625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sz="2400">
                <a:latin typeface="Lucida Sans Typewriter" charset="0"/>
                <a:cs typeface="+mn-cs"/>
              </a:rPr>
              <a:t>total = 0;</a:t>
            </a:r>
          </a:p>
          <a:p>
            <a:pPr>
              <a:lnSpc>
                <a:spcPct val="140000"/>
              </a:lnSpc>
              <a:defRPr/>
            </a:pPr>
            <a:r>
              <a:rPr lang="en-US" sz="2400">
                <a:latin typeface="Lucida Sans Typewriter" charset="0"/>
                <a:cs typeface="+mn-cs"/>
              </a:rPr>
              <a:t>for (i = 1; i </a:t>
            </a:r>
            <a:r>
              <a:rPr lang="en-US" sz="2400">
                <a:latin typeface="Lucida Sans Typewriter" charset="0"/>
                <a:cs typeface="+mn-cs"/>
                <a:sym typeface="Symbol" charset="0"/>
              </a:rPr>
              <a:t></a:t>
            </a:r>
            <a:r>
              <a:rPr lang="en-US" sz="2400">
                <a:latin typeface="Lucida Sans Typewriter" charset="0"/>
                <a:cs typeface="+mn-cs"/>
              </a:rPr>
              <a:t> 10; ++i)</a:t>
            </a:r>
          </a:p>
          <a:p>
            <a:pPr>
              <a:lnSpc>
                <a:spcPct val="140000"/>
              </a:lnSpc>
              <a:defRPr/>
            </a:pPr>
            <a:r>
              <a:rPr lang="en-US" sz="2400">
                <a:latin typeface="Lucida Sans Typewriter" charset="0"/>
                <a:cs typeface="+mn-cs"/>
              </a:rPr>
              <a:t>   total = total+i;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527050" y="5327650"/>
            <a:ext cx="79470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The computation method is </a:t>
            </a:r>
            <a:r>
              <a:rPr lang="en-US" u="sng">
                <a:cs typeface="+mn-cs"/>
              </a:rPr>
              <a:t>variable assignment</a:t>
            </a:r>
            <a:r>
              <a:rPr lang="en-US">
                <a:cs typeface="+mn-cs"/>
              </a:rPr>
              <a:t>. </a:t>
            </a: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8382000" y="64008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defRPr/>
            </a:pPr>
            <a:fld id="{EF07B43F-FD81-DE4C-90FE-2350E9DDE4B6}" type="slidenum">
              <a:rPr lang="en-US" sz="1400">
                <a:cs typeface="+mn-cs"/>
              </a:rPr>
              <a:pPr algn="r">
                <a:defRPr/>
              </a:pPr>
              <a:t>2</a:t>
            </a:fld>
            <a:endParaRPr lang="en-US" sz="1400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2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fld id="{5FC463EA-B282-4249-BC15-7B32D3F7B699}" type="slidenum">
              <a:rPr lang="en-US" sz="1400"/>
              <a:pPr>
                <a:defRPr/>
              </a:pPr>
              <a:t>29</a:t>
            </a:fld>
            <a:endParaRPr lang="en-US" sz="1400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</a:rPr>
              <a:t>My First Script</a:t>
            </a:r>
          </a:p>
        </p:txBody>
      </p:sp>
      <p:sp>
        <p:nvSpPr>
          <p:cNvPr id="45059" name="Rectangle 5"/>
          <p:cNvSpPr>
            <a:spLocks noChangeArrowheads="1"/>
          </p:cNvSpPr>
          <p:nvPr/>
        </p:nvSpPr>
        <p:spPr bwMode="auto">
          <a:xfrm>
            <a:off x="1393825" y="4595664"/>
            <a:ext cx="6304430" cy="200054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dirty="0" err="1"/>
              <a:t>myDouble</a:t>
            </a:r>
            <a:r>
              <a:rPr lang="en-US" sz="2400" dirty="0"/>
              <a:t> :: </a:t>
            </a:r>
            <a:r>
              <a:rPr lang="en-US" sz="2400" dirty="0" err="1"/>
              <a:t>Num</a:t>
            </a:r>
            <a:r>
              <a:rPr lang="en-US" sz="2400" dirty="0"/>
              <a:t> a =&gt; a -&gt; a</a:t>
            </a:r>
            <a:endParaRPr lang="en-US" sz="2400" dirty="0" smtClean="0">
              <a:latin typeface="Lucida Sans Typewriter" charset="0"/>
            </a:endParaRPr>
          </a:p>
          <a:p>
            <a:r>
              <a:rPr lang="en-US" sz="2400" dirty="0" err="1" smtClean="0">
                <a:latin typeface="Lucida Sans Typewriter" charset="0"/>
              </a:rPr>
              <a:t>myDouble</a:t>
            </a:r>
            <a:r>
              <a:rPr lang="en-US" sz="2400" dirty="0" smtClean="0">
                <a:latin typeface="Lucida Sans Typewriter" charset="0"/>
              </a:rPr>
              <a:t> </a:t>
            </a:r>
            <a:r>
              <a:rPr lang="en-US" sz="2400" dirty="0">
                <a:latin typeface="Lucida Sans Typewriter" charset="0"/>
              </a:rPr>
              <a:t>x    = x + x</a:t>
            </a:r>
          </a:p>
          <a:p>
            <a:endParaRPr lang="en-US" sz="2400" dirty="0">
              <a:latin typeface="Lucida Sans Typewriter" charset="0"/>
            </a:endParaRPr>
          </a:p>
          <a:p>
            <a:r>
              <a:rPr lang="en-US" sz="2400" dirty="0" err="1"/>
              <a:t>myQuadruple</a:t>
            </a:r>
            <a:r>
              <a:rPr lang="en-US" sz="2400" dirty="0"/>
              <a:t> :: </a:t>
            </a:r>
            <a:r>
              <a:rPr lang="en-US" sz="2400" dirty="0" err="1"/>
              <a:t>Num</a:t>
            </a:r>
            <a:r>
              <a:rPr lang="en-US" sz="2400" dirty="0"/>
              <a:t> a =&gt; a -&gt; a</a:t>
            </a:r>
            <a:endParaRPr lang="en-US" sz="2400" dirty="0" smtClean="0">
              <a:latin typeface="Lucida Sans Typewriter" charset="0"/>
            </a:endParaRPr>
          </a:p>
          <a:p>
            <a:r>
              <a:rPr lang="en-US" sz="2400" dirty="0" err="1" smtClean="0">
                <a:latin typeface="Lucida Sans Typewriter" charset="0"/>
              </a:rPr>
              <a:t>myQuadruple</a:t>
            </a:r>
            <a:r>
              <a:rPr lang="en-US" sz="2400" dirty="0" smtClean="0">
                <a:latin typeface="Lucida Sans Typewriter" charset="0"/>
              </a:rPr>
              <a:t> </a:t>
            </a:r>
            <a:r>
              <a:rPr lang="en-US" sz="2400" dirty="0">
                <a:latin typeface="Lucida Sans Typewriter" charset="0"/>
              </a:rPr>
              <a:t>x = double (double x)</a:t>
            </a:r>
          </a:p>
        </p:txBody>
      </p:sp>
      <p:sp>
        <p:nvSpPr>
          <p:cNvPr id="45060" name="Text Box 13"/>
          <p:cNvSpPr txBox="1">
            <a:spLocks noChangeArrowheads="1"/>
          </p:cNvSpPr>
          <p:nvPr/>
        </p:nvSpPr>
        <p:spPr bwMode="auto">
          <a:xfrm>
            <a:off x="449263" y="1700213"/>
            <a:ext cx="8069262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/>
              <a:t>When developing a Haskell script, it is useful to keep two windows open, one running an editor for the script, and the other running GHCi.</a:t>
            </a:r>
          </a:p>
          <a:p>
            <a:endParaRPr lang="en-US"/>
          </a:p>
          <a:p>
            <a:r>
              <a:rPr lang="en-US"/>
              <a:t>Start an editor, type in the following two function definitions, and save the script as </a:t>
            </a:r>
            <a:r>
              <a:rPr lang="en-US" u="sng"/>
              <a:t>test.hs</a:t>
            </a:r>
            <a:r>
              <a:rPr lang="en-US"/>
              <a:t>: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2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fld id="{FAF73039-1C51-E342-9702-24C40AD2D00A}" type="slidenum">
              <a:rPr lang="en-US" sz="1400"/>
              <a:pPr>
                <a:defRPr/>
              </a:pPr>
              <a:t>30</a:t>
            </a:fld>
            <a:endParaRPr lang="en-US" sz="1400"/>
          </a:p>
        </p:txBody>
      </p:sp>
      <p:sp>
        <p:nvSpPr>
          <p:cNvPr id="46082" name="Rectangle 1027"/>
          <p:cNvSpPr>
            <a:spLocks noChangeArrowheads="1"/>
          </p:cNvSpPr>
          <p:nvPr/>
        </p:nvSpPr>
        <p:spPr bwMode="auto">
          <a:xfrm>
            <a:off x="1292225" y="1931988"/>
            <a:ext cx="2781300" cy="4603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latin typeface="Lucida Sans Typewriter" charset="0"/>
              </a:rPr>
              <a:t>% ghci test.hs</a:t>
            </a:r>
          </a:p>
        </p:txBody>
      </p:sp>
      <p:sp>
        <p:nvSpPr>
          <p:cNvPr id="46083" name="Text Box 1028"/>
          <p:cNvSpPr txBox="1">
            <a:spLocks noChangeArrowheads="1"/>
          </p:cNvSpPr>
          <p:nvPr/>
        </p:nvSpPr>
        <p:spPr bwMode="auto">
          <a:xfrm>
            <a:off x="374650" y="427038"/>
            <a:ext cx="82883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/>
              <a:t>Leaving the editor open, in another window start up GHCi with the new script:</a:t>
            </a:r>
          </a:p>
        </p:txBody>
      </p:sp>
      <p:sp>
        <p:nvSpPr>
          <p:cNvPr id="46084" name="Rectangle 1030"/>
          <p:cNvSpPr>
            <a:spLocks noChangeArrowheads="1"/>
          </p:cNvSpPr>
          <p:nvPr/>
        </p:nvSpPr>
        <p:spPr bwMode="auto">
          <a:xfrm>
            <a:off x="1292225" y="4425950"/>
            <a:ext cx="5934075" cy="19399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latin typeface="Lucida Sans Typewriter" charset="0"/>
              </a:rPr>
              <a:t>&gt; myQuadruple 10</a:t>
            </a:r>
          </a:p>
          <a:p>
            <a:r>
              <a:rPr lang="en-US" sz="2400">
                <a:latin typeface="Lucida Sans Typewriter" charset="0"/>
              </a:rPr>
              <a:t>40</a:t>
            </a:r>
          </a:p>
          <a:p>
            <a:endParaRPr lang="en-US" sz="2400">
              <a:latin typeface="Lucida Sans Typewriter" charset="0"/>
            </a:endParaRPr>
          </a:p>
          <a:p>
            <a:r>
              <a:rPr lang="en-US" sz="2400">
                <a:latin typeface="Lucida Sans Typewriter" charset="0"/>
              </a:rPr>
              <a:t>&gt; take (double 2) [1,2,3,4,5,6]</a:t>
            </a:r>
          </a:p>
          <a:p>
            <a:r>
              <a:rPr lang="en-US" sz="2400">
                <a:latin typeface="Lucida Sans Typewriter" charset="0"/>
              </a:rPr>
              <a:t>[1,2,3,4]</a:t>
            </a:r>
          </a:p>
        </p:txBody>
      </p:sp>
      <p:sp>
        <p:nvSpPr>
          <p:cNvPr id="46085" name="Text Box 1032"/>
          <p:cNvSpPr txBox="1">
            <a:spLocks noChangeArrowheads="1"/>
          </p:cNvSpPr>
          <p:nvPr/>
        </p:nvSpPr>
        <p:spPr bwMode="auto">
          <a:xfrm>
            <a:off x="415925" y="2947988"/>
            <a:ext cx="8288338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/>
              <a:t>Now both the standard library and the file test.hs are loaded, and functions from both can be used: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2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fld id="{1CE94D3A-FB19-1843-B6B3-0B5B67A63C0C}" type="slidenum">
              <a:rPr lang="en-US" sz="1400"/>
              <a:pPr>
                <a:defRPr/>
              </a:pPr>
              <a:t>31</a:t>
            </a:fld>
            <a:endParaRPr lang="en-US" sz="1400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154113" y="1890713"/>
            <a:ext cx="7231062" cy="12001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latin typeface="Lucida Sans Typewriter" charset="0"/>
              </a:rPr>
              <a:t>myFactorial n = product [1..n]</a:t>
            </a:r>
          </a:p>
          <a:p>
            <a:endParaRPr lang="en-US" sz="2400">
              <a:latin typeface="Lucida Sans Typewriter" charset="0"/>
            </a:endParaRPr>
          </a:p>
          <a:p>
            <a:r>
              <a:rPr lang="en-US" sz="2400">
                <a:latin typeface="Lucida Sans Typewriter" charset="0"/>
              </a:rPr>
              <a:t>myAverage ns  = sum ns `div` length ns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374650" y="427038"/>
            <a:ext cx="82883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/>
              <a:t>Leaving GHCi open, return to the editor, add the following two definitions, and resave:</a:t>
            </a:r>
          </a:p>
        </p:txBody>
      </p:sp>
      <p:sp>
        <p:nvSpPr>
          <p:cNvPr id="47108" name="Rectangle 8"/>
          <p:cNvSpPr>
            <a:spLocks noChangeArrowheads="1"/>
          </p:cNvSpPr>
          <p:nvPr/>
        </p:nvSpPr>
        <p:spPr bwMode="auto">
          <a:xfrm>
            <a:off x="715963" y="4306888"/>
            <a:ext cx="7561262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Monotype Sorts" charset="0"/>
              <a:buChar char="z"/>
            </a:pPr>
            <a:r>
              <a:rPr kumimoji="1" lang="en-US"/>
              <a:t>div is enclosed in </a:t>
            </a:r>
            <a:r>
              <a:rPr kumimoji="1" lang="en-US" u="sng"/>
              <a:t>back</a:t>
            </a:r>
            <a:r>
              <a:rPr kumimoji="1" lang="en-US"/>
              <a:t> quotes, not forward;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Monotype Sorts" charset="0"/>
              <a:buChar char="z"/>
            </a:pPr>
            <a:r>
              <a:rPr kumimoji="1" lang="en-US"/>
              <a:t>x `f` y is just </a:t>
            </a:r>
            <a:r>
              <a:rPr kumimoji="1" lang="en-US" u="sng"/>
              <a:t>syntactic sugar</a:t>
            </a:r>
            <a:r>
              <a:rPr kumimoji="1" lang="en-US"/>
              <a:t> for f x y.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Monotype Sorts" charset="0"/>
              <a:buChar char="z"/>
            </a:pPr>
            <a:r>
              <a:rPr kumimoji="1" lang="en-US"/>
              <a:t>So this is just saying “div (sum ns) (length ns)</a:t>
            </a:r>
          </a:p>
        </p:txBody>
      </p:sp>
      <p:sp>
        <p:nvSpPr>
          <p:cNvPr id="47109" name="Text Box 9"/>
          <p:cNvSpPr txBox="1">
            <a:spLocks noChangeArrowheads="1"/>
          </p:cNvSpPr>
          <p:nvPr/>
        </p:nvSpPr>
        <p:spPr bwMode="auto">
          <a:xfrm>
            <a:off x="427038" y="3609975"/>
            <a:ext cx="1047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/>
              <a:t>Note: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2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fld id="{30B53A0C-028F-F642-9B9F-5299276680BE}" type="slidenum">
              <a:rPr lang="en-US" sz="1400"/>
              <a:pPr>
                <a:defRPr/>
              </a:pPr>
              <a:t>32</a:t>
            </a:fld>
            <a:endParaRPr lang="en-US" sz="1400"/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339850" y="2468563"/>
            <a:ext cx="4235450" cy="30130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latin typeface="Lucida Sans Typewriter" charset="0"/>
              </a:rPr>
              <a:t>&gt; :reload</a:t>
            </a:r>
          </a:p>
          <a:p>
            <a:r>
              <a:rPr lang="en-US" sz="2400">
                <a:latin typeface="Lucida Sans Typewriter" charset="0"/>
              </a:rPr>
              <a:t>Reading file "test.hs"</a:t>
            </a:r>
          </a:p>
          <a:p>
            <a:endParaRPr lang="en-US" sz="2400">
              <a:latin typeface="Lucida Sans Typewriter" charset="0"/>
            </a:endParaRPr>
          </a:p>
          <a:p>
            <a:r>
              <a:rPr lang="en-US" sz="2400">
                <a:latin typeface="Lucida Sans Typewriter" charset="0"/>
              </a:rPr>
              <a:t>&gt; factorial 10</a:t>
            </a:r>
          </a:p>
          <a:p>
            <a:r>
              <a:rPr lang="en-US" sz="2400">
                <a:latin typeface="Lucida Sans Typewriter" charset="0"/>
              </a:rPr>
              <a:t>3628800</a:t>
            </a:r>
          </a:p>
          <a:p>
            <a:endParaRPr lang="en-US" sz="2400">
              <a:latin typeface="Lucida Sans Typewriter" charset="0"/>
            </a:endParaRPr>
          </a:p>
          <a:p>
            <a:r>
              <a:rPr lang="en-US" sz="2400">
                <a:latin typeface="Lucida Sans Typewriter" charset="0"/>
              </a:rPr>
              <a:t>&gt; average [1,2,3,4,5]</a:t>
            </a:r>
          </a:p>
          <a:p>
            <a:r>
              <a:rPr lang="en-US" sz="2400">
                <a:latin typeface="Lucida Sans Typewriter" charset="0"/>
              </a:rPr>
              <a:t>3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65125" y="425450"/>
            <a:ext cx="8288338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/>
              <a:t>GHCi does not automatically detect that the script has been changed, so a </a:t>
            </a:r>
            <a:r>
              <a:rPr lang="en-US" u="sng"/>
              <a:t>reload</a:t>
            </a:r>
            <a:r>
              <a:rPr lang="en-US"/>
              <a:t> command must be executed before the new definitions can be used: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2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fld id="{8B5E17D3-B1EE-7C44-9672-DC96901DBAA1}" type="slidenum">
              <a:rPr lang="en-US" sz="1400"/>
              <a:pPr>
                <a:defRPr/>
              </a:pPr>
              <a:t>33</a:t>
            </a:fld>
            <a:endParaRPr lang="en-US" sz="1400"/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1420813" y="2128838"/>
            <a:ext cx="4819650" cy="8318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latin typeface="Lucida Sans Typewriter" charset="0"/>
              </a:rPr>
              <a:t>head          :: [a] -&gt; a</a:t>
            </a:r>
          </a:p>
          <a:p>
            <a:r>
              <a:rPr lang="en-US" sz="2400">
                <a:latin typeface="Lucida Sans Typewriter" charset="0"/>
              </a:rPr>
              <a:t>head (x:xs)   = x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65125" y="635000"/>
            <a:ext cx="82883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/>
              <a:t>Functions are often done using pattern matching, as well as a declaration of type (more later):</a:t>
            </a:r>
          </a:p>
        </p:txBody>
      </p:sp>
      <p:sp>
        <p:nvSpPr>
          <p:cNvPr id="49156" name="Text Box 3"/>
          <p:cNvSpPr txBox="1">
            <a:spLocks noChangeArrowheads="1"/>
          </p:cNvSpPr>
          <p:nvPr/>
        </p:nvSpPr>
        <p:spPr bwMode="auto">
          <a:xfrm>
            <a:off x="290513" y="3824288"/>
            <a:ext cx="82883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/>
              <a:t>Now you try one…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fld id="{E2B90EFE-951D-1841-88E9-6B57D106F8C2}" type="slidenum">
              <a:rPr lang="en-US" sz="1400"/>
              <a:pPr>
                <a:defRPr/>
              </a:pPr>
              <a:t>34</a:t>
            </a:fld>
            <a:endParaRPr lang="en-US" sz="1400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</a:rPr>
              <a:t>Exercise</a:t>
            </a:r>
          </a:p>
        </p:txBody>
      </p:sp>
      <p:sp>
        <p:nvSpPr>
          <p:cNvPr id="50179" name="Text Box 4"/>
          <p:cNvSpPr txBox="1">
            <a:spLocks noChangeArrowheads="1"/>
          </p:cNvSpPr>
          <p:nvPr/>
        </p:nvSpPr>
        <p:spPr bwMode="auto">
          <a:xfrm>
            <a:off x="1228307" y="2313490"/>
            <a:ext cx="5934075" cy="14097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400" dirty="0" err="1">
                <a:latin typeface="Lucida Sans Typewriter" charset="0"/>
              </a:rPr>
              <a:t>myLength</a:t>
            </a:r>
            <a:r>
              <a:rPr lang="en-US" sz="2400" dirty="0">
                <a:latin typeface="Lucida Sans Typewriter" charset="0"/>
              </a:rPr>
              <a:t>          :: [a] -&gt; </a:t>
            </a:r>
            <a:r>
              <a:rPr lang="en-US" sz="2400" dirty="0" err="1">
                <a:latin typeface="Lucida Sans Typewriter" charset="0"/>
              </a:rPr>
              <a:t>Int</a:t>
            </a:r>
            <a:endParaRPr lang="en-US" sz="2400" dirty="0">
              <a:latin typeface="Lucida Sans Typewriter" charset="0"/>
            </a:endParaRPr>
          </a:p>
          <a:p>
            <a:pPr>
              <a:lnSpc>
                <a:spcPct val="120000"/>
              </a:lnSpc>
            </a:pPr>
            <a:r>
              <a:rPr lang="en-US" sz="2400" dirty="0" err="1">
                <a:latin typeface="Lucida Sans Typewriter" charset="0"/>
              </a:rPr>
              <a:t>myLength</a:t>
            </a:r>
            <a:r>
              <a:rPr lang="en-US" sz="2400" dirty="0">
                <a:latin typeface="Lucida Sans Typewriter" charset="0"/>
              </a:rPr>
              <a:t> []       = </a:t>
            </a:r>
          </a:p>
          <a:p>
            <a:pPr>
              <a:lnSpc>
                <a:spcPct val="120000"/>
              </a:lnSpc>
            </a:pPr>
            <a:r>
              <a:rPr lang="en-US" sz="2400" dirty="0" err="1">
                <a:latin typeface="Lucida Sans Typewriter" charset="0"/>
              </a:rPr>
              <a:t>myLength</a:t>
            </a:r>
            <a:r>
              <a:rPr lang="en-US" sz="2400" dirty="0">
                <a:latin typeface="Lucida Sans Typewriter" charset="0"/>
              </a:rPr>
              <a:t> (</a:t>
            </a:r>
            <a:r>
              <a:rPr lang="en-US" sz="2400" dirty="0" err="1">
                <a:latin typeface="Lucida Sans Typewriter" charset="0"/>
              </a:rPr>
              <a:t>x:xs</a:t>
            </a:r>
            <a:r>
              <a:rPr lang="en-US" sz="2400" dirty="0">
                <a:latin typeface="Lucida Sans Typewriter" charset="0"/>
              </a:rPr>
              <a:t>)   =</a:t>
            </a:r>
          </a:p>
        </p:txBody>
      </p:sp>
      <p:sp>
        <p:nvSpPr>
          <p:cNvPr id="50180" name="Text Box 6"/>
          <p:cNvSpPr txBox="1">
            <a:spLocks noChangeArrowheads="1"/>
          </p:cNvSpPr>
          <p:nvPr/>
        </p:nvSpPr>
        <p:spPr bwMode="auto">
          <a:xfrm>
            <a:off x="949409" y="1184860"/>
            <a:ext cx="72644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dirty="0"/>
              <a:t>Write a program to find the number of elements in a list.  Here’s how to start:</a:t>
            </a:r>
          </a:p>
        </p:txBody>
      </p:sp>
      <p:sp>
        <p:nvSpPr>
          <p:cNvPr id="50181" name="Text Box 6"/>
          <p:cNvSpPr txBox="1">
            <a:spLocks noChangeArrowheads="1"/>
          </p:cNvSpPr>
          <p:nvPr/>
        </p:nvSpPr>
        <p:spPr bwMode="auto">
          <a:xfrm>
            <a:off x="980239" y="3964510"/>
            <a:ext cx="72644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dirty="0"/>
              <a:t>How do you test this to be sure it works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Log out of </a:t>
            </a:r>
            <a:r>
              <a:rPr lang="en-US" dirty="0" err="1" smtClean="0"/>
              <a:t>ghci</a:t>
            </a:r>
            <a:r>
              <a:rPr lang="en-US" dirty="0" smtClean="0"/>
              <a:t> using :quit.  Type :help to see commands.</a:t>
            </a:r>
          </a:p>
          <a:p>
            <a:endParaRPr lang="en-US" dirty="0"/>
          </a:p>
          <a:p>
            <a:r>
              <a:rPr lang="en-US" dirty="0"/>
              <a:t>(Copy your function into an email to me.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</a:rPr>
              <a:t>Example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512763" y="1652588"/>
            <a:ext cx="66055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Summing the integers 1 to 10 in Haskell:</a:t>
            </a: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1614488" y="3103563"/>
            <a:ext cx="22098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latin typeface="Lucida Sans Typewriter" charset="0"/>
                <a:cs typeface="+mn-cs"/>
              </a:rPr>
              <a:t>sum [1..10]</a:t>
            </a:r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501650" y="4400550"/>
            <a:ext cx="7775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The computation method is </a:t>
            </a:r>
            <a:r>
              <a:rPr lang="en-US" u="sng">
                <a:cs typeface="+mn-cs"/>
              </a:rPr>
              <a:t>function application</a:t>
            </a:r>
            <a:r>
              <a:rPr lang="en-US">
                <a:cs typeface="+mn-cs"/>
              </a:rPr>
              <a:t>.</a:t>
            </a:r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8382000" y="64008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defRPr/>
            </a:pPr>
            <a:fld id="{AFBED2AE-54F0-9F42-9857-C6996EAA4599}" type="slidenum">
              <a:rPr lang="en-US" sz="1400">
                <a:cs typeface="+mn-cs"/>
              </a:rPr>
              <a:pPr algn="r">
                <a:defRPr/>
              </a:pPr>
              <a:t>3</a:t>
            </a:fld>
            <a:endParaRPr lang="en-US" sz="1400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</a:rPr>
              <a:t>Historical Background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454025" y="1690688"/>
            <a:ext cx="12430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1930s:</a:t>
            </a:r>
            <a:endParaRPr lang="en-US" sz="3200">
              <a:cs typeface="+mn-cs"/>
            </a:endParaRPr>
          </a:p>
        </p:txBody>
      </p:sp>
      <p:sp>
        <p:nvSpPr>
          <p:cNvPr id="31748" name="Text Box 4" descr="White marble"/>
          <p:cNvSpPr txBox="1">
            <a:spLocks noChangeArrowheads="1"/>
          </p:cNvSpPr>
          <p:nvPr/>
        </p:nvSpPr>
        <p:spPr bwMode="auto">
          <a:xfrm>
            <a:off x="893763" y="5010150"/>
            <a:ext cx="743743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Alonzo Church develops the </a:t>
            </a:r>
            <a:r>
              <a:rPr lang="en-US" u="sng">
                <a:cs typeface="+mn-cs"/>
              </a:rPr>
              <a:t>lambda calculus</a:t>
            </a:r>
            <a:r>
              <a:rPr lang="en-US">
                <a:cs typeface="+mn-cs"/>
              </a:rPr>
              <a:t>, a simple but powerful theory of functions.</a:t>
            </a:r>
            <a:endParaRPr lang="en-US" sz="3200">
              <a:cs typeface="+mn-cs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8382000" y="64008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defRPr/>
            </a:pPr>
            <a:fld id="{5762C588-690E-6747-AE72-15D3779CCC45}" type="slidenum">
              <a:rPr lang="en-US" sz="1400">
                <a:cs typeface="+mn-cs"/>
              </a:rPr>
              <a:pPr algn="r">
                <a:defRPr/>
              </a:pPr>
              <a:t>4</a:t>
            </a:fld>
            <a:endParaRPr lang="en-US" sz="1400">
              <a:cs typeface="+mn-cs"/>
            </a:endParaRPr>
          </a:p>
        </p:txBody>
      </p:sp>
      <p:pic>
        <p:nvPicPr>
          <p:cNvPr id="19461" name="Picture 8" descr="C:\Documents and Settings\gmh.POLIHALE\Desktop\chur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64"/>
          <a:stretch>
            <a:fillRect/>
          </a:stretch>
        </p:blipFill>
        <p:spPr bwMode="auto">
          <a:xfrm>
            <a:off x="3776663" y="2751138"/>
            <a:ext cx="1452562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</a:rPr>
              <a:t>Historical Background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93700" y="1690688"/>
            <a:ext cx="12430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1950s:</a:t>
            </a:r>
            <a:endParaRPr lang="en-US" sz="3200">
              <a:cs typeface="+mn-cs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604838" y="4797425"/>
            <a:ext cx="7942262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John McCarthy develops </a:t>
            </a:r>
            <a:r>
              <a:rPr lang="en-US" u="sng">
                <a:cs typeface="+mn-cs"/>
              </a:rPr>
              <a:t>Lisp</a:t>
            </a:r>
            <a:r>
              <a:rPr lang="en-US">
                <a:cs typeface="+mn-cs"/>
              </a:rPr>
              <a:t>, the first functional language, with some influences from the lambda calculus, but retaining variable assignments.</a:t>
            </a:r>
            <a:endParaRPr lang="en-US" sz="3200">
              <a:cs typeface="+mn-cs"/>
            </a:endParaRPr>
          </a:p>
        </p:txBody>
      </p:sp>
      <p:pic>
        <p:nvPicPr>
          <p:cNvPr id="20484" name="Picture 6" descr="C:\WINNT\Profiles\gmh\Desktop\McCarth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68"/>
          <a:stretch>
            <a:fillRect/>
          </a:stretch>
        </p:blipFill>
        <p:spPr bwMode="auto">
          <a:xfrm>
            <a:off x="3817938" y="2551113"/>
            <a:ext cx="1506537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8382000" y="64008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defRPr/>
            </a:pPr>
            <a:fld id="{DEDE4619-00CF-4B46-AEDF-5A9B06D61805}" type="slidenum">
              <a:rPr lang="en-US" sz="1400">
                <a:cs typeface="+mn-cs"/>
              </a:rPr>
              <a:pPr algn="r">
                <a:defRPr/>
              </a:pPr>
              <a:t>5</a:t>
            </a:fld>
            <a:endParaRPr lang="en-US" sz="1400"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</a:rPr>
              <a:t>Historical Background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477838" y="1801813"/>
            <a:ext cx="12430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1960s: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901700" y="4819650"/>
            <a:ext cx="7227888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Peter Landin develops </a:t>
            </a:r>
            <a:r>
              <a:rPr lang="en-US" u="sng">
                <a:cs typeface="+mn-cs"/>
              </a:rPr>
              <a:t>ISWIM</a:t>
            </a:r>
            <a:r>
              <a:rPr lang="en-US">
                <a:cs typeface="+mn-cs"/>
              </a:rPr>
              <a:t>, the first </a:t>
            </a:r>
            <a:r>
              <a:rPr lang="en-US" i="1">
                <a:cs typeface="+mn-cs"/>
              </a:rPr>
              <a:t>pure</a:t>
            </a:r>
            <a:r>
              <a:rPr lang="en-US">
                <a:cs typeface="+mn-cs"/>
              </a:rPr>
              <a:t> functional language, based strongly on the lambda calculus, with no assignments.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8382000" y="64008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defRPr/>
            </a:pPr>
            <a:fld id="{A0796628-5112-8749-8688-690F3209C605}" type="slidenum">
              <a:rPr lang="en-US" sz="1400">
                <a:cs typeface="+mn-cs"/>
              </a:rPr>
              <a:pPr algn="r">
                <a:defRPr/>
              </a:pPr>
              <a:t>6</a:t>
            </a:fld>
            <a:endParaRPr lang="en-US" sz="1400">
              <a:cs typeface="+mn-cs"/>
            </a:endParaRPr>
          </a:p>
        </p:txBody>
      </p:sp>
      <p:pic>
        <p:nvPicPr>
          <p:cNvPr id="21509" name="Picture 12" descr="C:\Documents and Settings\gmh.POLIHALE\Desktop\landin-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6" t="14764" r="33527" b="47751"/>
          <a:stretch>
            <a:fillRect/>
          </a:stretch>
        </p:blipFill>
        <p:spPr bwMode="auto">
          <a:xfrm>
            <a:off x="3835400" y="2509838"/>
            <a:ext cx="1471613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</a:rPr>
              <a:t>Historical Background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54025" y="1774825"/>
            <a:ext cx="12430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1970s:</a:t>
            </a:r>
            <a:endParaRPr lang="en-US" sz="3200">
              <a:cs typeface="+mn-cs"/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228725" y="4797425"/>
            <a:ext cx="67056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John Backus develops </a:t>
            </a:r>
            <a:r>
              <a:rPr lang="en-US" u="sng">
                <a:cs typeface="+mn-cs"/>
              </a:rPr>
              <a:t>FP</a:t>
            </a:r>
            <a:r>
              <a:rPr lang="en-US">
                <a:cs typeface="+mn-cs"/>
              </a:rPr>
              <a:t>, a functional language that emphasizes </a:t>
            </a:r>
            <a:r>
              <a:rPr lang="en-US" i="1">
                <a:cs typeface="+mn-cs"/>
              </a:rPr>
              <a:t>higher-order functions</a:t>
            </a:r>
            <a:r>
              <a:rPr lang="en-US">
                <a:cs typeface="+mn-cs"/>
              </a:rPr>
              <a:t> and </a:t>
            </a:r>
            <a:r>
              <a:rPr lang="en-US" i="1">
                <a:cs typeface="+mn-cs"/>
              </a:rPr>
              <a:t>reasoning about programs</a:t>
            </a:r>
            <a:r>
              <a:rPr lang="en-US">
                <a:cs typeface="+mn-cs"/>
              </a:rPr>
              <a:t>.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8382000" y="64008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defRPr/>
            </a:pPr>
            <a:fld id="{D80F4BAC-DC22-DA4F-8CAF-022E9DD1E5E4}" type="slidenum">
              <a:rPr lang="en-US" sz="1400">
                <a:cs typeface="+mn-cs"/>
              </a:rPr>
              <a:pPr algn="r">
                <a:defRPr/>
              </a:pPr>
              <a:t>7</a:t>
            </a:fld>
            <a:endParaRPr lang="en-US" sz="1400">
              <a:cs typeface="+mn-cs"/>
            </a:endParaRPr>
          </a:p>
        </p:txBody>
      </p:sp>
      <p:pic>
        <p:nvPicPr>
          <p:cNvPr id="22533" name="Picture 7" descr="C:\Documents and Settings\gmh.POLIHALE\Desktop\john_backus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416175"/>
            <a:ext cx="1714500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</a:rPr>
              <a:t>Historical Background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417513" y="1716088"/>
            <a:ext cx="12430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1970s:</a:t>
            </a:r>
            <a:endParaRPr lang="en-US" sz="3200">
              <a:cs typeface="+mn-cs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796925" y="4894263"/>
            <a:ext cx="7729538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Robin Milner and others develop </a:t>
            </a:r>
            <a:r>
              <a:rPr lang="en-US" u="sng">
                <a:cs typeface="+mn-cs"/>
              </a:rPr>
              <a:t>ML</a:t>
            </a:r>
            <a:r>
              <a:rPr lang="en-US">
                <a:cs typeface="+mn-cs"/>
              </a:rPr>
              <a:t>, the first modern functional language, which introduced </a:t>
            </a:r>
            <a:r>
              <a:rPr lang="en-US" i="1">
                <a:cs typeface="+mn-cs"/>
              </a:rPr>
              <a:t>type inference</a:t>
            </a:r>
            <a:r>
              <a:rPr lang="en-US">
                <a:cs typeface="+mn-cs"/>
              </a:rPr>
              <a:t> and </a:t>
            </a:r>
            <a:r>
              <a:rPr lang="en-US" i="1">
                <a:cs typeface="+mn-cs"/>
              </a:rPr>
              <a:t>polymorphic types</a:t>
            </a:r>
            <a:r>
              <a:rPr lang="en-US">
                <a:cs typeface="+mn-cs"/>
              </a:rPr>
              <a:t>.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8382000" y="64008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defRPr/>
            </a:pPr>
            <a:fld id="{C33936C1-1860-AB45-A934-F1D83C19E7AC}" type="slidenum">
              <a:rPr lang="en-US" sz="1400">
                <a:cs typeface="+mn-cs"/>
              </a:rPr>
              <a:pPr algn="r">
                <a:defRPr/>
              </a:pPr>
              <a:t>8</a:t>
            </a:fld>
            <a:endParaRPr lang="en-US" sz="1400">
              <a:cs typeface="+mn-cs"/>
            </a:endParaRPr>
          </a:p>
        </p:txBody>
      </p:sp>
      <p:pic>
        <p:nvPicPr>
          <p:cNvPr id="23557" name="Picture 9" descr="C:\Documents and Settings\gmh.POLIHALE\Desktop\milner-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38" y="2395538"/>
            <a:ext cx="150653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UN Template">
  <a:themeElements>
    <a:clrScheme name="FUN Template 6">
      <a:dk1>
        <a:srgbClr val="000000"/>
      </a:dk1>
      <a:lt1>
        <a:srgbClr val="FFFFFF"/>
      </a:lt1>
      <a:dk2>
        <a:srgbClr val="000066"/>
      </a:dk2>
      <a:lt2>
        <a:srgbClr val="FFCC00"/>
      </a:lt2>
      <a:accent1>
        <a:srgbClr val="0066FF"/>
      </a:accent1>
      <a:accent2>
        <a:srgbClr val="33CCCC"/>
      </a:accent2>
      <a:accent3>
        <a:srgbClr val="AAAAB8"/>
      </a:accent3>
      <a:accent4>
        <a:srgbClr val="DADADA"/>
      </a:accent4>
      <a:accent5>
        <a:srgbClr val="AAB8FF"/>
      </a:accent5>
      <a:accent6>
        <a:srgbClr val="2DB9B9"/>
      </a:accent6>
      <a:hlink>
        <a:srgbClr val="FF00FF"/>
      </a:hlink>
      <a:folHlink>
        <a:srgbClr val="9933FF"/>
      </a:folHlink>
    </a:clrScheme>
    <a:fontScheme name="FUN Template">
      <a:majorFont>
        <a:latin typeface="Arial Black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FUN Template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N Template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N Templat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N Template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N Template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N Template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N Template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C:\WINNT\Profiles\gmh\Desktop\Presentations\FUN Template.pot</Template>
  <TotalTime>930</TotalTime>
  <Words>1630</Words>
  <Application>Microsoft Macintosh PowerPoint</Application>
  <PresentationFormat>On-screen Show (4:3)</PresentationFormat>
  <Paragraphs>261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Tahoma</vt:lpstr>
      <vt:lpstr>ＭＳ Ｐゴシック</vt:lpstr>
      <vt:lpstr>Arial</vt:lpstr>
      <vt:lpstr>Arial Black</vt:lpstr>
      <vt:lpstr>Monotype Sorts</vt:lpstr>
      <vt:lpstr>Times New Roman</vt:lpstr>
      <vt:lpstr>Calibri</vt:lpstr>
      <vt:lpstr>Lucida Sans Typewriter</vt:lpstr>
      <vt:lpstr>Symbol</vt:lpstr>
      <vt:lpstr>FUN Template</vt:lpstr>
      <vt:lpstr>PowerPoint Presentation</vt:lpstr>
      <vt:lpstr>What is a Functional Language?</vt:lpstr>
      <vt:lpstr>Example</vt:lpstr>
      <vt:lpstr>Example</vt:lpstr>
      <vt:lpstr>Historical Background</vt:lpstr>
      <vt:lpstr>Historical Background</vt:lpstr>
      <vt:lpstr>Historical Background</vt:lpstr>
      <vt:lpstr>Historical Background</vt:lpstr>
      <vt:lpstr>Historical Background</vt:lpstr>
      <vt:lpstr>Historical Background</vt:lpstr>
      <vt:lpstr>Historical Background</vt:lpstr>
      <vt:lpstr>Historical Background</vt:lpstr>
      <vt:lpstr>Historical Background</vt:lpstr>
      <vt:lpstr>A Taste of Haskell</vt:lpstr>
      <vt:lpstr>Basic Structure</vt:lpstr>
      <vt:lpstr>Glasgow Haskell Compiler</vt:lpstr>
      <vt:lpstr>Starting GHC</vt:lpstr>
      <vt:lpstr>PowerPoint Presentation</vt:lpstr>
      <vt:lpstr>The Standard Prelude: List Madness!</vt:lpstr>
      <vt:lpstr>PowerPoint Presentation</vt:lpstr>
      <vt:lpstr>PowerPoint Presentation</vt:lpstr>
      <vt:lpstr>PowerPoint Presentation</vt:lpstr>
      <vt:lpstr>Function Application</vt:lpstr>
      <vt:lpstr>PowerPoint Presentation</vt:lpstr>
      <vt:lpstr>PowerPoint Presentation</vt:lpstr>
      <vt:lpstr>Examples</vt:lpstr>
      <vt:lpstr>Types</vt:lpstr>
      <vt:lpstr>Types in Haskell</vt:lpstr>
      <vt:lpstr>PowerPoint Presentation</vt:lpstr>
      <vt:lpstr>My First Script</vt:lpstr>
      <vt:lpstr>PowerPoint Presentation</vt:lpstr>
      <vt:lpstr>PowerPoint Presentation</vt:lpstr>
      <vt:lpstr>PowerPoint Presentation</vt:lpstr>
      <vt:lpstr>PowerPoint Presentation</vt:lpstr>
      <vt:lpstr>Exercise</vt:lpstr>
    </vt:vector>
  </TitlesOfParts>
  <Company>University of Nottingham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Functional Programming</dc:title>
  <dc:creator>Dr. Graham Hutton</dc:creator>
  <cp:lastModifiedBy>Default User</cp:lastModifiedBy>
  <cp:revision>180</cp:revision>
  <cp:lastPrinted>2001-01-08T13:31:40Z</cp:lastPrinted>
  <dcterms:created xsi:type="dcterms:W3CDTF">2000-11-20T11:40:19Z</dcterms:created>
  <dcterms:modified xsi:type="dcterms:W3CDTF">2018-04-04T15:48:48Z</dcterms:modified>
</cp:coreProperties>
</file>