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4"/>
  </p:notesMasterIdLst>
  <p:sldIdLst>
    <p:sldId id="389" r:id="rId2"/>
    <p:sldId id="390" r:id="rId3"/>
    <p:sldId id="359" r:id="rId4"/>
    <p:sldId id="392" r:id="rId5"/>
    <p:sldId id="393" r:id="rId6"/>
    <p:sldId id="394" r:id="rId7"/>
    <p:sldId id="364" r:id="rId8"/>
    <p:sldId id="365" r:id="rId9"/>
    <p:sldId id="366" r:id="rId10"/>
    <p:sldId id="367" r:id="rId11"/>
    <p:sldId id="368" r:id="rId12"/>
    <p:sldId id="400" r:id="rId13"/>
    <p:sldId id="371" r:id="rId14"/>
    <p:sldId id="372" r:id="rId15"/>
    <p:sldId id="373" r:id="rId16"/>
    <p:sldId id="374" r:id="rId17"/>
    <p:sldId id="376" r:id="rId18"/>
    <p:sldId id="377" r:id="rId19"/>
    <p:sldId id="378" r:id="rId20"/>
    <p:sldId id="379" r:id="rId21"/>
    <p:sldId id="380" r:id="rId22"/>
    <p:sldId id="381" r:id="rId23"/>
    <p:sldId id="382" r:id="rId24"/>
    <p:sldId id="384" r:id="rId25"/>
    <p:sldId id="385" r:id="rId26"/>
    <p:sldId id="386" r:id="rId27"/>
    <p:sldId id="396" r:id="rId28"/>
    <p:sldId id="397" r:id="rId29"/>
    <p:sldId id="398" r:id="rId30"/>
    <p:sldId id="387" r:id="rId31"/>
    <p:sldId id="362" r:id="rId32"/>
    <p:sldId id="399" r:id="rId33"/>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10"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6" autoAdjust="0"/>
  </p:normalViewPr>
  <p:slideViewPr>
    <p:cSldViewPr>
      <p:cViewPr varScale="1">
        <p:scale>
          <a:sx n="104" d="100"/>
          <a:sy n="104" d="100"/>
        </p:scale>
        <p:origin x="-9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9" d="100"/>
          <a:sy n="119" d="100"/>
        </p:scale>
        <p:origin x="-23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4731C-F005-674A-BA10-F2D0638C039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8E09510D-0262-224D-8F22-11455F3A5B7D}">
      <dgm:prSet phldrT="[Text]"/>
      <dgm:spPr>
        <a:solidFill>
          <a:schemeClr val="tx1"/>
        </a:solidFill>
      </dgm:spPr>
      <dgm:t>
        <a:bodyPr/>
        <a:lstStyle/>
        <a:p>
          <a:r>
            <a:rPr lang="en-AU" dirty="0" smtClean="0">
              <a:ea typeface="+mn-ea"/>
            </a:rPr>
            <a:t>computers as targets</a:t>
          </a:r>
          <a:endParaRPr lang="en-US" dirty="0"/>
        </a:p>
      </dgm:t>
    </dgm:pt>
    <dgm:pt modelId="{88A74A8C-A64F-A346-9092-2A5845D7892F}" type="parTrans" cxnId="{A011DB5B-3C13-E547-835C-269EA8C86B15}">
      <dgm:prSet/>
      <dgm:spPr/>
      <dgm:t>
        <a:bodyPr/>
        <a:lstStyle/>
        <a:p>
          <a:endParaRPr lang="en-US"/>
        </a:p>
      </dgm:t>
    </dgm:pt>
    <dgm:pt modelId="{8B7709F4-6BDB-C24D-B5DB-6F672893D170}" type="sibTrans" cxnId="{A011DB5B-3C13-E547-835C-269EA8C86B15}">
      <dgm:prSet/>
      <dgm:spPr/>
      <dgm:t>
        <a:bodyPr/>
        <a:lstStyle/>
        <a:p>
          <a:endParaRPr lang="en-US"/>
        </a:p>
      </dgm:t>
    </dgm:pt>
    <dgm:pt modelId="{9F42375A-5320-094A-A640-A699CD782E17}">
      <dgm:prSet/>
      <dgm:spPr>
        <a:solidFill>
          <a:schemeClr val="accent2"/>
        </a:solidFill>
      </dgm:spPr>
      <dgm:t>
        <a:bodyPr/>
        <a:lstStyle/>
        <a:p>
          <a:r>
            <a:rPr lang="en-AU" b="1" dirty="0" smtClean="0">
              <a:ea typeface="+mn-ea"/>
            </a:rPr>
            <a:t>involves an attack on data integrity, system integrity, data confidentiality, privacy, or availability</a:t>
          </a:r>
        </a:p>
      </dgm:t>
    </dgm:pt>
    <dgm:pt modelId="{DD5EAC86-A7F3-034F-A07B-8129F9858D96}" type="parTrans" cxnId="{42E5365D-2CFD-BA42-8CE6-0323AD338E8C}">
      <dgm:prSet/>
      <dgm:spPr/>
      <dgm:t>
        <a:bodyPr/>
        <a:lstStyle/>
        <a:p>
          <a:endParaRPr lang="en-US"/>
        </a:p>
      </dgm:t>
    </dgm:pt>
    <dgm:pt modelId="{7EAD22CD-FFDA-F945-A2D1-5B91E7149E1C}" type="sibTrans" cxnId="{42E5365D-2CFD-BA42-8CE6-0323AD338E8C}">
      <dgm:prSet/>
      <dgm:spPr/>
      <dgm:t>
        <a:bodyPr/>
        <a:lstStyle/>
        <a:p>
          <a:endParaRPr lang="en-US"/>
        </a:p>
      </dgm:t>
    </dgm:pt>
    <dgm:pt modelId="{E1E3DE90-D6FE-9340-B1F8-30B0DB01B6BF}">
      <dgm:prSet/>
      <dgm:spPr>
        <a:solidFill>
          <a:schemeClr val="tx1"/>
        </a:solidFill>
      </dgm:spPr>
      <dgm:t>
        <a:bodyPr/>
        <a:lstStyle/>
        <a:p>
          <a:r>
            <a:rPr lang="en-AU" dirty="0" smtClean="0">
              <a:ea typeface="+mn-ea"/>
            </a:rPr>
            <a:t>computers as storage devices</a:t>
          </a:r>
        </a:p>
      </dgm:t>
    </dgm:pt>
    <dgm:pt modelId="{8156E39F-B1BB-E644-B585-C3FA37AB318F}" type="parTrans" cxnId="{43651987-9797-3C43-9D97-1E66DCCD6402}">
      <dgm:prSet/>
      <dgm:spPr/>
      <dgm:t>
        <a:bodyPr/>
        <a:lstStyle/>
        <a:p>
          <a:endParaRPr lang="en-US"/>
        </a:p>
      </dgm:t>
    </dgm:pt>
    <dgm:pt modelId="{23436C3E-2A21-D64A-9BA7-8DA115EBE84C}" type="sibTrans" cxnId="{43651987-9797-3C43-9D97-1E66DCCD6402}">
      <dgm:prSet/>
      <dgm:spPr/>
      <dgm:t>
        <a:bodyPr/>
        <a:lstStyle/>
        <a:p>
          <a:endParaRPr lang="en-US"/>
        </a:p>
      </dgm:t>
    </dgm:pt>
    <dgm:pt modelId="{1455CAFC-75BE-5743-A225-495E94182041}">
      <dgm:prSet/>
      <dgm:spPr>
        <a:solidFill>
          <a:schemeClr val="accent2"/>
        </a:solidFill>
      </dgm:spPr>
      <dgm:t>
        <a:bodyPr/>
        <a:lstStyle/>
        <a:p>
          <a:r>
            <a:rPr lang="en-AU" b="1" dirty="0" smtClean="0">
              <a:ea typeface="+mn-ea"/>
            </a:rPr>
            <a:t>using the computer to store stolen password lists, credit card or calling card numbers, proprietary corporate information, pornographic image files, or pirated commercial software</a:t>
          </a:r>
        </a:p>
      </dgm:t>
    </dgm:pt>
    <dgm:pt modelId="{0DA39F8D-681B-354E-B6EA-81ED3E6DE517}" type="parTrans" cxnId="{C7E13F30-264B-864E-819E-E9DE9B2BFDFC}">
      <dgm:prSet/>
      <dgm:spPr/>
      <dgm:t>
        <a:bodyPr/>
        <a:lstStyle/>
        <a:p>
          <a:endParaRPr lang="en-US"/>
        </a:p>
      </dgm:t>
    </dgm:pt>
    <dgm:pt modelId="{74845942-0630-E34B-BDD9-134E68A22941}" type="sibTrans" cxnId="{C7E13F30-264B-864E-819E-E9DE9B2BFDFC}">
      <dgm:prSet/>
      <dgm:spPr/>
      <dgm:t>
        <a:bodyPr/>
        <a:lstStyle/>
        <a:p>
          <a:endParaRPr lang="en-US"/>
        </a:p>
      </dgm:t>
    </dgm:pt>
    <dgm:pt modelId="{38B53426-DC34-4446-B4CB-E6716DFF9AF3}">
      <dgm:prSet/>
      <dgm:spPr>
        <a:solidFill>
          <a:schemeClr val="tx1"/>
        </a:solidFill>
      </dgm:spPr>
      <dgm:t>
        <a:bodyPr/>
        <a:lstStyle/>
        <a:p>
          <a:r>
            <a:rPr lang="en-AU" dirty="0" smtClean="0">
              <a:ea typeface="+mn-ea"/>
            </a:rPr>
            <a:t>computers as communications tools</a:t>
          </a:r>
        </a:p>
      </dgm:t>
    </dgm:pt>
    <dgm:pt modelId="{8EB3CF16-BDEC-0749-836C-4475B58E6DCD}" type="parTrans" cxnId="{AE9F3794-3C73-9A42-8D05-25097E2EE1DA}">
      <dgm:prSet/>
      <dgm:spPr/>
      <dgm:t>
        <a:bodyPr/>
        <a:lstStyle/>
        <a:p>
          <a:endParaRPr lang="en-US"/>
        </a:p>
      </dgm:t>
    </dgm:pt>
    <dgm:pt modelId="{C4617085-B2EA-494F-AFAE-D9ECD67409B5}" type="sibTrans" cxnId="{AE9F3794-3C73-9A42-8D05-25097E2EE1DA}">
      <dgm:prSet/>
      <dgm:spPr/>
      <dgm:t>
        <a:bodyPr/>
        <a:lstStyle/>
        <a:p>
          <a:endParaRPr lang="en-US"/>
        </a:p>
      </dgm:t>
    </dgm:pt>
    <dgm:pt modelId="{323A1022-FE6E-8741-920F-9FE763826367}">
      <dgm:prSet/>
      <dgm:spPr>
        <a:solidFill>
          <a:schemeClr val="accent2"/>
        </a:solidFill>
      </dgm:spPr>
      <dgm:t>
        <a:bodyPr/>
        <a:lstStyle/>
        <a:p>
          <a:r>
            <a:rPr lang="en-AU" b="1" dirty="0" smtClean="0">
              <a:ea typeface="+mn-ea"/>
            </a:rPr>
            <a:t>crimes that are committed online, such as fraud, gambling, child pornography, and the  illegal sale of prescription drugs, controlled substances, alcohol, or guns</a:t>
          </a:r>
          <a:endParaRPr lang="en-AU" b="1" dirty="0">
            <a:ea typeface="+mn-ea"/>
          </a:endParaRPr>
        </a:p>
      </dgm:t>
    </dgm:pt>
    <dgm:pt modelId="{21D9A743-31B7-CD42-950A-4692FD22E37B}" type="parTrans" cxnId="{BA3DAB9C-2E1F-B445-AEDA-7B7626F011D2}">
      <dgm:prSet/>
      <dgm:spPr/>
      <dgm:t>
        <a:bodyPr/>
        <a:lstStyle/>
        <a:p>
          <a:endParaRPr lang="en-US"/>
        </a:p>
      </dgm:t>
    </dgm:pt>
    <dgm:pt modelId="{443343D3-63B2-5544-B83B-7ED9D54D602C}" type="sibTrans" cxnId="{BA3DAB9C-2E1F-B445-AEDA-7B7626F011D2}">
      <dgm:prSet/>
      <dgm:spPr/>
      <dgm:t>
        <a:bodyPr/>
        <a:lstStyle/>
        <a:p>
          <a:endParaRPr lang="en-US"/>
        </a:p>
      </dgm:t>
    </dgm:pt>
    <dgm:pt modelId="{4A4FE627-1C47-EC4A-8F07-2B937A0470D2}" type="pres">
      <dgm:prSet presAssocID="{2734731C-F005-674A-BA10-F2D0638C0394}" presName="theList" presStyleCnt="0">
        <dgm:presLayoutVars>
          <dgm:dir/>
          <dgm:animLvl val="lvl"/>
          <dgm:resizeHandles val="exact"/>
        </dgm:presLayoutVars>
      </dgm:prSet>
      <dgm:spPr/>
      <dgm:t>
        <a:bodyPr/>
        <a:lstStyle/>
        <a:p>
          <a:endParaRPr lang="en-US"/>
        </a:p>
      </dgm:t>
    </dgm:pt>
    <dgm:pt modelId="{724BC1D1-CC3D-624C-9C92-8D83F12C9210}" type="pres">
      <dgm:prSet presAssocID="{8E09510D-0262-224D-8F22-11455F3A5B7D}" presName="compNode" presStyleCnt="0"/>
      <dgm:spPr/>
    </dgm:pt>
    <dgm:pt modelId="{B9C642EB-0067-004D-B475-FD842CCA2E4C}" type="pres">
      <dgm:prSet presAssocID="{8E09510D-0262-224D-8F22-11455F3A5B7D}" presName="aNode" presStyleLbl="bgShp" presStyleIdx="0" presStyleCnt="3"/>
      <dgm:spPr/>
      <dgm:t>
        <a:bodyPr/>
        <a:lstStyle/>
        <a:p>
          <a:endParaRPr lang="en-US"/>
        </a:p>
      </dgm:t>
    </dgm:pt>
    <dgm:pt modelId="{5F2B7152-3F37-0C41-93B2-201853DB5948}" type="pres">
      <dgm:prSet presAssocID="{8E09510D-0262-224D-8F22-11455F3A5B7D}" presName="textNode" presStyleLbl="bgShp" presStyleIdx="0" presStyleCnt="3"/>
      <dgm:spPr/>
      <dgm:t>
        <a:bodyPr/>
        <a:lstStyle/>
        <a:p>
          <a:endParaRPr lang="en-US"/>
        </a:p>
      </dgm:t>
    </dgm:pt>
    <dgm:pt modelId="{AAB61FA4-CF9B-CE47-B2CA-39BD5D653946}" type="pres">
      <dgm:prSet presAssocID="{8E09510D-0262-224D-8F22-11455F3A5B7D}" presName="compChildNode" presStyleCnt="0"/>
      <dgm:spPr/>
    </dgm:pt>
    <dgm:pt modelId="{6EDD8B10-E4AB-7442-9ED2-14F45786B9A5}" type="pres">
      <dgm:prSet presAssocID="{8E09510D-0262-224D-8F22-11455F3A5B7D}" presName="theInnerList" presStyleCnt="0"/>
      <dgm:spPr/>
    </dgm:pt>
    <dgm:pt modelId="{BD834E4E-EADA-B345-AC38-6D16DE09043E}" type="pres">
      <dgm:prSet presAssocID="{9F42375A-5320-094A-A640-A699CD782E17}" presName="childNode" presStyleLbl="node1" presStyleIdx="0" presStyleCnt="3">
        <dgm:presLayoutVars>
          <dgm:bulletEnabled val="1"/>
        </dgm:presLayoutVars>
      </dgm:prSet>
      <dgm:spPr/>
      <dgm:t>
        <a:bodyPr/>
        <a:lstStyle/>
        <a:p>
          <a:endParaRPr lang="en-US"/>
        </a:p>
      </dgm:t>
    </dgm:pt>
    <dgm:pt modelId="{1761A284-B66E-FF48-8D80-3EBFB32F9094}" type="pres">
      <dgm:prSet presAssocID="{8E09510D-0262-224D-8F22-11455F3A5B7D}" presName="aSpace" presStyleCnt="0"/>
      <dgm:spPr/>
    </dgm:pt>
    <dgm:pt modelId="{5A10C440-8F51-CD4F-9F12-29BCCB404122}" type="pres">
      <dgm:prSet presAssocID="{E1E3DE90-D6FE-9340-B1F8-30B0DB01B6BF}" presName="compNode" presStyleCnt="0"/>
      <dgm:spPr/>
    </dgm:pt>
    <dgm:pt modelId="{28E872C3-1416-CA4A-AF6D-1A94F19905A0}" type="pres">
      <dgm:prSet presAssocID="{E1E3DE90-D6FE-9340-B1F8-30B0DB01B6BF}" presName="aNode" presStyleLbl="bgShp" presStyleIdx="1" presStyleCnt="3"/>
      <dgm:spPr/>
      <dgm:t>
        <a:bodyPr/>
        <a:lstStyle/>
        <a:p>
          <a:endParaRPr lang="en-US"/>
        </a:p>
      </dgm:t>
    </dgm:pt>
    <dgm:pt modelId="{ABEED7C0-C94D-2248-8E32-8FCC8D02CABC}" type="pres">
      <dgm:prSet presAssocID="{E1E3DE90-D6FE-9340-B1F8-30B0DB01B6BF}" presName="textNode" presStyleLbl="bgShp" presStyleIdx="1" presStyleCnt="3"/>
      <dgm:spPr/>
      <dgm:t>
        <a:bodyPr/>
        <a:lstStyle/>
        <a:p>
          <a:endParaRPr lang="en-US"/>
        </a:p>
      </dgm:t>
    </dgm:pt>
    <dgm:pt modelId="{9C480A0E-85EC-434A-9F85-0FE92E16C594}" type="pres">
      <dgm:prSet presAssocID="{E1E3DE90-D6FE-9340-B1F8-30B0DB01B6BF}" presName="compChildNode" presStyleCnt="0"/>
      <dgm:spPr/>
    </dgm:pt>
    <dgm:pt modelId="{B06A2500-7A12-9442-A12B-04992B655779}" type="pres">
      <dgm:prSet presAssocID="{E1E3DE90-D6FE-9340-B1F8-30B0DB01B6BF}" presName="theInnerList" presStyleCnt="0"/>
      <dgm:spPr/>
    </dgm:pt>
    <dgm:pt modelId="{CC2B11E9-5D42-874B-8580-25B4EBA9839D}" type="pres">
      <dgm:prSet presAssocID="{1455CAFC-75BE-5743-A225-495E94182041}" presName="childNode" presStyleLbl="node1" presStyleIdx="1" presStyleCnt="3">
        <dgm:presLayoutVars>
          <dgm:bulletEnabled val="1"/>
        </dgm:presLayoutVars>
      </dgm:prSet>
      <dgm:spPr/>
      <dgm:t>
        <a:bodyPr/>
        <a:lstStyle/>
        <a:p>
          <a:endParaRPr lang="en-US"/>
        </a:p>
      </dgm:t>
    </dgm:pt>
    <dgm:pt modelId="{FA5A9998-1CB2-D549-AEF2-C68DA0D6012A}" type="pres">
      <dgm:prSet presAssocID="{E1E3DE90-D6FE-9340-B1F8-30B0DB01B6BF}" presName="aSpace" presStyleCnt="0"/>
      <dgm:spPr/>
    </dgm:pt>
    <dgm:pt modelId="{BB8831AA-905C-384C-A96B-139AE7820991}" type="pres">
      <dgm:prSet presAssocID="{38B53426-DC34-4446-B4CB-E6716DFF9AF3}" presName="compNode" presStyleCnt="0"/>
      <dgm:spPr/>
    </dgm:pt>
    <dgm:pt modelId="{12848076-7062-8049-A654-DC33219028CD}" type="pres">
      <dgm:prSet presAssocID="{38B53426-DC34-4446-B4CB-E6716DFF9AF3}" presName="aNode" presStyleLbl="bgShp" presStyleIdx="2" presStyleCnt="3"/>
      <dgm:spPr/>
      <dgm:t>
        <a:bodyPr/>
        <a:lstStyle/>
        <a:p>
          <a:endParaRPr lang="en-US"/>
        </a:p>
      </dgm:t>
    </dgm:pt>
    <dgm:pt modelId="{C181ED04-A6C3-4A4C-A460-BB154DA88699}" type="pres">
      <dgm:prSet presAssocID="{38B53426-DC34-4446-B4CB-E6716DFF9AF3}" presName="textNode" presStyleLbl="bgShp" presStyleIdx="2" presStyleCnt="3"/>
      <dgm:spPr/>
      <dgm:t>
        <a:bodyPr/>
        <a:lstStyle/>
        <a:p>
          <a:endParaRPr lang="en-US"/>
        </a:p>
      </dgm:t>
    </dgm:pt>
    <dgm:pt modelId="{B7CFAA29-B34F-F846-9EE8-D0F8EE5F6E5F}" type="pres">
      <dgm:prSet presAssocID="{38B53426-DC34-4446-B4CB-E6716DFF9AF3}" presName="compChildNode" presStyleCnt="0"/>
      <dgm:spPr/>
    </dgm:pt>
    <dgm:pt modelId="{42CA5F17-52C0-DD46-9556-7FE3E47E5D9E}" type="pres">
      <dgm:prSet presAssocID="{38B53426-DC34-4446-B4CB-E6716DFF9AF3}" presName="theInnerList" presStyleCnt="0"/>
      <dgm:spPr/>
    </dgm:pt>
    <dgm:pt modelId="{BCB621A9-B1C9-BD48-AA11-D287835E0F6F}" type="pres">
      <dgm:prSet presAssocID="{323A1022-FE6E-8741-920F-9FE763826367}" presName="childNode" presStyleLbl="node1" presStyleIdx="2" presStyleCnt="3">
        <dgm:presLayoutVars>
          <dgm:bulletEnabled val="1"/>
        </dgm:presLayoutVars>
      </dgm:prSet>
      <dgm:spPr/>
      <dgm:t>
        <a:bodyPr/>
        <a:lstStyle/>
        <a:p>
          <a:endParaRPr lang="en-US"/>
        </a:p>
      </dgm:t>
    </dgm:pt>
  </dgm:ptLst>
  <dgm:cxnLst>
    <dgm:cxn modelId="{C7E13F30-264B-864E-819E-E9DE9B2BFDFC}" srcId="{E1E3DE90-D6FE-9340-B1F8-30B0DB01B6BF}" destId="{1455CAFC-75BE-5743-A225-495E94182041}" srcOrd="0" destOrd="0" parTransId="{0DA39F8D-681B-354E-B6EA-81ED3E6DE517}" sibTransId="{74845942-0630-E34B-BDD9-134E68A22941}"/>
    <dgm:cxn modelId="{4BDE439C-078A-444B-89AA-FDBEDAD5FBE2}" type="presOf" srcId="{38B53426-DC34-4446-B4CB-E6716DFF9AF3}" destId="{C181ED04-A6C3-4A4C-A460-BB154DA88699}" srcOrd="1" destOrd="0" presId="urn:microsoft.com/office/officeart/2005/8/layout/lProcess2"/>
    <dgm:cxn modelId="{3BC2A11F-0981-9A4C-9E5C-60AC92C6FE9B}" type="presOf" srcId="{1455CAFC-75BE-5743-A225-495E94182041}" destId="{CC2B11E9-5D42-874B-8580-25B4EBA9839D}" srcOrd="0" destOrd="0" presId="urn:microsoft.com/office/officeart/2005/8/layout/lProcess2"/>
    <dgm:cxn modelId="{AE9F3794-3C73-9A42-8D05-25097E2EE1DA}" srcId="{2734731C-F005-674A-BA10-F2D0638C0394}" destId="{38B53426-DC34-4446-B4CB-E6716DFF9AF3}" srcOrd="2" destOrd="0" parTransId="{8EB3CF16-BDEC-0749-836C-4475B58E6DCD}" sibTransId="{C4617085-B2EA-494F-AFAE-D9ECD67409B5}"/>
    <dgm:cxn modelId="{ADFF8BBE-0199-8746-8C8F-FB69041382D9}" type="presOf" srcId="{38B53426-DC34-4446-B4CB-E6716DFF9AF3}" destId="{12848076-7062-8049-A654-DC33219028CD}" srcOrd="0" destOrd="0" presId="urn:microsoft.com/office/officeart/2005/8/layout/lProcess2"/>
    <dgm:cxn modelId="{8BE360CD-62AD-FB47-A539-BBD50E1A57AE}" type="presOf" srcId="{323A1022-FE6E-8741-920F-9FE763826367}" destId="{BCB621A9-B1C9-BD48-AA11-D287835E0F6F}" srcOrd="0" destOrd="0" presId="urn:microsoft.com/office/officeart/2005/8/layout/lProcess2"/>
    <dgm:cxn modelId="{C3AAD885-AF72-C843-98BB-3EC98D6AAA6F}" type="presOf" srcId="{8E09510D-0262-224D-8F22-11455F3A5B7D}" destId="{5F2B7152-3F37-0C41-93B2-201853DB5948}" srcOrd="1" destOrd="0" presId="urn:microsoft.com/office/officeart/2005/8/layout/lProcess2"/>
    <dgm:cxn modelId="{42E5365D-2CFD-BA42-8CE6-0323AD338E8C}" srcId="{8E09510D-0262-224D-8F22-11455F3A5B7D}" destId="{9F42375A-5320-094A-A640-A699CD782E17}" srcOrd="0" destOrd="0" parTransId="{DD5EAC86-A7F3-034F-A07B-8129F9858D96}" sibTransId="{7EAD22CD-FFDA-F945-A2D1-5B91E7149E1C}"/>
    <dgm:cxn modelId="{A5B5999E-C4E8-3247-B553-DD9FD3A9D697}" type="presOf" srcId="{E1E3DE90-D6FE-9340-B1F8-30B0DB01B6BF}" destId="{ABEED7C0-C94D-2248-8E32-8FCC8D02CABC}" srcOrd="1" destOrd="0" presId="urn:microsoft.com/office/officeart/2005/8/layout/lProcess2"/>
    <dgm:cxn modelId="{A011DB5B-3C13-E547-835C-269EA8C86B15}" srcId="{2734731C-F005-674A-BA10-F2D0638C0394}" destId="{8E09510D-0262-224D-8F22-11455F3A5B7D}" srcOrd="0" destOrd="0" parTransId="{88A74A8C-A64F-A346-9092-2A5845D7892F}" sibTransId="{8B7709F4-6BDB-C24D-B5DB-6F672893D170}"/>
    <dgm:cxn modelId="{BA3DAB9C-2E1F-B445-AEDA-7B7626F011D2}" srcId="{38B53426-DC34-4446-B4CB-E6716DFF9AF3}" destId="{323A1022-FE6E-8741-920F-9FE763826367}" srcOrd="0" destOrd="0" parTransId="{21D9A743-31B7-CD42-950A-4692FD22E37B}" sibTransId="{443343D3-63B2-5544-B83B-7ED9D54D602C}"/>
    <dgm:cxn modelId="{5B7686AA-CE43-964A-BDF5-21476F608102}" type="presOf" srcId="{2734731C-F005-674A-BA10-F2D0638C0394}" destId="{4A4FE627-1C47-EC4A-8F07-2B937A0470D2}" srcOrd="0" destOrd="0" presId="urn:microsoft.com/office/officeart/2005/8/layout/lProcess2"/>
    <dgm:cxn modelId="{43651987-9797-3C43-9D97-1E66DCCD6402}" srcId="{2734731C-F005-674A-BA10-F2D0638C0394}" destId="{E1E3DE90-D6FE-9340-B1F8-30B0DB01B6BF}" srcOrd="1" destOrd="0" parTransId="{8156E39F-B1BB-E644-B585-C3FA37AB318F}" sibTransId="{23436C3E-2A21-D64A-9BA7-8DA115EBE84C}"/>
    <dgm:cxn modelId="{78D00CEC-7C72-1F47-93C8-524F1C5B62C0}" type="presOf" srcId="{E1E3DE90-D6FE-9340-B1F8-30B0DB01B6BF}" destId="{28E872C3-1416-CA4A-AF6D-1A94F19905A0}" srcOrd="0" destOrd="0" presId="urn:microsoft.com/office/officeart/2005/8/layout/lProcess2"/>
    <dgm:cxn modelId="{E5DBBDD6-2C7B-3F40-AF1B-ECE6E0A790F8}" type="presOf" srcId="{8E09510D-0262-224D-8F22-11455F3A5B7D}" destId="{B9C642EB-0067-004D-B475-FD842CCA2E4C}" srcOrd="0" destOrd="0" presId="urn:microsoft.com/office/officeart/2005/8/layout/lProcess2"/>
    <dgm:cxn modelId="{33618648-9FAC-D74A-9605-C77C5D733223}" type="presOf" srcId="{9F42375A-5320-094A-A640-A699CD782E17}" destId="{BD834E4E-EADA-B345-AC38-6D16DE09043E}" srcOrd="0" destOrd="0" presId="urn:microsoft.com/office/officeart/2005/8/layout/lProcess2"/>
    <dgm:cxn modelId="{7DA82EC5-CD47-864C-9616-4024C32D4C57}" type="presParOf" srcId="{4A4FE627-1C47-EC4A-8F07-2B937A0470D2}" destId="{724BC1D1-CC3D-624C-9C92-8D83F12C9210}" srcOrd="0" destOrd="0" presId="urn:microsoft.com/office/officeart/2005/8/layout/lProcess2"/>
    <dgm:cxn modelId="{EF63E54A-C408-6E41-8FBF-83623967FAFE}" type="presParOf" srcId="{724BC1D1-CC3D-624C-9C92-8D83F12C9210}" destId="{B9C642EB-0067-004D-B475-FD842CCA2E4C}" srcOrd="0" destOrd="0" presId="urn:microsoft.com/office/officeart/2005/8/layout/lProcess2"/>
    <dgm:cxn modelId="{02AFE7A3-A510-E04C-8563-81F2DC83B4E5}" type="presParOf" srcId="{724BC1D1-CC3D-624C-9C92-8D83F12C9210}" destId="{5F2B7152-3F37-0C41-93B2-201853DB5948}" srcOrd="1" destOrd="0" presId="urn:microsoft.com/office/officeart/2005/8/layout/lProcess2"/>
    <dgm:cxn modelId="{6DD1FD61-4D89-0C41-B312-FE034B3CE1BB}" type="presParOf" srcId="{724BC1D1-CC3D-624C-9C92-8D83F12C9210}" destId="{AAB61FA4-CF9B-CE47-B2CA-39BD5D653946}" srcOrd="2" destOrd="0" presId="urn:microsoft.com/office/officeart/2005/8/layout/lProcess2"/>
    <dgm:cxn modelId="{771BB5D6-482E-E049-BC01-171F6131DFC5}" type="presParOf" srcId="{AAB61FA4-CF9B-CE47-B2CA-39BD5D653946}" destId="{6EDD8B10-E4AB-7442-9ED2-14F45786B9A5}" srcOrd="0" destOrd="0" presId="urn:microsoft.com/office/officeart/2005/8/layout/lProcess2"/>
    <dgm:cxn modelId="{8FCE7D00-C6D4-214A-A828-1DCD2D7BFA14}" type="presParOf" srcId="{6EDD8B10-E4AB-7442-9ED2-14F45786B9A5}" destId="{BD834E4E-EADA-B345-AC38-6D16DE09043E}" srcOrd="0" destOrd="0" presId="urn:microsoft.com/office/officeart/2005/8/layout/lProcess2"/>
    <dgm:cxn modelId="{9AB3B704-C8E2-2442-87F2-87D8646E4A80}" type="presParOf" srcId="{4A4FE627-1C47-EC4A-8F07-2B937A0470D2}" destId="{1761A284-B66E-FF48-8D80-3EBFB32F9094}" srcOrd="1" destOrd="0" presId="urn:microsoft.com/office/officeart/2005/8/layout/lProcess2"/>
    <dgm:cxn modelId="{F5959AC7-4235-C246-B837-33F7E94F8018}" type="presParOf" srcId="{4A4FE627-1C47-EC4A-8F07-2B937A0470D2}" destId="{5A10C440-8F51-CD4F-9F12-29BCCB404122}" srcOrd="2" destOrd="0" presId="urn:microsoft.com/office/officeart/2005/8/layout/lProcess2"/>
    <dgm:cxn modelId="{699B6FCF-B189-B744-B1CF-A409E818F242}" type="presParOf" srcId="{5A10C440-8F51-CD4F-9F12-29BCCB404122}" destId="{28E872C3-1416-CA4A-AF6D-1A94F19905A0}" srcOrd="0" destOrd="0" presId="urn:microsoft.com/office/officeart/2005/8/layout/lProcess2"/>
    <dgm:cxn modelId="{789C6063-06E8-8346-915F-38E52C4DFE2C}" type="presParOf" srcId="{5A10C440-8F51-CD4F-9F12-29BCCB404122}" destId="{ABEED7C0-C94D-2248-8E32-8FCC8D02CABC}" srcOrd="1" destOrd="0" presId="urn:microsoft.com/office/officeart/2005/8/layout/lProcess2"/>
    <dgm:cxn modelId="{9075CB11-4CA0-544F-AA7F-1A9B15DC50FF}" type="presParOf" srcId="{5A10C440-8F51-CD4F-9F12-29BCCB404122}" destId="{9C480A0E-85EC-434A-9F85-0FE92E16C594}" srcOrd="2" destOrd="0" presId="urn:microsoft.com/office/officeart/2005/8/layout/lProcess2"/>
    <dgm:cxn modelId="{C2A7F3F2-E228-AD4F-997D-5A7BBAF755CA}" type="presParOf" srcId="{9C480A0E-85EC-434A-9F85-0FE92E16C594}" destId="{B06A2500-7A12-9442-A12B-04992B655779}" srcOrd="0" destOrd="0" presId="urn:microsoft.com/office/officeart/2005/8/layout/lProcess2"/>
    <dgm:cxn modelId="{5080C683-BE15-5E47-B2C9-E9453BA37B64}" type="presParOf" srcId="{B06A2500-7A12-9442-A12B-04992B655779}" destId="{CC2B11E9-5D42-874B-8580-25B4EBA9839D}" srcOrd="0" destOrd="0" presId="urn:microsoft.com/office/officeart/2005/8/layout/lProcess2"/>
    <dgm:cxn modelId="{086DBEF0-2C82-C245-ABF5-4C438EFE3792}" type="presParOf" srcId="{4A4FE627-1C47-EC4A-8F07-2B937A0470D2}" destId="{FA5A9998-1CB2-D549-AEF2-C68DA0D6012A}" srcOrd="3" destOrd="0" presId="urn:microsoft.com/office/officeart/2005/8/layout/lProcess2"/>
    <dgm:cxn modelId="{3669F17F-0B3F-1540-A7B6-FF0EAA0E2F88}" type="presParOf" srcId="{4A4FE627-1C47-EC4A-8F07-2B937A0470D2}" destId="{BB8831AA-905C-384C-A96B-139AE7820991}" srcOrd="4" destOrd="0" presId="urn:microsoft.com/office/officeart/2005/8/layout/lProcess2"/>
    <dgm:cxn modelId="{74EDC8D7-95FF-5D44-8AA3-3C466DFA16D7}" type="presParOf" srcId="{BB8831AA-905C-384C-A96B-139AE7820991}" destId="{12848076-7062-8049-A654-DC33219028CD}" srcOrd="0" destOrd="0" presId="urn:microsoft.com/office/officeart/2005/8/layout/lProcess2"/>
    <dgm:cxn modelId="{4FD4B45B-8FA7-5C44-B9F7-A753E46C4526}" type="presParOf" srcId="{BB8831AA-905C-384C-A96B-139AE7820991}" destId="{C181ED04-A6C3-4A4C-A460-BB154DA88699}" srcOrd="1" destOrd="0" presId="urn:microsoft.com/office/officeart/2005/8/layout/lProcess2"/>
    <dgm:cxn modelId="{EE5B02AF-5FAC-6442-BBC9-C38884097504}" type="presParOf" srcId="{BB8831AA-905C-384C-A96B-139AE7820991}" destId="{B7CFAA29-B34F-F846-9EE8-D0F8EE5F6E5F}" srcOrd="2" destOrd="0" presId="urn:microsoft.com/office/officeart/2005/8/layout/lProcess2"/>
    <dgm:cxn modelId="{6CEFAB57-70A2-834E-AF95-04AE66C09389}" type="presParOf" srcId="{B7CFAA29-B34F-F846-9EE8-D0F8EE5F6E5F}" destId="{42CA5F17-52C0-DD46-9556-7FE3E47E5D9E}" srcOrd="0" destOrd="0" presId="urn:microsoft.com/office/officeart/2005/8/layout/lProcess2"/>
    <dgm:cxn modelId="{8BA6D0D7-52B4-9B46-951A-566F31C0C7B1}" type="presParOf" srcId="{42CA5F17-52C0-DD46-9556-7FE3E47E5D9E}" destId="{BCB621A9-B1C9-BD48-AA11-D287835E0F6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7F3CB-9BF9-2748-A962-A56C5089A65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DD7EAC5-80D9-9A43-8E37-AE00BD0A52D4}">
      <dgm:prSet phldrT="[Text]"/>
      <dgm:spPr/>
      <dgm:t>
        <a:bodyPr/>
        <a:lstStyle/>
        <a:p>
          <a:r>
            <a:rPr lang="en-US" b="1" i="0" dirty="0" smtClean="0">
              <a:solidFill>
                <a:schemeClr val="bg1"/>
              </a:solidFill>
              <a:effectLst>
                <a:outerShdw blurRad="38100" dist="38100" dir="2700000" algn="tl">
                  <a:srgbClr val="0064E2"/>
                </a:outerShdw>
              </a:effectLst>
            </a:rPr>
            <a:t>utility</a:t>
          </a:r>
          <a:endParaRPr lang="en-US" b="1" i="0" dirty="0">
            <a:solidFill>
              <a:schemeClr val="bg1"/>
            </a:solidFill>
          </a:endParaRPr>
        </a:p>
      </dgm:t>
    </dgm:pt>
    <dgm:pt modelId="{4FB80B69-C4E1-2540-BB87-107B3F73DFC8}" type="parTrans" cxnId="{63BB75E7-C615-BC4C-8C93-5F44C91DE256}">
      <dgm:prSet/>
      <dgm:spPr/>
      <dgm:t>
        <a:bodyPr/>
        <a:lstStyle/>
        <a:p>
          <a:endParaRPr lang="en-US"/>
        </a:p>
      </dgm:t>
    </dgm:pt>
    <dgm:pt modelId="{595D59AD-4904-2F45-9253-53BCE35EB3E5}" type="sibTrans" cxnId="{63BB75E7-C615-BC4C-8C93-5F44C91DE256}">
      <dgm:prSet/>
      <dgm:spPr/>
      <dgm:t>
        <a:bodyPr/>
        <a:lstStyle/>
        <a:p>
          <a:endParaRPr lang="en-US"/>
        </a:p>
      </dgm:t>
    </dgm:pt>
    <dgm:pt modelId="{8BDA1924-E907-574E-84B7-753939A77978}">
      <dgm:prSet/>
      <dgm:spPr/>
      <dgm:t>
        <a:bodyPr/>
        <a:lstStyle/>
        <a:p>
          <a:r>
            <a:rPr lang="en-US" b="1" i="0" dirty="0" smtClean="0">
              <a:solidFill>
                <a:schemeClr val="bg1"/>
              </a:solidFill>
              <a:effectLst>
                <a:outerShdw blurRad="38100" dist="38100" dir="2700000" algn="tl">
                  <a:srgbClr val="0064E2"/>
                </a:outerShdw>
              </a:effectLst>
            </a:rPr>
            <a:t>design</a:t>
          </a:r>
          <a:endParaRPr lang="en-US" b="1" i="0" dirty="0">
            <a:solidFill>
              <a:schemeClr val="bg1"/>
            </a:solidFill>
            <a:effectLst>
              <a:outerShdw blurRad="38100" dist="38100" dir="2700000" algn="tl">
                <a:srgbClr val="0064E2"/>
              </a:outerShdw>
            </a:effectLst>
          </a:endParaRPr>
        </a:p>
      </dgm:t>
    </dgm:pt>
    <dgm:pt modelId="{14756861-D5BF-464D-8643-5CD4E84B8DFD}" type="parTrans" cxnId="{F8C7C3CF-7339-2A49-835B-7769902E4D0E}">
      <dgm:prSet/>
      <dgm:spPr/>
      <dgm:t>
        <a:bodyPr/>
        <a:lstStyle/>
        <a:p>
          <a:endParaRPr lang="en-US"/>
        </a:p>
      </dgm:t>
    </dgm:pt>
    <dgm:pt modelId="{09719FAB-B6F4-374A-9EC9-0A2D48E1122B}" type="sibTrans" cxnId="{F8C7C3CF-7339-2A49-835B-7769902E4D0E}">
      <dgm:prSet/>
      <dgm:spPr/>
      <dgm:t>
        <a:bodyPr/>
        <a:lstStyle/>
        <a:p>
          <a:endParaRPr lang="en-US"/>
        </a:p>
      </dgm:t>
    </dgm:pt>
    <dgm:pt modelId="{F0A4CFEC-7893-7846-BC7F-8FE4D62EDA98}">
      <dgm:prSet/>
      <dgm:spPr/>
      <dgm:t>
        <a:bodyPr/>
        <a:lstStyle/>
        <a:p>
          <a:r>
            <a:rPr lang="en-US" b="1" i="0" dirty="0" smtClean="0">
              <a:solidFill>
                <a:schemeClr val="bg1"/>
              </a:solidFill>
              <a:effectLst>
                <a:outerShdw blurRad="38100" dist="38100" dir="2700000" algn="tl">
                  <a:srgbClr val="0064E2"/>
                </a:outerShdw>
              </a:effectLst>
            </a:rPr>
            <a:t>plant</a:t>
          </a:r>
          <a:endParaRPr lang="en-US" b="1" i="0" dirty="0">
            <a:solidFill>
              <a:schemeClr val="bg1"/>
            </a:solidFill>
            <a:effectLst>
              <a:outerShdw blurRad="38100" dist="38100" dir="2700000" algn="tl">
                <a:srgbClr val="0064E2"/>
              </a:outerShdw>
            </a:effectLst>
          </a:endParaRPr>
        </a:p>
      </dgm:t>
    </dgm:pt>
    <dgm:pt modelId="{EE6C7F02-8B54-7140-8A27-B2DE9C7D4A00}" type="parTrans" cxnId="{8BC0DA01-076A-B94C-9FB7-BF4A4AEB3BEA}">
      <dgm:prSet/>
      <dgm:spPr/>
      <dgm:t>
        <a:bodyPr/>
        <a:lstStyle/>
        <a:p>
          <a:endParaRPr lang="en-US"/>
        </a:p>
      </dgm:t>
    </dgm:pt>
    <dgm:pt modelId="{EE8AEB44-645C-2C48-9F45-26B308FF3E0A}" type="sibTrans" cxnId="{8BC0DA01-076A-B94C-9FB7-BF4A4AEB3BEA}">
      <dgm:prSet/>
      <dgm:spPr/>
      <dgm:t>
        <a:bodyPr/>
        <a:lstStyle/>
        <a:p>
          <a:endParaRPr lang="en-US"/>
        </a:p>
      </dgm:t>
    </dgm:pt>
    <dgm:pt modelId="{3DECC569-4658-8C46-90BD-9FF4B043F756}">
      <dgm:prSet phldrT="[Text]"/>
      <dgm:spPr/>
      <dgm:t>
        <a:bodyPr/>
        <a:lstStyle/>
        <a:p>
          <a:r>
            <a:rPr lang="en-US" dirty="0" smtClean="0">
              <a:effectLst>
                <a:outerShdw blurRad="38100" dist="38100" dir="2700000" algn="tl">
                  <a:srgbClr val="0064E2"/>
                </a:outerShdw>
              </a:effectLst>
            </a:rPr>
            <a:t>any new and useful process, machine, article of manufacture, or composition of matter</a:t>
          </a:r>
          <a:endParaRPr lang="en-US" dirty="0"/>
        </a:p>
      </dgm:t>
    </dgm:pt>
    <dgm:pt modelId="{C451AED8-4590-3346-911B-7BDE186AA530}" type="parTrans" cxnId="{EA145C02-B5DA-CA4C-B56B-52164778B4C4}">
      <dgm:prSet/>
      <dgm:spPr/>
      <dgm:t>
        <a:bodyPr/>
        <a:lstStyle/>
        <a:p>
          <a:endParaRPr lang="en-US"/>
        </a:p>
      </dgm:t>
    </dgm:pt>
    <dgm:pt modelId="{A1284377-33C9-1447-9A0F-980F0C564205}" type="sibTrans" cxnId="{EA145C02-B5DA-CA4C-B56B-52164778B4C4}">
      <dgm:prSet/>
      <dgm:spPr/>
      <dgm:t>
        <a:bodyPr/>
        <a:lstStyle/>
        <a:p>
          <a:endParaRPr lang="en-US"/>
        </a:p>
      </dgm:t>
    </dgm:pt>
    <dgm:pt modelId="{DA54B6CC-CD73-4B43-91DC-E1E98D142556}">
      <dgm:prSet/>
      <dgm:spPr/>
      <dgm:t>
        <a:bodyPr/>
        <a:lstStyle/>
        <a:p>
          <a:r>
            <a:rPr lang="en-US" dirty="0" smtClean="0">
              <a:effectLst>
                <a:outerShdw blurRad="38100" dist="38100" dir="2700000" algn="tl">
                  <a:srgbClr val="0064E2"/>
                </a:outerShdw>
              </a:effectLst>
            </a:rPr>
            <a:t>new, original, and ornamental design for an article of manufacture</a:t>
          </a:r>
          <a:endParaRPr lang="en-US" dirty="0">
            <a:effectLst>
              <a:outerShdw blurRad="38100" dist="38100" dir="2700000" algn="tl">
                <a:srgbClr val="0064E2"/>
              </a:outerShdw>
            </a:effectLst>
          </a:endParaRPr>
        </a:p>
      </dgm:t>
    </dgm:pt>
    <dgm:pt modelId="{2F5AEA28-961F-B14B-80D1-D182515ABEE0}" type="parTrans" cxnId="{498B1233-8626-9740-BA22-56F33DB27974}">
      <dgm:prSet/>
      <dgm:spPr/>
      <dgm:t>
        <a:bodyPr/>
        <a:lstStyle/>
        <a:p>
          <a:endParaRPr lang="en-US"/>
        </a:p>
      </dgm:t>
    </dgm:pt>
    <dgm:pt modelId="{9F839523-DE5B-0645-9CA2-6A8537E603D6}" type="sibTrans" cxnId="{498B1233-8626-9740-BA22-56F33DB27974}">
      <dgm:prSet/>
      <dgm:spPr/>
      <dgm:t>
        <a:bodyPr/>
        <a:lstStyle/>
        <a:p>
          <a:endParaRPr lang="en-US"/>
        </a:p>
      </dgm:t>
    </dgm:pt>
    <dgm:pt modelId="{7FC1D5EF-B542-3447-914F-F5CD9B7BA58F}">
      <dgm:prSet/>
      <dgm:spPr/>
      <dgm:t>
        <a:bodyPr/>
        <a:lstStyle/>
        <a:p>
          <a:r>
            <a:rPr lang="en-US" dirty="0" smtClean="0">
              <a:effectLst>
                <a:outerShdw blurRad="38100" dist="38100" dir="2700000" algn="tl">
                  <a:srgbClr val="0064E2"/>
                </a:outerShdw>
              </a:effectLst>
            </a:rPr>
            <a:t>discovers and asexually reproduces any distinct and new variety of plant</a:t>
          </a:r>
          <a:endParaRPr lang="en-US" dirty="0">
            <a:effectLst>
              <a:outerShdw blurRad="38100" dist="38100" dir="2700000" algn="tl">
                <a:srgbClr val="0064E2"/>
              </a:outerShdw>
            </a:effectLst>
          </a:endParaRPr>
        </a:p>
      </dgm:t>
    </dgm:pt>
    <dgm:pt modelId="{D077A9AA-5057-5546-BFAF-D9163CD03956}" type="parTrans" cxnId="{7491CF43-4EAB-6440-B5FD-2ECE8625E84C}">
      <dgm:prSet/>
      <dgm:spPr/>
      <dgm:t>
        <a:bodyPr/>
        <a:lstStyle/>
        <a:p>
          <a:endParaRPr lang="en-US"/>
        </a:p>
      </dgm:t>
    </dgm:pt>
    <dgm:pt modelId="{17FD2ABF-610C-EC4A-8741-234ABAAF5F89}" type="sibTrans" cxnId="{7491CF43-4EAB-6440-B5FD-2ECE8625E84C}">
      <dgm:prSet/>
      <dgm:spPr/>
      <dgm:t>
        <a:bodyPr/>
        <a:lstStyle/>
        <a:p>
          <a:endParaRPr lang="en-US"/>
        </a:p>
      </dgm:t>
    </dgm:pt>
    <dgm:pt modelId="{5BF76681-FF38-CC4D-B2A5-08A98E0CF4E2}" type="pres">
      <dgm:prSet presAssocID="{FD87F3CB-9BF9-2748-A962-A56C5089A657}" presName="Name0" presStyleCnt="0">
        <dgm:presLayoutVars>
          <dgm:dir/>
          <dgm:animLvl val="lvl"/>
          <dgm:resizeHandles val="exact"/>
        </dgm:presLayoutVars>
      </dgm:prSet>
      <dgm:spPr/>
      <dgm:t>
        <a:bodyPr/>
        <a:lstStyle/>
        <a:p>
          <a:endParaRPr lang="en-US"/>
        </a:p>
      </dgm:t>
    </dgm:pt>
    <dgm:pt modelId="{8238DF52-8C60-B348-946F-4EAE7FF40A5F}" type="pres">
      <dgm:prSet presAssocID="{BDD7EAC5-80D9-9A43-8E37-AE00BD0A52D4}" presName="composite" presStyleCnt="0"/>
      <dgm:spPr/>
    </dgm:pt>
    <dgm:pt modelId="{AE358BD2-887B-8C4C-B839-871B68BF382C}" type="pres">
      <dgm:prSet presAssocID="{BDD7EAC5-80D9-9A43-8E37-AE00BD0A52D4}" presName="parTx" presStyleLbl="alignNode1" presStyleIdx="0" presStyleCnt="3">
        <dgm:presLayoutVars>
          <dgm:chMax val="0"/>
          <dgm:chPref val="0"/>
          <dgm:bulletEnabled val="1"/>
        </dgm:presLayoutVars>
      </dgm:prSet>
      <dgm:spPr/>
      <dgm:t>
        <a:bodyPr/>
        <a:lstStyle/>
        <a:p>
          <a:endParaRPr lang="en-US"/>
        </a:p>
      </dgm:t>
    </dgm:pt>
    <dgm:pt modelId="{FC53AF06-4A02-6242-B36E-0BE679DC315F}" type="pres">
      <dgm:prSet presAssocID="{BDD7EAC5-80D9-9A43-8E37-AE00BD0A52D4}" presName="desTx" presStyleLbl="alignAccFollowNode1" presStyleIdx="0" presStyleCnt="3">
        <dgm:presLayoutVars>
          <dgm:bulletEnabled val="1"/>
        </dgm:presLayoutVars>
      </dgm:prSet>
      <dgm:spPr/>
      <dgm:t>
        <a:bodyPr/>
        <a:lstStyle/>
        <a:p>
          <a:endParaRPr lang="en-US"/>
        </a:p>
      </dgm:t>
    </dgm:pt>
    <dgm:pt modelId="{C1FAD3FC-227D-DA4A-BB5F-59A72FE10BAA}" type="pres">
      <dgm:prSet presAssocID="{595D59AD-4904-2F45-9253-53BCE35EB3E5}" presName="space" presStyleCnt="0"/>
      <dgm:spPr/>
    </dgm:pt>
    <dgm:pt modelId="{4A104B99-F16F-DE49-8754-7BDE23E1C249}" type="pres">
      <dgm:prSet presAssocID="{8BDA1924-E907-574E-84B7-753939A77978}" presName="composite" presStyleCnt="0"/>
      <dgm:spPr/>
    </dgm:pt>
    <dgm:pt modelId="{86B56373-1073-8341-AB59-4FD620C8A33D}" type="pres">
      <dgm:prSet presAssocID="{8BDA1924-E907-574E-84B7-753939A77978}" presName="parTx" presStyleLbl="alignNode1" presStyleIdx="1" presStyleCnt="3">
        <dgm:presLayoutVars>
          <dgm:chMax val="0"/>
          <dgm:chPref val="0"/>
          <dgm:bulletEnabled val="1"/>
        </dgm:presLayoutVars>
      </dgm:prSet>
      <dgm:spPr/>
      <dgm:t>
        <a:bodyPr/>
        <a:lstStyle/>
        <a:p>
          <a:endParaRPr lang="en-US"/>
        </a:p>
      </dgm:t>
    </dgm:pt>
    <dgm:pt modelId="{52CCABCD-4999-4849-AD78-D989F7D59260}" type="pres">
      <dgm:prSet presAssocID="{8BDA1924-E907-574E-84B7-753939A77978}" presName="desTx" presStyleLbl="alignAccFollowNode1" presStyleIdx="1" presStyleCnt="3">
        <dgm:presLayoutVars>
          <dgm:bulletEnabled val="1"/>
        </dgm:presLayoutVars>
      </dgm:prSet>
      <dgm:spPr/>
      <dgm:t>
        <a:bodyPr/>
        <a:lstStyle/>
        <a:p>
          <a:endParaRPr lang="en-US"/>
        </a:p>
      </dgm:t>
    </dgm:pt>
    <dgm:pt modelId="{7BF44128-18DE-3941-B78F-6662F81BC3D6}" type="pres">
      <dgm:prSet presAssocID="{09719FAB-B6F4-374A-9EC9-0A2D48E1122B}" presName="space" presStyleCnt="0"/>
      <dgm:spPr/>
    </dgm:pt>
    <dgm:pt modelId="{935F522D-D536-884E-9174-ABC37D43DDC7}" type="pres">
      <dgm:prSet presAssocID="{F0A4CFEC-7893-7846-BC7F-8FE4D62EDA98}" presName="composite" presStyleCnt="0"/>
      <dgm:spPr/>
    </dgm:pt>
    <dgm:pt modelId="{440671D1-504A-8E46-BA79-C7805C654794}" type="pres">
      <dgm:prSet presAssocID="{F0A4CFEC-7893-7846-BC7F-8FE4D62EDA98}" presName="parTx" presStyleLbl="alignNode1" presStyleIdx="2" presStyleCnt="3">
        <dgm:presLayoutVars>
          <dgm:chMax val="0"/>
          <dgm:chPref val="0"/>
          <dgm:bulletEnabled val="1"/>
        </dgm:presLayoutVars>
      </dgm:prSet>
      <dgm:spPr/>
      <dgm:t>
        <a:bodyPr/>
        <a:lstStyle/>
        <a:p>
          <a:endParaRPr lang="en-US"/>
        </a:p>
      </dgm:t>
    </dgm:pt>
    <dgm:pt modelId="{343281DB-7FEA-AC4D-B353-9CB35BB3AD65}" type="pres">
      <dgm:prSet presAssocID="{F0A4CFEC-7893-7846-BC7F-8FE4D62EDA98}" presName="desTx" presStyleLbl="alignAccFollowNode1" presStyleIdx="2" presStyleCnt="3">
        <dgm:presLayoutVars>
          <dgm:bulletEnabled val="1"/>
        </dgm:presLayoutVars>
      </dgm:prSet>
      <dgm:spPr/>
      <dgm:t>
        <a:bodyPr/>
        <a:lstStyle/>
        <a:p>
          <a:endParaRPr lang="en-US"/>
        </a:p>
      </dgm:t>
    </dgm:pt>
  </dgm:ptLst>
  <dgm:cxnLst>
    <dgm:cxn modelId="{058AB2A6-2AA6-D541-B405-07E823A4FB16}" type="presOf" srcId="{7FC1D5EF-B542-3447-914F-F5CD9B7BA58F}" destId="{343281DB-7FEA-AC4D-B353-9CB35BB3AD65}" srcOrd="0" destOrd="0" presId="urn:microsoft.com/office/officeart/2005/8/layout/hList1"/>
    <dgm:cxn modelId="{34161A3E-8D21-A34B-8E37-3D7C5253FC19}" type="presOf" srcId="{DA54B6CC-CD73-4B43-91DC-E1E98D142556}" destId="{52CCABCD-4999-4849-AD78-D989F7D59260}" srcOrd="0" destOrd="0" presId="urn:microsoft.com/office/officeart/2005/8/layout/hList1"/>
    <dgm:cxn modelId="{7491CF43-4EAB-6440-B5FD-2ECE8625E84C}" srcId="{F0A4CFEC-7893-7846-BC7F-8FE4D62EDA98}" destId="{7FC1D5EF-B542-3447-914F-F5CD9B7BA58F}" srcOrd="0" destOrd="0" parTransId="{D077A9AA-5057-5546-BFAF-D9163CD03956}" sibTransId="{17FD2ABF-610C-EC4A-8741-234ABAAF5F89}"/>
    <dgm:cxn modelId="{7E30540D-90E9-DC4A-A00D-EADABF80E6CD}" type="presOf" srcId="{FD87F3CB-9BF9-2748-A962-A56C5089A657}" destId="{5BF76681-FF38-CC4D-B2A5-08A98E0CF4E2}" srcOrd="0" destOrd="0" presId="urn:microsoft.com/office/officeart/2005/8/layout/hList1"/>
    <dgm:cxn modelId="{498B1233-8626-9740-BA22-56F33DB27974}" srcId="{8BDA1924-E907-574E-84B7-753939A77978}" destId="{DA54B6CC-CD73-4B43-91DC-E1E98D142556}" srcOrd="0" destOrd="0" parTransId="{2F5AEA28-961F-B14B-80D1-D182515ABEE0}" sibTransId="{9F839523-DE5B-0645-9CA2-6A8537E603D6}"/>
    <dgm:cxn modelId="{2E0AF1FA-6441-A545-8DB0-1B61641CFD35}" type="presOf" srcId="{BDD7EAC5-80D9-9A43-8E37-AE00BD0A52D4}" destId="{AE358BD2-887B-8C4C-B839-871B68BF382C}" srcOrd="0" destOrd="0" presId="urn:microsoft.com/office/officeart/2005/8/layout/hList1"/>
    <dgm:cxn modelId="{EA145C02-B5DA-CA4C-B56B-52164778B4C4}" srcId="{BDD7EAC5-80D9-9A43-8E37-AE00BD0A52D4}" destId="{3DECC569-4658-8C46-90BD-9FF4B043F756}" srcOrd="0" destOrd="0" parTransId="{C451AED8-4590-3346-911B-7BDE186AA530}" sibTransId="{A1284377-33C9-1447-9A0F-980F0C564205}"/>
    <dgm:cxn modelId="{8BC0DA01-076A-B94C-9FB7-BF4A4AEB3BEA}" srcId="{FD87F3CB-9BF9-2748-A962-A56C5089A657}" destId="{F0A4CFEC-7893-7846-BC7F-8FE4D62EDA98}" srcOrd="2" destOrd="0" parTransId="{EE6C7F02-8B54-7140-8A27-B2DE9C7D4A00}" sibTransId="{EE8AEB44-645C-2C48-9F45-26B308FF3E0A}"/>
    <dgm:cxn modelId="{F8E6F984-E8B5-414C-8BAF-81616D1A19C1}" type="presOf" srcId="{3DECC569-4658-8C46-90BD-9FF4B043F756}" destId="{FC53AF06-4A02-6242-B36E-0BE679DC315F}" srcOrd="0" destOrd="0" presId="urn:microsoft.com/office/officeart/2005/8/layout/hList1"/>
    <dgm:cxn modelId="{63BB75E7-C615-BC4C-8C93-5F44C91DE256}" srcId="{FD87F3CB-9BF9-2748-A962-A56C5089A657}" destId="{BDD7EAC5-80D9-9A43-8E37-AE00BD0A52D4}" srcOrd="0" destOrd="0" parTransId="{4FB80B69-C4E1-2540-BB87-107B3F73DFC8}" sibTransId="{595D59AD-4904-2F45-9253-53BCE35EB3E5}"/>
    <dgm:cxn modelId="{9575CF49-1C32-584B-AF46-2F82172B211B}" type="presOf" srcId="{8BDA1924-E907-574E-84B7-753939A77978}" destId="{86B56373-1073-8341-AB59-4FD620C8A33D}" srcOrd="0" destOrd="0" presId="urn:microsoft.com/office/officeart/2005/8/layout/hList1"/>
    <dgm:cxn modelId="{6351FD50-38BA-024F-8BD7-BA8FF018467A}" type="presOf" srcId="{F0A4CFEC-7893-7846-BC7F-8FE4D62EDA98}" destId="{440671D1-504A-8E46-BA79-C7805C654794}" srcOrd="0" destOrd="0" presId="urn:microsoft.com/office/officeart/2005/8/layout/hList1"/>
    <dgm:cxn modelId="{F8C7C3CF-7339-2A49-835B-7769902E4D0E}" srcId="{FD87F3CB-9BF9-2748-A962-A56C5089A657}" destId="{8BDA1924-E907-574E-84B7-753939A77978}" srcOrd="1" destOrd="0" parTransId="{14756861-D5BF-464D-8643-5CD4E84B8DFD}" sibTransId="{09719FAB-B6F4-374A-9EC9-0A2D48E1122B}"/>
    <dgm:cxn modelId="{DEB7D2FA-B2F0-A146-960B-8E0F9B077DAB}" type="presParOf" srcId="{5BF76681-FF38-CC4D-B2A5-08A98E0CF4E2}" destId="{8238DF52-8C60-B348-946F-4EAE7FF40A5F}" srcOrd="0" destOrd="0" presId="urn:microsoft.com/office/officeart/2005/8/layout/hList1"/>
    <dgm:cxn modelId="{38BCD5BA-12EF-0F42-A1C0-49C98C84175C}" type="presParOf" srcId="{8238DF52-8C60-B348-946F-4EAE7FF40A5F}" destId="{AE358BD2-887B-8C4C-B839-871B68BF382C}" srcOrd="0" destOrd="0" presId="urn:microsoft.com/office/officeart/2005/8/layout/hList1"/>
    <dgm:cxn modelId="{2663554F-A0AD-3744-ABA6-49050A0D9995}" type="presParOf" srcId="{8238DF52-8C60-B348-946F-4EAE7FF40A5F}" destId="{FC53AF06-4A02-6242-B36E-0BE679DC315F}" srcOrd="1" destOrd="0" presId="urn:microsoft.com/office/officeart/2005/8/layout/hList1"/>
    <dgm:cxn modelId="{F306F62C-0EB2-DB43-ADFF-80374DAC4B25}" type="presParOf" srcId="{5BF76681-FF38-CC4D-B2A5-08A98E0CF4E2}" destId="{C1FAD3FC-227D-DA4A-BB5F-59A72FE10BAA}" srcOrd="1" destOrd="0" presId="urn:microsoft.com/office/officeart/2005/8/layout/hList1"/>
    <dgm:cxn modelId="{004107ED-6F67-A547-ADD9-79808B90A9BE}" type="presParOf" srcId="{5BF76681-FF38-CC4D-B2A5-08A98E0CF4E2}" destId="{4A104B99-F16F-DE49-8754-7BDE23E1C249}" srcOrd="2" destOrd="0" presId="urn:microsoft.com/office/officeart/2005/8/layout/hList1"/>
    <dgm:cxn modelId="{57F89CAE-6A6D-D940-B2C5-E1202C67C909}" type="presParOf" srcId="{4A104B99-F16F-DE49-8754-7BDE23E1C249}" destId="{86B56373-1073-8341-AB59-4FD620C8A33D}" srcOrd="0" destOrd="0" presId="urn:microsoft.com/office/officeart/2005/8/layout/hList1"/>
    <dgm:cxn modelId="{8EDBE229-CADD-294F-973C-7ADAC7A8C478}" type="presParOf" srcId="{4A104B99-F16F-DE49-8754-7BDE23E1C249}" destId="{52CCABCD-4999-4849-AD78-D989F7D59260}" srcOrd="1" destOrd="0" presId="urn:microsoft.com/office/officeart/2005/8/layout/hList1"/>
    <dgm:cxn modelId="{A7251F9D-0A80-F54D-879A-B4239343D17E}" type="presParOf" srcId="{5BF76681-FF38-CC4D-B2A5-08A98E0CF4E2}" destId="{7BF44128-18DE-3941-B78F-6662F81BC3D6}" srcOrd="3" destOrd="0" presId="urn:microsoft.com/office/officeart/2005/8/layout/hList1"/>
    <dgm:cxn modelId="{7A2D3EA5-555A-D94F-821B-E251071DBC64}" type="presParOf" srcId="{5BF76681-FF38-CC4D-B2A5-08A98E0CF4E2}" destId="{935F522D-D536-884E-9174-ABC37D43DDC7}" srcOrd="4" destOrd="0" presId="urn:microsoft.com/office/officeart/2005/8/layout/hList1"/>
    <dgm:cxn modelId="{DF6A831D-3713-2749-A78C-1342C38B18B8}" type="presParOf" srcId="{935F522D-D536-884E-9174-ABC37D43DDC7}" destId="{440671D1-504A-8E46-BA79-C7805C654794}" srcOrd="0" destOrd="0" presId="urn:microsoft.com/office/officeart/2005/8/layout/hList1"/>
    <dgm:cxn modelId="{5FEEE2C4-15FA-C34A-880C-694F028989A4}" type="presParOf" srcId="{935F522D-D536-884E-9174-ABC37D43DDC7}" destId="{343281DB-7FEA-AC4D-B353-9CB35BB3AD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7551F-09C5-0942-A265-A70229BD345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08B611E-0651-644F-A6BC-99F702C6B589}">
      <dgm:prSet phldrT="[Text]"/>
      <dgm:spPr>
        <a:solidFill>
          <a:schemeClr val="accent2"/>
        </a:solidFill>
        <a:ln>
          <a:solidFill>
            <a:schemeClr val="tx1"/>
          </a:solidFill>
        </a:ln>
      </dgm:spPr>
      <dgm:t>
        <a:bodyPr/>
        <a:lstStyle/>
        <a:p>
          <a:r>
            <a:rPr lang="en-US" b="1" i="0" dirty="0" smtClean="0">
              <a:effectLst/>
            </a:rPr>
            <a:t>fair use</a:t>
          </a:r>
          <a:endParaRPr lang="en-US" b="1" i="0" dirty="0">
            <a:effectLst/>
          </a:endParaRPr>
        </a:p>
      </dgm:t>
    </dgm:pt>
    <dgm:pt modelId="{2579AA59-2A37-2F46-864E-5F9D26110AC3}" type="parTrans" cxnId="{064BDAA0-9C42-EE41-BBFE-819D35D85DE7}">
      <dgm:prSet/>
      <dgm:spPr/>
      <dgm:t>
        <a:bodyPr/>
        <a:lstStyle/>
        <a:p>
          <a:endParaRPr lang="en-US"/>
        </a:p>
      </dgm:t>
    </dgm:pt>
    <dgm:pt modelId="{15393894-B8E3-3E42-A23F-4F6D14CBA677}" type="sibTrans" cxnId="{064BDAA0-9C42-EE41-BBFE-819D35D85DE7}">
      <dgm:prSet/>
      <dgm:spPr/>
      <dgm:t>
        <a:bodyPr/>
        <a:lstStyle/>
        <a:p>
          <a:endParaRPr lang="en-US"/>
        </a:p>
      </dgm:t>
    </dgm:pt>
    <dgm:pt modelId="{890A5D0B-9260-3B4D-86EC-5009CD555FC4}">
      <dgm:prSet/>
      <dgm:spPr>
        <a:solidFill>
          <a:schemeClr val="accent2"/>
        </a:solidFill>
        <a:ln>
          <a:solidFill>
            <a:schemeClr val="tx1"/>
          </a:solidFill>
        </a:ln>
      </dgm:spPr>
      <dgm:t>
        <a:bodyPr/>
        <a:lstStyle/>
        <a:p>
          <a:r>
            <a:rPr lang="en-US" b="1" i="0" dirty="0" smtClean="0">
              <a:effectLst/>
            </a:rPr>
            <a:t>reverse engineering</a:t>
          </a:r>
          <a:endParaRPr lang="en-US" b="1" i="0" dirty="0">
            <a:effectLst/>
          </a:endParaRPr>
        </a:p>
      </dgm:t>
    </dgm:pt>
    <dgm:pt modelId="{E9E71C4B-48FD-3844-9AD2-0A757D49AE54}" type="parTrans" cxnId="{5D8D0816-5A68-D349-96C9-A9993730E09A}">
      <dgm:prSet/>
      <dgm:spPr/>
      <dgm:t>
        <a:bodyPr/>
        <a:lstStyle/>
        <a:p>
          <a:endParaRPr lang="en-US"/>
        </a:p>
      </dgm:t>
    </dgm:pt>
    <dgm:pt modelId="{930C25DA-1789-0E40-BDE7-D21AC5652DC7}" type="sibTrans" cxnId="{5D8D0816-5A68-D349-96C9-A9993730E09A}">
      <dgm:prSet/>
      <dgm:spPr/>
      <dgm:t>
        <a:bodyPr/>
        <a:lstStyle/>
        <a:p>
          <a:endParaRPr lang="en-US"/>
        </a:p>
      </dgm:t>
    </dgm:pt>
    <dgm:pt modelId="{5EA912C3-BABE-F14C-8F4D-64936223786E}">
      <dgm:prSet/>
      <dgm:spPr>
        <a:solidFill>
          <a:schemeClr val="accent2"/>
        </a:solidFill>
        <a:ln>
          <a:solidFill>
            <a:schemeClr val="tx1"/>
          </a:solidFill>
        </a:ln>
      </dgm:spPr>
      <dgm:t>
        <a:bodyPr/>
        <a:lstStyle/>
        <a:p>
          <a:r>
            <a:rPr lang="en-US" b="1" i="0" dirty="0" smtClean="0">
              <a:effectLst/>
            </a:rPr>
            <a:t>encryption research</a:t>
          </a:r>
          <a:endParaRPr lang="en-US" b="1" i="0" dirty="0">
            <a:effectLst/>
          </a:endParaRPr>
        </a:p>
      </dgm:t>
    </dgm:pt>
    <dgm:pt modelId="{0FF34713-FF23-B146-AB76-16A15E2C50CC}" type="parTrans" cxnId="{9368F6A5-5200-F142-AE65-557516BD5201}">
      <dgm:prSet/>
      <dgm:spPr/>
      <dgm:t>
        <a:bodyPr/>
        <a:lstStyle/>
        <a:p>
          <a:endParaRPr lang="en-US"/>
        </a:p>
      </dgm:t>
    </dgm:pt>
    <dgm:pt modelId="{542724AB-6204-0E4C-B139-1CA3316E6BFE}" type="sibTrans" cxnId="{9368F6A5-5200-F142-AE65-557516BD5201}">
      <dgm:prSet/>
      <dgm:spPr/>
      <dgm:t>
        <a:bodyPr/>
        <a:lstStyle/>
        <a:p>
          <a:endParaRPr lang="en-US"/>
        </a:p>
      </dgm:t>
    </dgm:pt>
    <dgm:pt modelId="{33174F47-4BD5-2649-8F40-BAB08E4ABB00}">
      <dgm:prSet/>
      <dgm:spPr>
        <a:solidFill>
          <a:schemeClr val="accent2"/>
        </a:solidFill>
        <a:ln>
          <a:solidFill>
            <a:schemeClr val="tx1"/>
          </a:solidFill>
        </a:ln>
      </dgm:spPr>
      <dgm:t>
        <a:bodyPr/>
        <a:lstStyle/>
        <a:p>
          <a:r>
            <a:rPr lang="en-US" b="1" i="0" dirty="0" smtClean="0">
              <a:effectLst/>
            </a:rPr>
            <a:t>security testing</a:t>
          </a:r>
          <a:endParaRPr lang="en-US" b="1" i="0" dirty="0">
            <a:effectLst/>
          </a:endParaRPr>
        </a:p>
      </dgm:t>
    </dgm:pt>
    <dgm:pt modelId="{34F8A26D-2490-9A41-B746-A75A8BD2A450}" type="parTrans" cxnId="{69090F30-C337-FE48-8298-734CF9DE0A36}">
      <dgm:prSet/>
      <dgm:spPr/>
      <dgm:t>
        <a:bodyPr/>
        <a:lstStyle/>
        <a:p>
          <a:endParaRPr lang="en-US"/>
        </a:p>
      </dgm:t>
    </dgm:pt>
    <dgm:pt modelId="{7782CCFA-4F57-8A47-938A-4C293DDFEC25}" type="sibTrans" cxnId="{69090F30-C337-FE48-8298-734CF9DE0A36}">
      <dgm:prSet/>
      <dgm:spPr/>
      <dgm:t>
        <a:bodyPr/>
        <a:lstStyle/>
        <a:p>
          <a:endParaRPr lang="en-US"/>
        </a:p>
      </dgm:t>
    </dgm:pt>
    <dgm:pt modelId="{D13BEB33-0934-8C4A-A142-41D2BB7D0215}">
      <dgm:prSet/>
      <dgm:spPr>
        <a:solidFill>
          <a:schemeClr val="accent2"/>
        </a:solidFill>
        <a:ln>
          <a:solidFill>
            <a:schemeClr val="tx1"/>
          </a:solidFill>
        </a:ln>
      </dgm:spPr>
      <dgm:t>
        <a:bodyPr/>
        <a:lstStyle/>
        <a:p>
          <a:r>
            <a:rPr lang="en-US" b="1" i="0" dirty="0" smtClean="0">
              <a:effectLst/>
            </a:rPr>
            <a:t>personal privacy</a:t>
          </a:r>
          <a:endParaRPr lang="en-US" b="1" i="0" dirty="0">
            <a:effectLst/>
          </a:endParaRPr>
        </a:p>
      </dgm:t>
    </dgm:pt>
    <dgm:pt modelId="{65F03E02-5254-3647-9A74-0B671DA0F485}" type="parTrans" cxnId="{F24C135A-61CB-C147-BB91-49C97F6CBDBF}">
      <dgm:prSet/>
      <dgm:spPr/>
      <dgm:t>
        <a:bodyPr/>
        <a:lstStyle/>
        <a:p>
          <a:endParaRPr lang="en-US"/>
        </a:p>
      </dgm:t>
    </dgm:pt>
    <dgm:pt modelId="{13A20D7C-B596-9649-A9BC-DE51E3A595E7}" type="sibTrans" cxnId="{F24C135A-61CB-C147-BB91-49C97F6CBDBF}">
      <dgm:prSet/>
      <dgm:spPr/>
      <dgm:t>
        <a:bodyPr/>
        <a:lstStyle/>
        <a:p>
          <a:endParaRPr lang="en-US"/>
        </a:p>
      </dgm:t>
    </dgm:pt>
    <dgm:pt modelId="{A42B5515-DC56-A846-B6C3-CACF834CB9BC}" type="pres">
      <dgm:prSet presAssocID="{C8F7551F-09C5-0942-A265-A70229BD345D}" presName="Name0" presStyleCnt="0">
        <dgm:presLayoutVars>
          <dgm:dir/>
          <dgm:resizeHandles val="exact"/>
        </dgm:presLayoutVars>
      </dgm:prSet>
      <dgm:spPr/>
      <dgm:t>
        <a:bodyPr/>
        <a:lstStyle/>
        <a:p>
          <a:endParaRPr lang="en-US"/>
        </a:p>
      </dgm:t>
    </dgm:pt>
    <dgm:pt modelId="{1D8FB568-2E37-5346-B0DE-371925CD7825}" type="pres">
      <dgm:prSet presAssocID="{308B611E-0651-644F-A6BC-99F702C6B589}" presName="Name5" presStyleLbl="vennNode1" presStyleIdx="0" presStyleCnt="5">
        <dgm:presLayoutVars>
          <dgm:bulletEnabled val="1"/>
        </dgm:presLayoutVars>
      </dgm:prSet>
      <dgm:spPr/>
      <dgm:t>
        <a:bodyPr/>
        <a:lstStyle/>
        <a:p>
          <a:endParaRPr lang="en-US"/>
        </a:p>
      </dgm:t>
    </dgm:pt>
    <dgm:pt modelId="{87ED369E-3187-034A-B487-E2ED1CE249C8}" type="pres">
      <dgm:prSet presAssocID="{15393894-B8E3-3E42-A23F-4F6D14CBA677}" presName="space" presStyleCnt="0"/>
      <dgm:spPr/>
    </dgm:pt>
    <dgm:pt modelId="{28DD30D7-068B-154A-9012-5032DACC655F}" type="pres">
      <dgm:prSet presAssocID="{890A5D0B-9260-3B4D-86EC-5009CD555FC4}" presName="Name5" presStyleLbl="vennNode1" presStyleIdx="1" presStyleCnt="5">
        <dgm:presLayoutVars>
          <dgm:bulletEnabled val="1"/>
        </dgm:presLayoutVars>
      </dgm:prSet>
      <dgm:spPr/>
      <dgm:t>
        <a:bodyPr/>
        <a:lstStyle/>
        <a:p>
          <a:endParaRPr lang="en-US"/>
        </a:p>
      </dgm:t>
    </dgm:pt>
    <dgm:pt modelId="{ED2B6913-19F6-5B4E-95CB-28954E0A5A39}" type="pres">
      <dgm:prSet presAssocID="{930C25DA-1789-0E40-BDE7-D21AC5652DC7}" presName="space" presStyleCnt="0"/>
      <dgm:spPr/>
    </dgm:pt>
    <dgm:pt modelId="{2FBDB717-14E1-394F-8104-3366C9FDD8E0}" type="pres">
      <dgm:prSet presAssocID="{5EA912C3-BABE-F14C-8F4D-64936223786E}" presName="Name5" presStyleLbl="vennNode1" presStyleIdx="2" presStyleCnt="5">
        <dgm:presLayoutVars>
          <dgm:bulletEnabled val="1"/>
        </dgm:presLayoutVars>
      </dgm:prSet>
      <dgm:spPr/>
      <dgm:t>
        <a:bodyPr/>
        <a:lstStyle/>
        <a:p>
          <a:endParaRPr lang="en-US"/>
        </a:p>
      </dgm:t>
    </dgm:pt>
    <dgm:pt modelId="{7726AC0A-F49C-234E-950E-27528D835DAD}" type="pres">
      <dgm:prSet presAssocID="{542724AB-6204-0E4C-B139-1CA3316E6BFE}" presName="space" presStyleCnt="0"/>
      <dgm:spPr/>
    </dgm:pt>
    <dgm:pt modelId="{FAC02C15-FB68-3741-A899-D351E99E2387}" type="pres">
      <dgm:prSet presAssocID="{33174F47-4BD5-2649-8F40-BAB08E4ABB00}" presName="Name5" presStyleLbl="vennNode1" presStyleIdx="3" presStyleCnt="5">
        <dgm:presLayoutVars>
          <dgm:bulletEnabled val="1"/>
        </dgm:presLayoutVars>
      </dgm:prSet>
      <dgm:spPr/>
      <dgm:t>
        <a:bodyPr/>
        <a:lstStyle/>
        <a:p>
          <a:endParaRPr lang="en-US"/>
        </a:p>
      </dgm:t>
    </dgm:pt>
    <dgm:pt modelId="{13396186-F9D7-9847-A643-D168C145900C}" type="pres">
      <dgm:prSet presAssocID="{7782CCFA-4F57-8A47-938A-4C293DDFEC25}" presName="space" presStyleCnt="0"/>
      <dgm:spPr/>
    </dgm:pt>
    <dgm:pt modelId="{72C33D44-5753-A940-A4EA-4AD5421DB8D2}" type="pres">
      <dgm:prSet presAssocID="{D13BEB33-0934-8C4A-A142-41D2BB7D0215}" presName="Name5" presStyleLbl="vennNode1" presStyleIdx="4" presStyleCnt="5">
        <dgm:presLayoutVars>
          <dgm:bulletEnabled val="1"/>
        </dgm:presLayoutVars>
      </dgm:prSet>
      <dgm:spPr/>
      <dgm:t>
        <a:bodyPr/>
        <a:lstStyle/>
        <a:p>
          <a:endParaRPr lang="en-US"/>
        </a:p>
      </dgm:t>
    </dgm:pt>
  </dgm:ptLst>
  <dgm:cxnLst>
    <dgm:cxn modelId="{62A45C0B-9B3A-8D47-B90A-22A7CF6FBDC7}" type="presOf" srcId="{D13BEB33-0934-8C4A-A142-41D2BB7D0215}" destId="{72C33D44-5753-A940-A4EA-4AD5421DB8D2}" srcOrd="0" destOrd="0" presId="urn:microsoft.com/office/officeart/2005/8/layout/venn3"/>
    <dgm:cxn modelId="{F24C135A-61CB-C147-BB91-49C97F6CBDBF}" srcId="{C8F7551F-09C5-0942-A265-A70229BD345D}" destId="{D13BEB33-0934-8C4A-A142-41D2BB7D0215}" srcOrd="4" destOrd="0" parTransId="{65F03E02-5254-3647-9A74-0B671DA0F485}" sibTransId="{13A20D7C-B596-9649-A9BC-DE51E3A595E7}"/>
    <dgm:cxn modelId="{13039F84-BB01-3748-BC3A-494BB6CC7AD3}" type="presOf" srcId="{5EA912C3-BABE-F14C-8F4D-64936223786E}" destId="{2FBDB717-14E1-394F-8104-3366C9FDD8E0}" srcOrd="0" destOrd="0" presId="urn:microsoft.com/office/officeart/2005/8/layout/venn3"/>
    <dgm:cxn modelId="{064BDAA0-9C42-EE41-BBFE-819D35D85DE7}" srcId="{C8F7551F-09C5-0942-A265-A70229BD345D}" destId="{308B611E-0651-644F-A6BC-99F702C6B589}" srcOrd="0" destOrd="0" parTransId="{2579AA59-2A37-2F46-864E-5F9D26110AC3}" sibTransId="{15393894-B8E3-3E42-A23F-4F6D14CBA677}"/>
    <dgm:cxn modelId="{CF10E664-019B-0648-BA5B-BF5364A7AE31}" type="presOf" srcId="{33174F47-4BD5-2649-8F40-BAB08E4ABB00}" destId="{FAC02C15-FB68-3741-A899-D351E99E2387}" srcOrd="0" destOrd="0" presId="urn:microsoft.com/office/officeart/2005/8/layout/venn3"/>
    <dgm:cxn modelId="{4E1D16EF-2171-E941-BF99-DE91A3BD80F9}" type="presOf" srcId="{308B611E-0651-644F-A6BC-99F702C6B589}" destId="{1D8FB568-2E37-5346-B0DE-371925CD7825}" srcOrd="0" destOrd="0" presId="urn:microsoft.com/office/officeart/2005/8/layout/venn3"/>
    <dgm:cxn modelId="{B1ED9542-891C-9C41-8CD6-605831D9575A}" type="presOf" srcId="{890A5D0B-9260-3B4D-86EC-5009CD555FC4}" destId="{28DD30D7-068B-154A-9012-5032DACC655F}" srcOrd="0" destOrd="0" presId="urn:microsoft.com/office/officeart/2005/8/layout/venn3"/>
    <dgm:cxn modelId="{9368F6A5-5200-F142-AE65-557516BD5201}" srcId="{C8F7551F-09C5-0942-A265-A70229BD345D}" destId="{5EA912C3-BABE-F14C-8F4D-64936223786E}" srcOrd="2" destOrd="0" parTransId="{0FF34713-FF23-B146-AB76-16A15E2C50CC}" sibTransId="{542724AB-6204-0E4C-B139-1CA3316E6BFE}"/>
    <dgm:cxn modelId="{69090F30-C337-FE48-8298-734CF9DE0A36}" srcId="{C8F7551F-09C5-0942-A265-A70229BD345D}" destId="{33174F47-4BD5-2649-8F40-BAB08E4ABB00}" srcOrd="3" destOrd="0" parTransId="{34F8A26D-2490-9A41-B746-A75A8BD2A450}" sibTransId="{7782CCFA-4F57-8A47-938A-4C293DDFEC25}"/>
    <dgm:cxn modelId="{9508F964-DD47-3D45-808B-DCAE5D16C9CB}" type="presOf" srcId="{C8F7551F-09C5-0942-A265-A70229BD345D}" destId="{A42B5515-DC56-A846-B6C3-CACF834CB9BC}" srcOrd="0" destOrd="0" presId="urn:microsoft.com/office/officeart/2005/8/layout/venn3"/>
    <dgm:cxn modelId="{5D8D0816-5A68-D349-96C9-A9993730E09A}" srcId="{C8F7551F-09C5-0942-A265-A70229BD345D}" destId="{890A5D0B-9260-3B4D-86EC-5009CD555FC4}" srcOrd="1" destOrd="0" parTransId="{E9E71C4B-48FD-3844-9AD2-0A757D49AE54}" sibTransId="{930C25DA-1789-0E40-BDE7-D21AC5652DC7}"/>
    <dgm:cxn modelId="{E1AAC349-1413-6D4E-87CE-E6B55E49B064}" type="presParOf" srcId="{A42B5515-DC56-A846-B6C3-CACF834CB9BC}" destId="{1D8FB568-2E37-5346-B0DE-371925CD7825}" srcOrd="0" destOrd="0" presId="urn:microsoft.com/office/officeart/2005/8/layout/venn3"/>
    <dgm:cxn modelId="{43D8199C-2DA2-6C4B-A30E-E55702CF64A1}" type="presParOf" srcId="{A42B5515-DC56-A846-B6C3-CACF834CB9BC}" destId="{87ED369E-3187-034A-B487-E2ED1CE249C8}" srcOrd="1" destOrd="0" presId="urn:microsoft.com/office/officeart/2005/8/layout/venn3"/>
    <dgm:cxn modelId="{AED02D09-A2FB-E644-A05A-6E8194510EFC}" type="presParOf" srcId="{A42B5515-DC56-A846-B6C3-CACF834CB9BC}" destId="{28DD30D7-068B-154A-9012-5032DACC655F}" srcOrd="2" destOrd="0" presId="urn:microsoft.com/office/officeart/2005/8/layout/venn3"/>
    <dgm:cxn modelId="{3846ACA8-A882-4443-A43D-DCC9816EFB9E}" type="presParOf" srcId="{A42B5515-DC56-A846-B6C3-CACF834CB9BC}" destId="{ED2B6913-19F6-5B4E-95CB-28954E0A5A39}" srcOrd="3" destOrd="0" presId="urn:microsoft.com/office/officeart/2005/8/layout/venn3"/>
    <dgm:cxn modelId="{1345A27C-C4C4-7A4C-8D98-9A50A3197344}" type="presParOf" srcId="{A42B5515-DC56-A846-B6C3-CACF834CB9BC}" destId="{2FBDB717-14E1-394F-8104-3366C9FDD8E0}" srcOrd="4" destOrd="0" presId="urn:microsoft.com/office/officeart/2005/8/layout/venn3"/>
    <dgm:cxn modelId="{6FEB22AA-7B5C-164E-A9D3-D23BB2C12FDE}" type="presParOf" srcId="{A42B5515-DC56-A846-B6C3-CACF834CB9BC}" destId="{7726AC0A-F49C-234E-950E-27528D835DAD}" srcOrd="5" destOrd="0" presId="urn:microsoft.com/office/officeart/2005/8/layout/venn3"/>
    <dgm:cxn modelId="{F6831B58-4FC9-7D4E-8B5D-420A17441F1A}" type="presParOf" srcId="{A42B5515-DC56-A846-B6C3-CACF834CB9BC}" destId="{FAC02C15-FB68-3741-A899-D351E99E2387}" srcOrd="6" destOrd="0" presId="urn:microsoft.com/office/officeart/2005/8/layout/venn3"/>
    <dgm:cxn modelId="{C31744D8-E5D4-F64D-99D9-CEA88FB2316E}" type="presParOf" srcId="{A42B5515-DC56-A846-B6C3-CACF834CB9BC}" destId="{13396186-F9D7-9847-A643-D168C145900C}" srcOrd="7" destOrd="0" presId="urn:microsoft.com/office/officeart/2005/8/layout/venn3"/>
    <dgm:cxn modelId="{6E07CDD6-3132-D340-90A8-B6205A5AADEA}" type="presParOf" srcId="{A42B5515-DC56-A846-B6C3-CACF834CB9BC}" destId="{72C33D44-5753-A940-A4EA-4AD5421DB8D2}"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AB099-60F8-DE44-AF03-776C1F8405A8}" type="doc">
      <dgm:prSet loTypeId="urn:microsoft.com/office/officeart/2005/8/layout/default#11" loCatId="list" qsTypeId="urn:microsoft.com/office/officeart/2005/8/quickstyle/simple4" qsCatId="simple" csTypeId="urn:microsoft.com/office/officeart/2005/8/colors/accent1_2" csCatId="accent1" phldr="1"/>
      <dgm:spPr/>
    </dgm:pt>
    <dgm:pt modelId="{4F4821F8-9291-BF4E-BC46-DF8B1BBE8D87}">
      <dgm:prSet phldrT="[Text]"/>
      <dgm:spPr>
        <a:solidFill>
          <a:schemeClr val="tx1"/>
        </a:solidFill>
        <a:ln>
          <a:solidFill>
            <a:schemeClr val="accent2"/>
          </a:solidFill>
        </a:ln>
        <a:effectLst>
          <a:glow rad="101600">
            <a:schemeClr val="accent2">
              <a:alpha val="75000"/>
            </a:schemeClr>
          </a:glow>
        </a:effectLst>
      </dgm:spPr>
      <dgm:t>
        <a:bodyPr/>
        <a:lstStyle/>
        <a:p>
          <a:r>
            <a:rPr lang="en-US" dirty="0" smtClean="0">
              <a:solidFill>
                <a:schemeClr val="bg1"/>
              </a:solidFill>
              <a:effectLst>
                <a:outerShdw blurRad="38100" dist="38100" dir="2700000" algn="tl">
                  <a:srgbClr val="0064E2"/>
                </a:outerShdw>
              </a:effectLst>
            </a:rPr>
            <a:t>notice</a:t>
          </a:r>
          <a:endParaRPr lang="en-US" dirty="0">
            <a:solidFill>
              <a:schemeClr val="bg1"/>
            </a:solidFill>
          </a:endParaRPr>
        </a:p>
      </dgm:t>
    </dgm:pt>
    <dgm:pt modelId="{E6D25506-82EA-D440-8C7E-526E8D90AEBA}" type="parTrans" cxnId="{60ECC0CB-968A-BE4C-9F0A-8B09B8284D5C}">
      <dgm:prSet/>
      <dgm:spPr/>
      <dgm:t>
        <a:bodyPr/>
        <a:lstStyle/>
        <a:p>
          <a:endParaRPr lang="en-US"/>
        </a:p>
      </dgm:t>
    </dgm:pt>
    <dgm:pt modelId="{66F85F56-44C5-694C-ADE4-31EE480754B4}" type="sibTrans" cxnId="{60ECC0CB-968A-BE4C-9F0A-8B09B8284D5C}">
      <dgm:prSet/>
      <dgm:spPr/>
      <dgm:t>
        <a:bodyPr/>
        <a:lstStyle/>
        <a:p>
          <a:endParaRPr lang="en-US"/>
        </a:p>
      </dgm:t>
    </dgm:pt>
    <dgm:pt modelId="{3952B78C-17FD-A343-A73B-1F78E2233E15}">
      <dgm:prSet/>
      <dgm:spPr>
        <a:solidFill>
          <a:schemeClr val="tx1"/>
        </a:solidFill>
        <a:ln>
          <a:solidFill>
            <a:schemeClr val="accent2"/>
          </a:solidFill>
        </a:ln>
        <a:effectLst>
          <a:glow rad="101600">
            <a:schemeClr val="accent2">
              <a:alpha val="75000"/>
            </a:schemeClr>
          </a:glow>
        </a:effectLst>
      </dgm:spPr>
      <dgm:t>
        <a:bodyPr/>
        <a:lstStyle/>
        <a:p>
          <a:r>
            <a:rPr lang="en-US" dirty="0" smtClean="0">
              <a:solidFill>
                <a:schemeClr val="bg1"/>
              </a:solidFill>
              <a:effectLst>
                <a:outerShdw blurRad="38100" dist="38100" dir="2700000" algn="tl">
                  <a:srgbClr val="0064E2"/>
                </a:outerShdw>
              </a:effectLst>
            </a:rPr>
            <a:t>consent</a:t>
          </a:r>
        </a:p>
      </dgm:t>
    </dgm:pt>
    <dgm:pt modelId="{B1116314-F183-A94B-AF16-F282C94D5915}" type="parTrans" cxnId="{559359E5-0559-7B42-98F4-AD6E2C7C1953}">
      <dgm:prSet/>
      <dgm:spPr/>
      <dgm:t>
        <a:bodyPr/>
        <a:lstStyle/>
        <a:p>
          <a:endParaRPr lang="en-US"/>
        </a:p>
      </dgm:t>
    </dgm:pt>
    <dgm:pt modelId="{AC458732-2E00-314A-8C28-122FD739EB30}" type="sibTrans" cxnId="{559359E5-0559-7B42-98F4-AD6E2C7C1953}">
      <dgm:prSet/>
      <dgm:spPr/>
      <dgm:t>
        <a:bodyPr/>
        <a:lstStyle/>
        <a:p>
          <a:endParaRPr lang="en-US"/>
        </a:p>
      </dgm:t>
    </dgm:pt>
    <dgm:pt modelId="{080FDECB-6816-6C49-AF7E-5CD34BA4B275}">
      <dgm:prSet/>
      <dgm:spPr>
        <a:solidFill>
          <a:schemeClr val="tx1"/>
        </a:solidFill>
        <a:ln>
          <a:solidFill>
            <a:schemeClr val="accent2"/>
          </a:solidFill>
        </a:ln>
        <a:effectLst>
          <a:glow rad="101600">
            <a:schemeClr val="accent2">
              <a:alpha val="75000"/>
            </a:schemeClr>
          </a:glow>
        </a:effectLst>
      </dgm:spPr>
      <dgm:t>
        <a:bodyPr/>
        <a:lstStyle/>
        <a:p>
          <a:r>
            <a:rPr lang="en-US" dirty="0" smtClean="0">
              <a:solidFill>
                <a:schemeClr val="bg1"/>
              </a:solidFill>
              <a:effectLst>
                <a:outerShdw blurRad="38100" dist="38100" dir="2700000" algn="tl">
                  <a:srgbClr val="0064E2"/>
                </a:outerShdw>
              </a:effectLst>
            </a:rPr>
            <a:t>consistency</a:t>
          </a:r>
        </a:p>
      </dgm:t>
    </dgm:pt>
    <dgm:pt modelId="{FE70861C-A738-254B-9AC2-D7095FF45980}" type="parTrans" cxnId="{8CA1E5E8-05A1-8747-9F3E-F8F46D2ADC3B}">
      <dgm:prSet/>
      <dgm:spPr/>
      <dgm:t>
        <a:bodyPr/>
        <a:lstStyle/>
        <a:p>
          <a:endParaRPr lang="en-US"/>
        </a:p>
      </dgm:t>
    </dgm:pt>
    <dgm:pt modelId="{CA41EFB7-484A-5E4B-AE17-78180B7C339E}" type="sibTrans" cxnId="{8CA1E5E8-05A1-8747-9F3E-F8F46D2ADC3B}">
      <dgm:prSet/>
      <dgm:spPr/>
      <dgm:t>
        <a:bodyPr/>
        <a:lstStyle/>
        <a:p>
          <a:endParaRPr lang="en-US"/>
        </a:p>
      </dgm:t>
    </dgm:pt>
    <dgm:pt modelId="{B2C588B5-6A5A-CD44-80A1-461E15A03685}">
      <dgm:prSet/>
      <dgm:spPr>
        <a:solidFill>
          <a:schemeClr val="tx1"/>
        </a:solidFill>
        <a:ln>
          <a:solidFill>
            <a:schemeClr val="accent2"/>
          </a:solidFill>
        </a:ln>
        <a:effectLst>
          <a:glow rad="101600">
            <a:schemeClr val="accent2">
              <a:alpha val="75000"/>
            </a:schemeClr>
          </a:glow>
        </a:effectLst>
      </dgm:spPr>
      <dgm:t>
        <a:bodyPr/>
        <a:lstStyle/>
        <a:p>
          <a:r>
            <a:rPr lang="en-US" dirty="0" smtClean="0">
              <a:solidFill>
                <a:schemeClr val="bg1"/>
              </a:solidFill>
              <a:effectLst>
                <a:outerShdw blurRad="38100" dist="38100" dir="2700000" algn="tl">
                  <a:srgbClr val="0064E2"/>
                </a:outerShdw>
              </a:effectLst>
            </a:rPr>
            <a:t>access</a:t>
          </a:r>
        </a:p>
      </dgm:t>
    </dgm:pt>
    <dgm:pt modelId="{980C9C21-7241-D34A-8BF6-CA7EC0817E26}" type="parTrans" cxnId="{AA848AAD-BB64-A844-9D41-897B2588D910}">
      <dgm:prSet/>
      <dgm:spPr/>
      <dgm:t>
        <a:bodyPr/>
        <a:lstStyle/>
        <a:p>
          <a:endParaRPr lang="en-US"/>
        </a:p>
      </dgm:t>
    </dgm:pt>
    <dgm:pt modelId="{5B160351-BE1F-0646-ABED-F76F3A0EEDC8}" type="sibTrans" cxnId="{AA848AAD-BB64-A844-9D41-897B2588D910}">
      <dgm:prSet/>
      <dgm:spPr/>
      <dgm:t>
        <a:bodyPr/>
        <a:lstStyle/>
        <a:p>
          <a:endParaRPr lang="en-US"/>
        </a:p>
      </dgm:t>
    </dgm:pt>
    <dgm:pt modelId="{9CDDBE2D-7184-C844-93B0-03627B164E2A}">
      <dgm:prSet/>
      <dgm:spPr>
        <a:solidFill>
          <a:schemeClr val="tx1"/>
        </a:solidFill>
        <a:ln>
          <a:solidFill>
            <a:schemeClr val="accent2"/>
          </a:solidFill>
        </a:ln>
        <a:effectLst>
          <a:glow rad="101600">
            <a:schemeClr val="accent2">
              <a:alpha val="75000"/>
            </a:schemeClr>
          </a:glow>
        </a:effectLst>
      </dgm:spPr>
      <dgm:t>
        <a:bodyPr/>
        <a:lstStyle/>
        <a:p>
          <a:r>
            <a:rPr lang="en-US" dirty="0" smtClean="0">
              <a:solidFill>
                <a:schemeClr val="bg1"/>
              </a:solidFill>
              <a:effectLst>
                <a:outerShdw blurRad="38100" dist="38100" dir="2700000" algn="tl">
                  <a:srgbClr val="0064E2"/>
                </a:outerShdw>
              </a:effectLst>
            </a:rPr>
            <a:t>security</a:t>
          </a:r>
        </a:p>
      </dgm:t>
    </dgm:pt>
    <dgm:pt modelId="{6C2F07DD-CF3F-3843-8A6D-AD6F11BE4DFB}" type="parTrans" cxnId="{9C8330ED-EDF8-8C4E-8CBD-C19B45ADDC5A}">
      <dgm:prSet/>
      <dgm:spPr/>
      <dgm:t>
        <a:bodyPr/>
        <a:lstStyle/>
        <a:p>
          <a:endParaRPr lang="en-US"/>
        </a:p>
      </dgm:t>
    </dgm:pt>
    <dgm:pt modelId="{B2E4392B-DB28-2E4D-9AC3-FCDCF53574B2}" type="sibTrans" cxnId="{9C8330ED-EDF8-8C4E-8CBD-C19B45ADDC5A}">
      <dgm:prSet/>
      <dgm:spPr/>
      <dgm:t>
        <a:bodyPr/>
        <a:lstStyle/>
        <a:p>
          <a:endParaRPr lang="en-US"/>
        </a:p>
      </dgm:t>
    </dgm:pt>
    <dgm:pt modelId="{F72459C1-A0F1-9945-9802-DD9743C9784E}">
      <dgm:prSet/>
      <dgm:spPr>
        <a:solidFill>
          <a:schemeClr val="tx1"/>
        </a:solidFill>
        <a:ln>
          <a:solidFill>
            <a:schemeClr val="accent2"/>
          </a:solidFill>
        </a:ln>
        <a:effectLst>
          <a:glow rad="101600">
            <a:schemeClr val="accent2">
              <a:alpha val="75000"/>
            </a:schemeClr>
          </a:glow>
        </a:effectLst>
      </dgm:spPr>
      <dgm:t>
        <a:bodyPr/>
        <a:lstStyle/>
        <a:p>
          <a:r>
            <a:rPr lang="en-US" dirty="0" smtClean="0">
              <a:solidFill>
                <a:schemeClr val="bg1"/>
              </a:solidFill>
              <a:effectLst>
                <a:outerShdw blurRad="38100" dist="38100" dir="2700000" algn="tl">
                  <a:srgbClr val="0064E2"/>
                </a:outerShdw>
              </a:effectLst>
            </a:rPr>
            <a:t>onward transfer</a:t>
          </a:r>
        </a:p>
      </dgm:t>
    </dgm:pt>
    <dgm:pt modelId="{146C984F-5A19-464B-A16E-550D3E7C003E}" type="parTrans" cxnId="{1DA395DD-6ACF-EA4A-AF8C-8B4EC292BE43}">
      <dgm:prSet/>
      <dgm:spPr/>
      <dgm:t>
        <a:bodyPr/>
        <a:lstStyle/>
        <a:p>
          <a:endParaRPr lang="en-US"/>
        </a:p>
      </dgm:t>
    </dgm:pt>
    <dgm:pt modelId="{EFB88430-AE45-9145-B7ED-1AA497664E24}" type="sibTrans" cxnId="{1DA395DD-6ACF-EA4A-AF8C-8B4EC292BE43}">
      <dgm:prSet/>
      <dgm:spPr/>
      <dgm:t>
        <a:bodyPr/>
        <a:lstStyle/>
        <a:p>
          <a:endParaRPr lang="en-US"/>
        </a:p>
      </dgm:t>
    </dgm:pt>
    <dgm:pt modelId="{E2D0686D-F692-2147-8A2A-2246A2F908A5}">
      <dgm:prSet/>
      <dgm:spPr>
        <a:solidFill>
          <a:schemeClr val="tx1"/>
        </a:solidFill>
        <a:ln>
          <a:solidFill>
            <a:schemeClr val="accent2"/>
          </a:solidFill>
        </a:ln>
        <a:effectLst>
          <a:glow rad="101600">
            <a:schemeClr val="accent2">
              <a:alpha val="75000"/>
            </a:schemeClr>
          </a:glow>
        </a:effectLst>
      </dgm:spPr>
      <dgm:t>
        <a:bodyPr/>
        <a:lstStyle/>
        <a:p>
          <a:r>
            <a:rPr lang="en-US" dirty="0" smtClean="0">
              <a:solidFill>
                <a:schemeClr val="bg1"/>
              </a:solidFill>
              <a:effectLst>
                <a:outerShdw blurRad="38100" dist="38100" dir="2700000" algn="tl">
                  <a:srgbClr val="0064E2"/>
                </a:outerShdw>
              </a:effectLst>
            </a:rPr>
            <a:t>enforcement</a:t>
          </a:r>
        </a:p>
      </dgm:t>
    </dgm:pt>
    <dgm:pt modelId="{BB8C7003-288E-E64C-BA58-C8FF3824F37C}" type="parTrans" cxnId="{3907FF58-C876-9941-9525-0652C89A1BB3}">
      <dgm:prSet/>
      <dgm:spPr/>
      <dgm:t>
        <a:bodyPr/>
        <a:lstStyle/>
        <a:p>
          <a:endParaRPr lang="en-US"/>
        </a:p>
      </dgm:t>
    </dgm:pt>
    <dgm:pt modelId="{7C665C3D-4F79-D944-841A-93E86E77B382}" type="sibTrans" cxnId="{3907FF58-C876-9941-9525-0652C89A1BB3}">
      <dgm:prSet/>
      <dgm:spPr/>
      <dgm:t>
        <a:bodyPr/>
        <a:lstStyle/>
        <a:p>
          <a:endParaRPr lang="en-US"/>
        </a:p>
      </dgm:t>
    </dgm:pt>
    <dgm:pt modelId="{752D4C6D-9322-4345-9634-9BA7C5315316}" type="pres">
      <dgm:prSet presAssocID="{F24AB099-60F8-DE44-AF03-776C1F8405A8}" presName="diagram" presStyleCnt="0">
        <dgm:presLayoutVars>
          <dgm:dir/>
          <dgm:resizeHandles val="exact"/>
        </dgm:presLayoutVars>
      </dgm:prSet>
      <dgm:spPr/>
    </dgm:pt>
    <dgm:pt modelId="{5DBA9323-86B5-6443-9542-949D8B6D702A}" type="pres">
      <dgm:prSet presAssocID="{4F4821F8-9291-BF4E-BC46-DF8B1BBE8D87}" presName="node" presStyleLbl="node1" presStyleIdx="0" presStyleCnt="7">
        <dgm:presLayoutVars>
          <dgm:bulletEnabled val="1"/>
        </dgm:presLayoutVars>
      </dgm:prSet>
      <dgm:spPr/>
      <dgm:t>
        <a:bodyPr/>
        <a:lstStyle/>
        <a:p>
          <a:endParaRPr lang="en-US"/>
        </a:p>
      </dgm:t>
    </dgm:pt>
    <dgm:pt modelId="{BC1FA402-78E3-BC4C-A207-DA85196C52CD}" type="pres">
      <dgm:prSet presAssocID="{66F85F56-44C5-694C-ADE4-31EE480754B4}" presName="sibTrans" presStyleCnt="0"/>
      <dgm:spPr/>
    </dgm:pt>
    <dgm:pt modelId="{AF172B0C-C620-F343-B074-7C6A90237570}" type="pres">
      <dgm:prSet presAssocID="{3952B78C-17FD-A343-A73B-1F78E2233E15}" presName="node" presStyleLbl="node1" presStyleIdx="1" presStyleCnt="7">
        <dgm:presLayoutVars>
          <dgm:bulletEnabled val="1"/>
        </dgm:presLayoutVars>
      </dgm:prSet>
      <dgm:spPr/>
      <dgm:t>
        <a:bodyPr/>
        <a:lstStyle/>
        <a:p>
          <a:endParaRPr lang="en-US"/>
        </a:p>
      </dgm:t>
    </dgm:pt>
    <dgm:pt modelId="{E63597BF-B0F0-594E-AC72-3507512B9484}" type="pres">
      <dgm:prSet presAssocID="{AC458732-2E00-314A-8C28-122FD739EB30}" presName="sibTrans" presStyleCnt="0"/>
      <dgm:spPr/>
    </dgm:pt>
    <dgm:pt modelId="{B22FFA69-7555-464C-8C84-D177A39F3A26}" type="pres">
      <dgm:prSet presAssocID="{080FDECB-6816-6C49-AF7E-5CD34BA4B275}" presName="node" presStyleLbl="node1" presStyleIdx="2" presStyleCnt="7">
        <dgm:presLayoutVars>
          <dgm:bulletEnabled val="1"/>
        </dgm:presLayoutVars>
      </dgm:prSet>
      <dgm:spPr/>
      <dgm:t>
        <a:bodyPr/>
        <a:lstStyle/>
        <a:p>
          <a:endParaRPr lang="en-US"/>
        </a:p>
      </dgm:t>
    </dgm:pt>
    <dgm:pt modelId="{2351E0A8-E270-4642-8F10-EC6EED26847E}" type="pres">
      <dgm:prSet presAssocID="{CA41EFB7-484A-5E4B-AE17-78180B7C339E}" presName="sibTrans" presStyleCnt="0"/>
      <dgm:spPr/>
    </dgm:pt>
    <dgm:pt modelId="{943006C3-0A35-5744-8096-219340C28D26}" type="pres">
      <dgm:prSet presAssocID="{B2C588B5-6A5A-CD44-80A1-461E15A03685}" presName="node" presStyleLbl="node1" presStyleIdx="3" presStyleCnt="7">
        <dgm:presLayoutVars>
          <dgm:bulletEnabled val="1"/>
        </dgm:presLayoutVars>
      </dgm:prSet>
      <dgm:spPr/>
      <dgm:t>
        <a:bodyPr/>
        <a:lstStyle/>
        <a:p>
          <a:endParaRPr lang="en-US"/>
        </a:p>
      </dgm:t>
    </dgm:pt>
    <dgm:pt modelId="{EE65D0FD-3682-BF4F-B2F3-751FE4386D9B}" type="pres">
      <dgm:prSet presAssocID="{5B160351-BE1F-0646-ABED-F76F3A0EEDC8}" presName="sibTrans" presStyleCnt="0"/>
      <dgm:spPr/>
    </dgm:pt>
    <dgm:pt modelId="{2D762C0D-45A5-314B-9646-563FE2C342F9}" type="pres">
      <dgm:prSet presAssocID="{9CDDBE2D-7184-C844-93B0-03627B164E2A}" presName="node" presStyleLbl="node1" presStyleIdx="4" presStyleCnt="7">
        <dgm:presLayoutVars>
          <dgm:bulletEnabled val="1"/>
        </dgm:presLayoutVars>
      </dgm:prSet>
      <dgm:spPr/>
      <dgm:t>
        <a:bodyPr/>
        <a:lstStyle/>
        <a:p>
          <a:endParaRPr lang="en-US"/>
        </a:p>
      </dgm:t>
    </dgm:pt>
    <dgm:pt modelId="{96FE42D5-8B20-CF47-ABE1-7D8D890A454A}" type="pres">
      <dgm:prSet presAssocID="{B2E4392B-DB28-2E4D-9AC3-FCDCF53574B2}" presName="sibTrans" presStyleCnt="0"/>
      <dgm:spPr/>
    </dgm:pt>
    <dgm:pt modelId="{64D4B641-86A7-F447-8C09-2802BF862B78}" type="pres">
      <dgm:prSet presAssocID="{F72459C1-A0F1-9945-9802-DD9743C9784E}" presName="node" presStyleLbl="node1" presStyleIdx="5" presStyleCnt="7">
        <dgm:presLayoutVars>
          <dgm:bulletEnabled val="1"/>
        </dgm:presLayoutVars>
      </dgm:prSet>
      <dgm:spPr/>
      <dgm:t>
        <a:bodyPr/>
        <a:lstStyle/>
        <a:p>
          <a:endParaRPr lang="en-US"/>
        </a:p>
      </dgm:t>
    </dgm:pt>
    <dgm:pt modelId="{285A08FA-91A2-174A-A9AA-7C71B9B5A834}" type="pres">
      <dgm:prSet presAssocID="{EFB88430-AE45-9145-B7ED-1AA497664E24}" presName="sibTrans" presStyleCnt="0"/>
      <dgm:spPr/>
    </dgm:pt>
    <dgm:pt modelId="{99F56D78-61F7-DE4B-9CFA-9A6B6003DE80}" type="pres">
      <dgm:prSet presAssocID="{E2D0686D-F692-2147-8A2A-2246A2F908A5}" presName="node" presStyleLbl="node1" presStyleIdx="6" presStyleCnt="7">
        <dgm:presLayoutVars>
          <dgm:bulletEnabled val="1"/>
        </dgm:presLayoutVars>
      </dgm:prSet>
      <dgm:spPr/>
      <dgm:t>
        <a:bodyPr/>
        <a:lstStyle/>
        <a:p>
          <a:endParaRPr lang="en-US"/>
        </a:p>
      </dgm:t>
    </dgm:pt>
  </dgm:ptLst>
  <dgm:cxnLst>
    <dgm:cxn modelId="{3907FF58-C876-9941-9525-0652C89A1BB3}" srcId="{F24AB099-60F8-DE44-AF03-776C1F8405A8}" destId="{E2D0686D-F692-2147-8A2A-2246A2F908A5}" srcOrd="6" destOrd="0" parTransId="{BB8C7003-288E-E64C-BA58-C8FF3824F37C}" sibTransId="{7C665C3D-4F79-D944-841A-93E86E77B382}"/>
    <dgm:cxn modelId="{EF440050-2DB6-DB4A-8337-77FFFA636E4D}" type="presOf" srcId="{B2C588B5-6A5A-CD44-80A1-461E15A03685}" destId="{943006C3-0A35-5744-8096-219340C28D26}" srcOrd="0" destOrd="0" presId="urn:microsoft.com/office/officeart/2005/8/layout/default#11"/>
    <dgm:cxn modelId="{1DA395DD-6ACF-EA4A-AF8C-8B4EC292BE43}" srcId="{F24AB099-60F8-DE44-AF03-776C1F8405A8}" destId="{F72459C1-A0F1-9945-9802-DD9743C9784E}" srcOrd="5" destOrd="0" parTransId="{146C984F-5A19-464B-A16E-550D3E7C003E}" sibTransId="{EFB88430-AE45-9145-B7ED-1AA497664E24}"/>
    <dgm:cxn modelId="{DC28C4B3-AC47-D041-8729-520B31349258}" type="presOf" srcId="{F72459C1-A0F1-9945-9802-DD9743C9784E}" destId="{64D4B641-86A7-F447-8C09-2802BF862B78}" srcOrd="0" destOrd="0" presId="urn:microsoft.com/office/officeart/2005/8/layout/default#11"/>
    <dgm:cxn modelId="{DB443199-5480-5B4A-B52D-4FC5752F2118}" type="presOf" srcId="{3952B78C-17FD-A343-A73B-1F78E2233E15}" destId="{AF172B0C-C620-F343-B074-7C6A90237570}" srcOrd="0" destOrd="0" presId="urn:microsoft.com/office/officeart/2005/8/layout/default#11"/>
    <dgm:cxn modelId="{1BBC9E07-9BD5-7946-A482-7107AE524E61}" type="presOf" srcId="{080FDECB-6816-6C49-AF7E-5CD34BA4B275}" destId="{B22FFA69-7555-464C-8C84-D177A39F3A26}" srcOrd="0" destOrd="0" presId="urn:microsoft.com/office/officeart/2005/8/layout/default#11"/>
    <dgm:cxn modelId="{AA848AAD-BB64-A844-9D41-897B2588D910}" srcId="{F24AB099-60F8-DE44-AF03-776C1F8405A8}" destId="{B2C588B5-6A5A-CD44-80A1-461E15A03685}" srcOrd="3" destOrd="0" parTransId="{980C9C21-7241-D34A-8BF6-CA7EC0817E26}" sibTransId="{5B160351-BE1F-0646-ABED-F76F3A0EEDC8}"/>
    <dgm:cxn modelId="{4B2C26D9-8D5F-9E4E-92A4-3B8E0A867123}" type="presOf" srcId="{F24AB099-60F8-DE44-AF03-776C1F8405A8}" destId="{752D4C6D-9322-4345-9634-9BA7C5315316}" srcOrd="0" destOrd="0" presId="urn:microsoft.com/office/officeart/2005/8/layout/default#11"/>
    <dgm:cxn modelId="{60ECC0CB-968A-BE4C-9F0A-8B09B8284D5C}" srcId="{F24AB099-60F8-DE44-AF03-776C1F8405A8}" destId="{4F4821F8-9291-BF4E-BC46-DF8B1BBE8D87}" srcOrd="0" destOrd="0" parTransId="{E6D25506-82EA-D440-8C7E-526E8D90AEBA}" sibTransId="{66F85F56-44C5-694C-ADE4-31EE480754B4}"/>
    <dgm:cxn modelId="{D6FC94D6-DAAD-E640-BAC2-7B72AB439FB4}" type="presOf" srcId="{4F4821F8-9291-BF4E-BC46-DF8B1BBE8D87}" destId="{5DBA9323-86B5-6443-9542-949D8B6D702A}" srcOrd="0" destOrd="0" presId="urn:microsoft.com/office/officeart/2005/8/layout/default#11"/>
    <dgm:cxn modelId="{3E425F23-9EAF-2A4D-93E1-4D7F6F19870B}" type="presOf" srcId="{E2D0686D-F692-2147-8A2A-2246A2F908A5}" destId="{99F56D78-61F7-DE4B-9CFA-9A6B6003DE80}" srcOrd="0" destOrd="0" presId="urn:microsoft.com/office/officeart/2005/8/layout/default#11"/>
    <dgm:cxn modelId="{70E65717-3F1A-F246-918D-D17326462F92}" type="presOf" srcId="{9CDDBE2D-7184-C844-93B0-03627B164E2A}" destId="{2D762C0D-45A5-314B-9646-563FE2C342F9}" srcOrd="0" destOrd="0" presId="urn:microsoft.com/office/officeart/2005/8/layout/default#11"/>
    <dgm:cxn modelId="{559359E5-0559-7B42-98F4-AD6E2C7C1953}" srcId="{F24AB099-60F8-DE44-AF03-776C1F8405A8}" destId="{3952B78C-17FD-A343-A73B-1F78E2233E15}" srcOrd="1" destOrd="0" parTransId="{B1116314-F183-A94B-AF16-F282C94D5915}" sibTransId="{AC458732-2E00-314A-8C28-122FD739EB30}"/>
    <dgm:cxn modelId="{9C8330ED-EDF8-8C4E-8CBD-C19B45ADDC5A}" srcId="{F24AB099-60F8-DE44-AF03-776C1F8405A8}" destId="{9CDDBE2D-7184-C844-93B0-03627B164E2A}" srcOrd="4" destOrd="0" parTransId="{6C2F07DD-CF3F-3843-8A6D-AD6F11BE4DFB}" sibTransId="{B2E4392B-DB28-2E4D-9AC3-FCDCF53574B2}"/>
    <dgm:cxn modelId="{8CA1E5E8-05A1-8747-9F3E-F8F46D2ADC3B}" srcId="{F24AB099-60F8-DE44-AF03-776C1F8405A8}" destId="{080FDECB-6816-6C49-AF7E-5CD34BA4B275}" srcOrd="2" destOrd="0" parTransId="{FE70861C-A738-254B-9AC2-D7095FF45980}" sibTransId="{CA41EFB7-484A-5E4B-AE17-78180B7C339E}"/>
    <dgm:cxn modelId="{71C6D68E-A1A2-C247-9FC9-48404CF5ED50}" type="presParOf" srcId="{752D4C6D-9322-4345-9634-9BA7C5315316}" destId="{5DBA9323-86B5-6443-9542-949D8B6D702A}" srcOrd="0" destOrd="0" presId="urn:microsoft.com/office/officeart/2005/8/layout/default#11"/>
    <dgm:cxn modelId="{0C476FE8-F7A3-5F4B-A126-A81E4BE5231D}" type="presParOf" srcId="{752D4C6D-9322-4345-9634-9BA7C5315316}" destId="{BC1FA402-78E3-BC4C-A207-DA85196C52CD}" srcOrd="1" destOrd="0" presId="urn:microsoft.com/office/officeart/2005/8/layout/default#11"/>
    <dgm:cxn modelId="{2D02436A-A33F-274F-8861-C6C7A368BE2F}" type="presParOf" srcId="{752D4C6D-9322-4345-9634-9BA7C5315316}" destId="{AF172B0C-C620-F343-B074-7C6A90237570}" srcOrd="2" destOrd="0" presId="urn:microsoft.com/office/officeart/2005/8/layout/default#11"/>
    <dgm:cxn modelId="{71E0ED63-AD45-1346-AA1A-A7D7996E1B94}" type="presParOf" srcId="{752D4C6D-9322-4345-9634-9BA7C5315316}" destId="{E63597BF-B0F0-594E-AC72-3507512B9484}" srcOrd="3" destOrd="0" presId="urn:microsoft.com/office/officeart/2005/8/layout/default#11"/>
    <dgm:cxn modelId="{637278D7-C63F-C846-A720-9DB58B534DF2}" type="presParOf" srcId="{752D4C6D-9322-4345-9634-9BA7C5315316}" destId="{B22FFA69-7555-464C-8C84-D177A39F3A26}" srcOrd="4" destOrd="0" presId="urn:microsoft.com/office/officeart/2005/8/layout/default#11"/>
    <dgm:cxn modelId="{93C74CB8-42A6-3547-994E-C6147433ECC9}" type="presParOf" srcId="{752D4C6D-9322-4345-9634-9BA7C5315316}" destId="{2351E0A8-E270-4642-8F10-EC6EED26847E}" srcOrd="5" destOrd="0" presId="urn:microsoft.com/office/officeart/2005/8/layout/default#11"/>
    <dgm:cxn modelId="{9F0E7008-3411-8D4B-A1BD-6C2A9737A2A9}" type="presParOf" srcId="{752D4C6D-9322-4345-9634-9BA7C5315316}" destId="{943006C3-0A35-5744-8096-219340C28D26}" srcOrd="6" destOrd="0" presId="urn:microsoft.com/office/officeart/2005/8/layout/default#11"/>
    <dgm:cxn modelId="{9241287A-D836-9049-BEEF-125964349AB3}" type="presParOf" srcId="{752D4C6D-9322-4345-9634-9BA7C5315316}" destId="{EE65D0FD-3682-BF4F-B2F3-751FE4386D9B}" srcOrd="7" destOrd="0" presId="urn:microsoft.com/office/officeart/2005/8/layout/default#11"/>
    <dgm:cxn modelId="{531FD442-B464-7642-9A6B-A58B4EE32765}" type="presParOf" srcId="{752D4C6D-9322-4345-9634-9BA7C5315316}" destId="{2D762C0D-45A5-314B-9646-563FE2C342F9}" srcOrd="8" destOrd="0" presId="urn:microsoft.com/office/officeart/2005/8/layout/default#11"/>
    <dgm:cxn modelId="{59C1D897-C276-7A44-ADD0-9910062C8DCB}" type="presParOf" srcId="{752D4C6D-9322-4345-9634-9BA7C5315316}" destId="{96FE42D5-8B20-CF47-ABE1-7D8D890A454A}" srcOrd="9" destOrd="0" presId="urn:microsoft.com/office/officeart/2005/8/layout/default#11"/>
    <dgm:cxn modelId="{A18B5408-4AC8-9E4D-83CD-5C5B4600331E}" type="presParOf" srcId="{752D4C6D-9322-4345-9634-9BA7C5315316}" destId="{64D4B641-86A7-F447-8C09-2802BF862B78}" srcOrd="10" destOrd="0" presId="urn:microsoft.com/office/officeart/2005/8/layout/default#11"/>
    <dgm:cxn modelId="{41D62A5A-31EA-1245-B422-AE4296D66419}" type="presParOf" srcId="{752D4C6D-9322-4345-9634-9BA7C5315316}" destId="{285A08FA-91A2-174A-A9AA-7C71B9B5A834}" srcOrd="11" destOrd="0" presId="urn:microsoft.com/office/officeart/2005/8/layout/default#11"/>
    <dgm:cxn modelId="{F4892A3B-5175-B149-9838-5B6CF147825B}" type="presParOf" srcId="{752D4C6D-9322-4345-9634-9BA7C5315316}" destId="{99F56D78-61F7-DE4B-9CFA-9A6B6003DE80}" srcOrd="12" destOrd="0" presId="urn:microsoft.com/office/officeart/2005/8/layout/defaul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A6BD4D-EB0E-514B-8D34-C3BF4D0AD8B2}"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0C05D88-ABF7-5F44-A46F-C2F1F8655189}">
      <dgm:prSet/>
      <dgm:spPr/>
      <dgm:t>
        <a:bodyPr/>
        <a:lstStyle/>
        <a:p>
          <a:pPr rtl="0"/>
          <a:r>
            <a:rPr lang="en-US" b="1" dirty="0" smtClean="0">
              <a:solidFill>
                <a:schemeClr val="bg1"/>
              </a:solidFill>
            </a:rPr>
            <a:t>Privacy Act of 1974</a:t>
          </a:r>
          <a:endParaRPr lang="en-US" dirty="0">
            <a:solidFill>
              <a:schemeClr val="bg1"/>
            </a:solidFill>
          </a:endParaRPr>
        </a:p>
      </dgm:t>
    </dgm:pt>
    <dgm:pt modelId="{4597ED6C-2817-1C4F-B679-63313396A378}" type="parTrans" cxnId="{283DE9F7-CF83-A84F-8E31-112E0B0FC3B2}">
      <dgm:prSet/>
      <dgm:spPr/>
      <dgm:t>
        <a:bodyPr/>
        <a:lstStyle/>
        <a:p>
          <a:endParaRPr lang="en-US"/>
        </a:p>
      </dgm:t>
    </dgm:pt>
    <dgm:pt modelId="{3A9BA045-EF36-DD4E-B986-865F438E9E99}" type="sibTrans" cxnId="{283DE9F7-CF83-A84F-8E31-112E0B0FC3B2}">
      <dgm:prSet/>
      <dgm:spPr/>
      <dgm:t>
        <a:bodyPr/>
        <a:lstStyle/>
        <a:p>
          <a:endParaRPr lang="en-US"/>
        </a:p>
      </dgm:t>
    </dgm:pt>
    <dgm:pt modelId="{20E1665B-148F-9747-A05B-BBA4ADA38448}">
      <dgm:prSet/>
      <dgm:spPr>
        <a:effectLst>
          <a:glow rad="101600">
            <a:schemeClr val="accent1">
              <a:alpha val="75000"/>
            </a:schemeClr>
          </a:glow>
        </a:effectLst>
      </dgm:spPr>
      <dgm:t>
        <a:bodyPr/>
        <a:lstStyle/>
        <a:p>
          <a:pPr rtl="0"/>
          <a:r>
            <a:rPr lang="en-US" b="1" dirty="0" smtClean="0"/>
            <a:t>dealt with personal information collected and used by federal agencies</a:t>
          </a:r>
          <a:endParaRPr lang="en-US" dirty="0"/>
        </a:p>
      </dgm:t>
    </dgm:pt>
    <dgm:pt modelId="{1FF8C7AD-EB6C-E54F-98B7-93776ADB2C33}" type="parTrans" cxnId="{37546F7E-5578-394E-AF5E-39671070F865}">
      <dgm:prSet/>
      <dgm:spPr/>
      <dgm:t>
        <a:bodyPr/>
        <a:lstStyle/>
        <a:p>
          <a:endParaRPr lang="en-US"/>
        </a:p>
      </dgm:t>
    </dgm:pt>
    <dgm:pt modelId="{D4DF212C-F81A-4247-AC89-AB1D7696BD85}" type="sibTrans" cxnId="{37546F7E-5578-394E-AF5E-39671070F865}">
      <dgm:prSet/>
      <dgm:spPr/>
      <dgm:t>
        <a:bodyPr/>
        <a:lstStyle/>
        <a:p>
          <a:endParaRPr lang="en-US"/>
        </a:p>
      </dgm:t>
    </dgm:pt>
    <dgm:pt modelId="{A4476F55-2413-DF4B-8EFE-0725814C2605}">
      <dgm:prSet/>
      <dgm:spPr>
        <a:effectLst>
          <a:glow rad="101600">
            <a:schemeClr val="accent1">
              <a:alpha val="75000"/>
            </a:schemeClr>
          </a:glow>
        </a:effectLst>
      </dgm:spPr>
      <dgm:t>
        <a:bodyPr/>
        <a:lstStyle/>
        <a:p>
          <a:pPr rtl="0"/>
          <a:r>
            <a:rPr lang="en-US" b="1" dirty="0" smtClean="0"/>
            <a:t>permits individuals to determine records kept</a:t>
          </a:r>
          <a:endParaRPr lang="en-US" dirty="0"/>
        </a:p>
      </dgm:t>
    </dgm:pt>
    <dgm:pt modelId="{592A6C6C-9786-CD4E-B10F-7EE32C5EE9D4}" type="parTrans" cxnId="{EED18028-0E14-7C48-BBEF-882EB55255FE}">
      <dgm:prSet/>
      <dgm:spPr/>
      <dgm:t>
        <a:bodyPr/>
        <a:lstStyle/>
        <a:p>
          <a:endParaRPr lang="en-US"/>
        </a:p>
      </dgm:t>
    </dgm:pt>
    <dgm:pt modelId="{02E21C21-A9C1-5749-B2EB-CC1ED7D29C33}" type="sibTrans" cxnId="{EED18028-0E14-7C48-BBEF-882EB55255FE}">
      <dgm:prSet/>
      <dgm:spPr/>
      <dgm:t>
        <a:bodyPr/>
        <a:lstStyle/>
        <a:p>
          <a:endParaRPr lang="en-US"/>
        </a:p>
      </dgm:t>
    </dgm:pt>
    <dgm:pt modelId="{B1B27E3C-3DE1-CC42-A5CD-0C0C47016FBB}">
      <dgm:prSet/>
      <dgm:spPr>
        <a:effectLst>
          <a:glow rad="101600">
            <a:schemeClr val="accent1">
              <a:alpha val="75000"/>
            </a:schemeClr>
          </a:glow>
        </a:effectLst>
      </dgm:spPr>
      <dgm:t>
        <a:bodyPr/>
        <a:lstStyle/>
        <a:p>
          <a:pPr rtl="0"/>
          <a:r>
            <a:rPr lang="en-US" b="1" dirty="0" smtClean="0"/>
            <a:t>permits individuals to forbid records being used for other purposes </a:t>
          </a:r>
          <a:endParaRPr lang="en-US" dirty="0"/>
        </a:p>
      </dgm:t>
    </dgm:pt>
    <dgm:pt modelId="{73CC8BF3-CD8D-264A-BD1A-2063645E7054}" type="parTrans" cxnId="{D85E7F42-E357-F14D-8825-FEA6F1E082BB}">
      <dgm:prSet/>
      <dgm:spPr/>
      <dgm:t>
        <a:bodyPr/>
        <a:lstStyle/>
        <a:p>
          <a:endParaRPr lang="en-US"/>
        </a:p>
      </dgm:t>
    </dgm:pt>
    <dgm:pt modelId="{2254E1B2-43C9-AF4C-83BB-19C39C8F618F}" type="sibTrans" cxnId="{D85E7F42-E357-F14D-8825-FEA6F1E082BB}">
      <dgm:prSet/>
      <dgm:spPr/>
      <dgm:t>
        <a:bodyPr/>
        <a:lstStyle/>
        <a:p>
          <a:endParaRPr lang="en-US"/>
        </a:p>
      </dgm:t>
    </dgm:pt>
    <dgm:pt modelId="{9DA7779C-8E3C-2C4F-935A-870C0A0A5E0D}">
      <dgm:prSet/>
      <dgm:spPr>
        <a:effectLst>
          <a:glow rad="101600">
            <a:schemeClr val="accent1">
              <a:alpha val="75000"/>
            </a:schemeClr>
          </a:glow>
        </a:effectLst>
      </dgm:spPr>
      <dgm:t>
        <a:bodyPr/>
        <a:lstStyle/>
        <a:p>
          <a:pPr rtl="0"/>
          <a:r>
            <a:rPr lang="en-US" b="1" dirty="0" smtClean="0"/>
            <a:t>permits individuals to obtain access to records and to correct and amend records as appropriate</a:t>
          </a:r>
          <a:endParaRPr lang="en-US" dirty="0"/>
        </a:p>
      </dgm:t>
    </dgm:pt>
    <dgm:pt modelId="{7C8AD3EF-D69C-614B-A2B1-028C18B3159F}" type="parTrans" cxnId="{2FE2ACBF-F12E-6D41-BB79-CE2F9E4EFD48}">
      <dgm:prSet/>
      <dgm:spPr/>
      <dgm:t>
        <a:bodyPr/>
        <a:lstStyle/>
        <a:p>
          <a:endParaRPr lang="en-US"/>
        </a:p>
      </dgm:t>
    </dgm:pt>
    <dgm:pt modelId="{52CF6A64-ECE9-0A4F-A996-C26B9B0DA774}" type="sibTrans" cxnId="{2FE2ACBF-F12E-6D41-BB79-CE2F9E4EFD48}">
      <dgm:prSet/>
      <dgm:spPr/>
      <dgm:t>
        <a:bodyPr/>
        <a:lstStyle/>
        <a:p>
          <a:endParaRPr lang="en-US"/>
        </a:p>
      </dgm:t>
    </dgm:pt>
    <dgm:pt modelId="{80FA822B-8EFC-F442-890B-FD6862CB2A59}">
      <dgm:prSet/>
      <dgm:spPr>
        <a:effectLst>
          <a:glow rad="101600">
            <a:schemeClr val="accent1">
              <a:alpha val="75000"/>
            </a:schemeClr>
          </a:glow>
        </a:effectLst>
      </dgm:spPr>
      <dgm:t>
        <a:bodyPr/>
        <a:lstStyle/>
        <a:p>
          <a:pPr rtl="0"/>
          <a:r>
            <a:rPr lang="en-US" b="1" dirty="0" smtClean="0"/>
            <a:t>ensures agencies properly collect, maintain, and use personal information</a:t>
          </a:r>
          <a:endParaRPr lang="en-US" dirty="0"/>
        </a:p>
      </dgm:t>
    </dgm:pt>
    <dgm:pt modelId="{340BC7A5-0279-A44B-9B9B-3AA244BC34F5}" type="parTrans" cxnId="{44BB5FA0-759D-E248-BB98-5CB8487FD554}">
      <dgm:prSet/>
      <dgm:spPr/>
      <dgm:t>
        <a:bodyPr/>
        <a:lstStyle/>
        <a:p>
          <a:endParaRPr lang="en-US"/>
        </a:p>
      </dgm:t>
    </dgm:pt>
    <dgm:pt modelId="{74E301B5-2C53-A34E-B95D-FBF75B034AE5}" type="sibTrans" cxnId="{44BB5FA0-759D-E248-BB98-5CB8487FD554}">
      <dgm:prSet/>
      <dgm:spPr/>
      <dgm:t>
        <a:bodyPr/>
        <a:lstStyle/>
        <a:p>
          <a:endParaRPr lang="en-US"/>
        </a:p>
      </dgm:t>
    </dgm:pt>
    <dgm:pt modelId="{FE3A0E21-4B49-3A42-A169-6F91867BA56D}">
      <dgm:prSet/>
      <dgm:spPr>
        <a:effectLst>
          <a:glow rad="101600">
            <a:schemeClr val="accent1">
              <a:alpha val="75000"/>
            </a:schemeClr>
          </a:glow>
        </a:effectLst>
      </dgm:spPr>
      <dgm:t>
        <a:bodyPr/>
        <a:lstStyle/>
        <a:p>
          <a:pPr rtl="0"/>
          <a:r>
            <a:rPr lang="en-US" b="1" dirty="0" smtClean="0"/>
            <a:t>creates a private right of action for individuals</a:t>
          </a:r>
          <a:endParaRPr lang="en-US" b="1" dirty="0"/>
        </a:p>
      </dgm:t>
    </dgm:pt>
    <dgm:pt modelId="{1F70B32B-DA00-B345-86B2-E05952BD6C3E}" type="parTrans" cxnId="{9ABF24D7-6B34-5046-A298-A252CA2C8007}">
      <dgm:prSet/>
      <dgm:spPr/>
      <dgm:t>
        <a:bodyPr/>
        <a:lstStyle/>
        <a:p>
          <a:endParaRPr lang="en-US"/>
        </a:p>
      </dgm:t>
    </dgm:pt>
    <dgm:pt modelId="{2F5A11EE-06ED-2C42-8BFD-398ED933F341}" type="sibTrans" cxnId="{9ABF24D7-6B34-5046-A298-A252CA2C8007}">
      <dgm:prSet/>
      <dgm:spPr/>
      <dgm:t>
        <a:bodyPr/>
        <a:lstStyle/>
        <a:p>
          <a:endParaRPr lang="en-US"/>
        </a:p>
      </dgm:t>
    </dgm:pt>
    <dgm:pt modelId="{9B887C10-9C9E-CA4E-B3A5-0DECBAA58155}" type="pres">
      <dgm:prSet presAssocID="{2DA6BD4D-EB0E-514B-8D34-C3BF4D0AD8B2}" presName="linear" presStyleCnt="0">
        <dgm:presLayoutVars>
          <dgm:dir/>
          <dgm:animLvl val="lvl"/>
          <dgm:resizeHandles val="exact"/>
        </dgm:presLayoutVars>
      </dgm:prSet>
      <dgm:spPr/>
      <dgm:t>
        <a:bodyPr/>
        <a:lstStyle/>
        <a:p>
          <a:endParaRPr lang="en-US"/>
        </a:p>
      </dgm:t>
    </dgm:pt>
    <dgm:pt modelId="{B2D047E0-F67B-0746-93A5-4DD576B8FEA8}" type="pres">
      <dgm:prSet presAssocID="{40C05D88-ABF7-5F44-A46F-C2F1F8655189}" presName="parentLin" presStyleCnt="0"/>
      <dgm:spPr/>
    </dgm:pt>
    <dgm:pt modelId="{01869E91-2013-9F4D-B683-F1C63FB1D2B0}" type="pres">
      <dgm:prSet presAssocID="{40C05D88-ABF7-5F44-A46F-C2F1F8655189}" presName="parentLeftMargin" presStyleLbl="node1" presStyleIdx="0" presStyleCnt="1"/>
      <dgm:spPr/>
      <dgm:t>
        <a:bodyPr/>
        <a:lstStyle/>
        <a:p>
          <a:endParaRPr lang="en-US"/>
        </a:p>
      </dgm:t>
    </dgm:pt>
    <dgm:pt modelId="{BA411A9E-1404-DB4C-8325-0520C6FD7F93}" type="pres">
      <dgm:prSet presAssocID="{40C05D88-ABF7-5F44-A46F-C2F1F8655189}" presName="parentText" presStyleLbl="node1" presStyleIdx="0" presStyleCnt="1">
        <dgm:presLayoutVars>
          <dgm:chMax val="0"/>
          <dgm:bulletEnabled val="1"/>
        </dgm:presLayoutVars>
      </dgm:prSet>
      <dgm:spPr/>
      <dgm:t>
        <a:bodyPr/>
        <a:lstStyle/>
        <a:p>
          <a:endParaRPr lang="en-US"/>
        </a:p>
      </dgm:t>
    </dgm:pt>
    <dgm:pt modelId="{C7AE6EAA-1D3D-9B49-A44B-648A0D764762}" type="pres">
      <dgm:prSet presAssocID="{40C05D88-ABF7-5F44-A46F-C2F1F8655189}" presName="negativeSpace" presStyleCnt="0"/>
      <dgm:spPr/>
    </dgm:pt>
    <dgm:pt modelId="{D87AE023-5BDE-6248-8D76-34709F10D62E}" type="pres">
      <dgm:prSet presAssocID="{40C05D88-ABF7-5F44-A46F-C2F1F8655189}" presName="childText" presStyleLbl="conFgAcc1" presStyleIdx="0" presStyleCnt="1">
        <dgm:presLayoutVars>
          <dgm:bulletEnabled val="1"/>
        </dgm:presLayoutVars>
      </dgm:prSet>
      <dgm:spPr/>
      <dgm:t>
        <a:bodyPr/>
        <a:lstStyle/>
        <a:p>
          <a:endParaRPr lang="en-US"/>
        </a:p>
      </dgm:t>
    </dgm:pt>
  </dgm:ptLst>
  <dgm:cxnLst>
    <dgm:cxn modelId="{44BB5FA0-759D-E248-BB98-5CB8487FD554}" srcId="{40C05D88-ABF7-5F44-A46F-C2F1F8655189}" destId="{80FA822B-8EFC-F442-890B-FD6862CB2A59}" srcOrd="4" destOrd="0" parTransId="{340BC7A5-0279-A44B-9B9B-3AA244BC34F5}" sibTransId="{74E301B5-2C53-A34E-B95D-FBF75B034AE5}"/>
    <dgm:cxn modelId="{283DE9F7-CF83-A84F-8E31-112E0B0FC3B2}" srcId="{2DA6BD4D-EB0E-514B-8D34-C3BF4D0AD8B2}" destId="{40C05D88-ABF7-5F44-A46F-C2F1F8655189}" srcOrd="0" destOrd="0" parTransId="{4597ED6C-2817-1C4F-B679-63313396A378}" sibTransId="{3A9BA045-EF36-DD4E-B986-865F438E9E99}"/>
    <dgm:cxn modelId="{EED18028-0E14-7C48-BBEF-882EB55255FE}" srcId="{40C05D88-ABF7-5F44-A46F-C2F1F8655189}" destId="{A4476F55-2413-DF4B-8EFE-0725814C2605}" srcOrd="1" destOrd="0" parTransId="{592A6C6C-9786-CD4E-B10F-7EE32C5EE9D4}" sibTransId="{02E21C21-A9C1-5749-B2EB-CC1ED7D29C33}"/>
    <dgm:cxn modelId="{D85E7F42-E357-F14D-8825-FEA6F1E082BB}" srcId="{40C05D88-ABF7-5F44-A46F-C2F1F8655189}" destId="{B1B27E3C-3DE1-CC42-A5CD-0C0C47016FBB}" srcOrd="2" destOrd="0" parTransId="{73CC8BF3-CD8D-264A-BD1A-2063645E7054}" sibTransId="{2254E1B2-43C9-AF4C-83BB-19C39C8F618F}"/>
    <dgm:cxn modelId="{7BB72479-C58A-6F43-BAF8-94445975B1BC}" type="presOf" srcId="{40C05D88-ABF7-5F44-A46F-C2F1F8655189}" destId="{BA411A9E-1404-DB4C-8325-0520C6FD7F93}" srcOrd="1" destOrd="0" presId="urn:microsoft.com/office/officeart/2005/8/layout/list1"/>
    <dgm:cxn modelId="{64C48858-5BC2-4244-AE61-B164500205C9}" type="presOf" srcId="{80FA822B-8EFC-F442-890B-FD6862CB2A59}" destId="{D87AE023-5BDE-6248-8D76-34709F10D62E}" srcOrd="0" destOrd="4" presId="urn:microsoft.com/office/officeart/2005/8/layout/list1"/>
    <dgm:cxn modelId="{37546F7E-5578-394E-AF5E-39671070F865}" srcId="{40C05D88-ABF7-5F44-A46F-C2F1F8655189}" destId="{20E1665B-148F-9747-A05B-BBA4ADA38448}" srcOrd="0" destOrd="0" parTransId="{1FF8C7AD-EB6C-E54F-98B7-93776ADB2C33}" sibTransId="{D4DF212C-F81A-4247-AC89-AB1D7696BD85}"/>
    <dgm:cxn modelId="{9ABF24D7-6B34-5046-A298-A252CA2C8007}" srcId="{40C05D88-ABF7-5F44-A46F-C2F1F8655189}" destId="{FE3A0E21-4B49-3A42-A169-6F91867BA56D}" srcOrd="5" destOrd="0" parTransId="{1F70B32B-DA00-B345-86B2-E05952BD6C3E}" sibTransId="{2F5A11EE-06ED-2C42-8BFD-398ED933F341}"/>
    <dgm:cxn modelId="{AED621EB-EDE0-E840-96AD-C8E6CD5AA12F}" type="presOf" srcId="{20E1665B-148F-9747-A05B-BBA4ADA38448}" destId="{D87AE023-5BDE-6248-8D76-34709F10D62E}" srcOrd="0" destOrd="0" presId="urn:microsoft.com/office/officeart/2005/8/layout/list1"/>
    <dgm:cxn modelId="{47270A73-AD15-0547-A441-6B3A9294403E}" type="presOf" srcId="{B1B27E3C-3DE1-CC42-A5CD-0C0C47016FBB}" destId="{D87AE023-5BDE-6248-8D76-34709F10D62E}" srcOrd="0" destOrd="2" presId="urn:microsoft.com/office/officeart/2005/8/layout/list1"/>
    <dgm:cxn modelId="{12A439E9-107D-4743-B9F0-BFF20F8CB947}" type="presOf" srcId="{A4476F55-2413-DF4B-8EFE-0725814C2605}" destId="{D87AE023-5BDE-6248-8D76-34709F10D62E}" srcOrd="0" destOrd="1" presId="urn:microsoft.com/office/officeart/2005/8/layout/list1"/>
    <dgm:cxn modelId="{747291BD-7C5F-964D-929B-911111AC28D2}" type="presOf" srcId="{9DA7779C-8E3C-2C4F-935A-870C0A0A5E0D}" destId="{D87AE023-5BDE-6248-8D76-34709F10D62E}" srcOrd="0" destOrd="3" presId="urn:microsoft.com/office/officeart/2005/8/layout/list1"/>
    <dgm:cxn modelId="{E484D97F-63AD-044A-B30D-47F9AB04E45C}" type="presOf" srcId="{40C05D88-ABF7-5F44-A46F-C2F1F8655189}" destId="{01869E91-2013-9F4D-B683-F1C63FB1D2B0}" srcOrd="0" destOrd="0" presId="urn:microsoft.com/office/officeart/2005/8/layout/list1"/>
    <dgm:cxn modelId="{2FE2ACBF-F12E-6D41-BB79-CE2F9E4EFD48}" srcId="{40C05D88-ABF7-5F44-A46F-C2F1F8655189}" destId="{9DA7779C-8E3C-2C4F-935A-870C0A0A5E0D}" srcOrd="3" destOrd="0" parTransId="{7C8AD3EF-D69C-614B-A2B1-028C18B3159F}" sibTransId="{52CF6A64-ECE9-0A4F-A996-C26B9B0DA774}"/>
    <dgm:cxn modelId="{5D3E62A7-8F16-934A-BD63-CFCFDB74AE07}" type="presOf" srcId="{2DA6BD4D-EB0E-514B-8D34-C3BF4D0AD8B2}" destId="{9B887C10-9C9E-CA4E-B3A5-0DECBAA58155}" srcOrd="0" destOrd="0" presId="urn:microsoft.com/office/officeart/2005/8/layout/list1"/>
    <dgm:cxn modelId="{46A93E2D-6B22-5546-9D3C-CD4A2C618A3B}" type="presOf" srcId="{FE3A0E21-4B49-3A42-A169-6F91867BA56D}" destId="{D87AE023-5BDE-6248-8D76-34709F10D62E}" srcOrd="0" destOrd="5" presId="urn:microsoft.com/office/officeart/2005/8/layout/list1"/>
    <dgm:cxn modelId="{AC3EF16B-A8CD-8943-A350-9718B906BD8F}" type="presParOf" srcId="{9B887C10-9C9E-CA4E-B3A5-0DECBAA58155}" destId="{B2D047E0-F67B-0746-93A5-4DD576B8FEA8}" srcOrd="0" destOrd="0" presId="urn:microsoft.com/office/officeart/2005/8/layout/list1"/>
    <dgm:cxn modelId="{016882A9-37C3-7241-8D31-9AE4DEB297D6}" type="presParOf" srcId="{B2D047E0-F67B-0746-93A5-4DD576B8FEA8}" destId="{01869E91-2013-9F4D-B683-F1C63FB1D2B0}" srcOrd="0" destOrd="0" presId="urn:microsoft.com/office/officeart/2005/8/layout/list1"/>
    <dgm:cxn modelId="{AF6C307C-D2C3-2849-AC58-0976506A306F}" type="presParOf" srcId="{B2D047E0-F67B-0746-93A5-4DD576B8FEA8}" destId="{BA411A9E-1404-DB4C-8325-0520C6FD7F93}" srcOrd="1" destOrd="0" presId="urn:microsoft.com/office/officeart/2005/8/layout/list1"/>
    <dgm:cxn modelId="{360D2691-D1B8-4C49-9C74-0174913D58EE}" type="presParOf" srcId="{9B887C10-9C9E-CA4E-B3A5-0DECBAA58155}" destId="{C7AE6EAA-1D3D-9B49-A44B-648A0D764762}" srcOrd="1" destOrd="0" presId="urn:microsoft.com/office/officeart/2005/8/layout/list1"/>
    <dgm:cxn modelId="{BB936E4D-DF61-3744-B41B-3F9908E1866C}" type="presParOf" srcId="{9B887C10-9C9E-CA4E-B3A5-0DECBAA58155}" destId="{D87AE023-5BDE-6248-8D76-34709F10D6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E4821-DE7A-244E-9A84-6E2E552FA288}"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EF9C5879-DB71-764A-ABC0-F588CEB1309A}">
      <dgm:prSet phldrT="[Text]"/>
      <dgm:spPr>
        <a:solidFill>
          <a:schemeClr val="accent2"/>
        </a:solidFill>
      </dgm:spPr>
      <dgm:t>
        <a:bodyPr/>
        <a:lstStyle/>
        <a:p>
          <a:r>
            <a:rPr lang="en-US" b="1" i="0" dirty="0" smtClean="0">
              <a:ea typeface="+mn-ea"/>
            </a:rPr>
            <a:t>1</a:t>
          </a:r>
          <a:endParaRPr lang="en-US" b="1" i="0" dirty="0"/>
        </a:p>
      </dgm:t>
    </dgm:pt>
    <dgm:pt modelId="{72EA8869-2451-2C46-9647-23762F8D5191}" type="parTrans" cxnId="{24AD0815-A359-0042-ADEE-55F10E409280}">
      <dgm:prSet/>
      <dgm:spPr/>
      <dgm:t>
        <a:bodyPr/>
        <a:lstStyle/>
        <a:p>
          <a:endParaRPr lang="en-US"/>
        </a:p>
      </dgm:t>
    </dgm:pt>
    <dgm:pt modelId="{4AC7383C-ED01-214C-A4A7-9D043622E3AA}" type="sibTrans" cxnId="{24AD0815-A359-0042-ADEE-55F10E409280}">
      <dgm:prSet/>
      <dgm:spPr/>
      <dgm:t>
        <a:bodyPr/>
        <a:lstStyle/>
        <a:p>
          <a:endParaRPr lang="en-US"/>
        </a:p>
      </dgm:t>
    </dgm:pt>
    <dgm:pt modelId="{6CA04DA1-529B-724D-A147-63E8D664038A}">
      <dgm:prSet/>
      <dgm:spPr>
        <a:solidFill>
          <a:schemeClr val="accent2"/>
        </a:solidFill>
      </dgm:spPr>
      <dgm:t>
        <a:bodyPr/>
        <a:lstStyle/>
        <a:p>
          <a:r>
            <a:rPr lang="en-US" b="1" i="0" dirty="0" smtClean="0">
              <a:ea typeface="+mn-ea"/>
            </a:rPr>
            <a:t>2</a:t>
          </a:r>
          <a:endParaRPr lang="en-US" b="1" i="0" dirty="0">
            <a:ea typeface="+mn-ea"/>
          </a:endParaRPr>
        </a:p>
      </dgm:t>
    </dgm:pt>
    <dgm:pt modelId="{A925F818-E373-0B49-B9D3-4B5562F5C55C}" type="parTrans" cxnId="{47E27F59-4980-494C-BD69-79E42376A0C8}">
      <dgm:prSet/>
      <dgm:spPr/>
      <dgm:t>
        <a:bodyPr/>
        <a:lstStyle/>
        <a:p>
          <a:endParaRPr lang="en-US"/>
        </a:p>
      </dgm:t>
    </dgm:pt>
    <dgm:pt modelId="{8C1607C0-CD63-004D-B743-7EBD5AFD548B}" type="sibTrans" cxnId="{47E27F59-4980-494C-BD69-79E42376A0C8}">
      <dgm:prSet/>
      <dgm:spPr/>
      <dgm:t>
        <a:bodyPr/>
        <a:lstStyle/>
        <a:p>
          <a:endParaRPr lang="en-US"/>
        </a:p>
      </dgm:t>
    </dgm:pt>
    <dgm:pt modelId="{9AB8801B-03F0-4541-9D98-1EADE519091F}">
      <dgm:prSet/>
      <dgm:spPr/>
      <dgm:t>
        <a:bodyPr/>
        <a:lstStyle/>
        <a:p>
          <a:r>
            <a:rPr lang="en-US" dirty="0" smtClean="0">
              <a:ea typeface="+mn-ea"/>
            </a:rPr>
            <a:t>provide a measure of support</a:t>
          </a:r>
          <a:endParaRPr lang="en-US" dirty="0">
            <a:ea typeface="+mn-ea"/>
          </a:endParaRPr>
        </a:p>
      </dgm:t>
    </dgm:pt>
    <dgm:pt modelId="{6C468ACD-2CAF-3448-BAE2-3FDA5404BD93}" type="parTrans" cxnId="{9EF08C02-A429-7946-8F22-E71267B4AD18}">
      <dgm:prSet/>
      <dgm:spPr/>
      <dgm:t>
        <a:bodyPr/>
        <a:lstStyle/>
        <a:p>
          <a:endParaRPr lang="en-US"/>
        </a:p>
      </dgm:t>
    </dgm:pt>
    <dgm:pt modelId="{2B4B0EB5-E7D0-534A-8855-6C51270E98D5}" type="sibTrans" cxnId="{9EF08C02-A429-7946-8F22-E71267B4AD18}">
      <dgm:prSet/>
      <dgm:spPr/>
      <dgm:t>
        <a:bodyPr/>
        <a:lstStyle/>
        <a:p>
          <a:endParaRPr lang="en-US"/>
        </a:p>
      </dgm:t>
    </dgm:pt>
    <dgm:pt modelId="{C22AD010-337E-F844-AA1F-3CECC3992E3F}">
      <dgm:prSet/>
      <dgm:spPr/>
      <dgm:t>
        <a:bodyPr/>
        <a:lstStyle/>
        <a:p>
          <a:r>
            <a:rPr lang="en-US" dirty="0" smtClean="0">
              <a:ea typeface="+mn-ea"/>
            </a:rPr>
            <a:t>be a means of deterrence and discipline</a:t>
          </a:r>
          <a:endParaRPr lang="en-US" dirty="0">
            <a:ea typeface="+mn-ea"/>
          </a:endParaRPr>
        </a:p>
      </dgm:t>
    </dgm:pt>
    <dgm:pt modelId="{3FEC0003-F910-5943-B470-25095B0392F6}" type="parTrans" cxnId="{293B3B50-73D3-F54B-870F-DCA91F986FC6}">
      <dgm:prSet/>
      <dgm:spPr/>
      <dgm:t>
        <a:bodyPr/>
        <a:lstStyle/>
        <a:p>
          <a:endParaRPr lang="en-US"/>
        </a:p>
      </dgm:t>
    </dgm:pt>
    <dgm:pt modelId="{73B4CC23-D8A6-804C-9F15-75943EB3F3DF}" type="sibTrans" cxnId="{293B3B50-73D3-F54B-870F-DCA91F986FC6}">
      <dgm:prSet/>
      <dgm:spPr/>
      <dgm:t>
        <a:bodyPr/>
        <a:lstStyle/>
        <a:p>
          <a:endParaRPr lang="en-US"/>
        </a:p>
      </dgm:t>
    </dgm:pt>
    <dgm:pt modelId="{B89018C6-ED24-6443-8F00-D52DACE7998A}">
      <dgm:prSet/>
      <dgm:spPr/>
      <dgm:t>
        <a:bodyPr/>
        <a:lstStyle/>
        <a:p>
          <a:r>
            <a:rPr lang="en-US" dirty="0" smtClean="0">
              <a:ea typeface="+mn-ea"/>
            </a:rPr>
            <a:t>enhance the profession's public image</a:t>
          </a:r>
          <a:endParaRPr lang="en-US" dirty="0">
            <a:ea typeface="+mn-ea"/>
          </a:endParaRPr>
        </a:p>
      </dgm:t>
    </dgm:pt>
    <dgm:pt modelId="{A9CBEEC7-C868-D14F-9FA9-65CE1A520030}" type="parTrans" cxnId="{488A9671-A7DC-9748-BEC7-73E526CA1237}">
      <dgm:prSet/>
      <dgm:spPr/>
      <dgm:t>
        <a:bodyPr/>
        <a:lstStyle/>
        <a:p>
          <a:endParaRPr lang="en-US"/>
        </a:p>
      </dgm:t>
    </dgm:pt>
    <dgm:pt modelId="{D61AD25A-5AC5-6B43-9277-D1976406D97D}" type="sibTrans" cxnId="{488A9671-A7DC-9748-BEC7-73E526CA1237}">
      <dgm:prSet/>
      <dgm:spPr/>
      <dgm:t>
        <a:bodyPr/>
        <a:lstStyle/>
        <a:p>
          <a:endParaRPr lang="en-US"/>
        </a:p>
      </dgm:t>
    </dgm:pt>
    <dgm:pt modelId="{C5B57E77-CFE5-B94F-AD35-EA16DEE05810}">
      <dgm:prSet phldrT="[Text]"/>
      <dgm:spPr/>
      <dgm:t>
        <a:bodyPr/>
        <a:lstStyle/>
        <a:p>
          <a:r>
            <a:rPr lang="en-US" dirty="0" smtClean="0">
              <a:ea typeface="+mn-ea"/>
            </a:rPr>
            <a:t>be a positive stimulus and instill confidence</a:t>
          </a:r>
          <a:endParaRPr lang="en-US" dirty="0"/>
        </a:p>
      </dgm:t>
    </dgm:pt>
    <dgm:pt modelId="{94A2BF29-DD84-C448-B2AA-D12A92FD3EC4}" type="parTrans" cxnId="{EEF20F85-2350-6943-AC2F-39BD4A3DD071}">
      <dgm:prSet/>
      <dgm:spPr/>
      <dgm:t>
        <a:bodyPr/>
        <a:lstStyle/>
        <a:p>
          <a:endParaRPr lang="en-US"/>
        </a:p>
      </dgm:t>
    </dgm:pt>
    <dgm:pt modelId="{D3BBFEB2-F04E-3142-819E-076B4C365086}" type="sibTrans" cxnId="{EEF20F85-2350-6943-AC2F-39BD4A3DD071}">
      <dgm:prSet/>
      <dgm:spPr/>
      <dgm:t>
        <a:bodyPr/>
        <a:lstStyle/>
        <a:p>
          <a:endParaRPr lang="en-US"/>
        </a:p>
      </dgm:t>
    </dgm:pt>
    <dgm:pt modelId="{4317D36A-EE03-C045-9B07-66E89DDB8DD4}">
      <dgm:prSet/>
      <dgm:spPr/>
      <dgm:t>
        <a:bodyPr/>
        <a:lstStyle/>
        <a:p>
          <a:r>
            <a:rPr lang="en-US" b="0" i="0" dirty="0" smtClean="0">
              <a:ea typeface="+mn-ea"/>
            </a:rPr>
            <a:t>be educational</a:t>
          </a:r>
          <a:endParaRPr lang="en-US" b="0" i="0" dirty="0">
            <a:ea typeface="+mn-ea"/>
          </a:endParaRPr>
        </a:p>
      </dgm:t>
    </dgm:pt>
    <dgm:pt modelId="{87D139EC-D16E-CF44-86F4-F79AEAA76960}" type="parTrans" cxnId="{A959C36A-7B91-1E42-9EBA-F00D492C9D19}">
      <dgm:prSet/>
      <dgm:spPr/>
      <dgm:t>
        <a:bodyPr/>
        <a:lstStyle/>
        <a:p>
          <a:endParaRPr lang="en-US"/>
        </a:p>
      </dgm:t>
    </dgm:pt>
    <dgm:pt modelId="{F2D98968-9B3E-3544-90F9-C2F2EB660628}" type="sibTrans" cxnId="{A959C36A-7B91-1E42-9EBA-F00D492C9D19}">
      <dgm:prSet/>
      <dgm:spPr/>
      <dgm:t>
        <a:bodyPr/>
        <a:lstStyle/>
        <a:p>
          <a:endParaRPr lang="en-US"/>
        </a:p>
      </dgm:t>
    </dgm:pt>
    <dgm:pt modelId="{59ECA0FD-D421-2E4B-B998-D2BB6B2B7478}">
      <dgm:prSet/>
      <dgm:spPr>
        <a:solidFill>
          <a:schemeClr val="accent2"/>
        </a:solidFill>
      </dgm:spPr>
      <dgm:t>
        <a:bodyPr/>
        <a:lstStyle/>
        <a:p>
          <a:r>
            <a:rPr lang="en-US" b="1" i="0" dirty="0" smtClean="0">
              <a:ea typeface="+mn-ea"/>
            </a:rPr>
            <a:t>3</a:t>
          </a:r>
          <a:endParaRPr lang="en-US" b="1" i="0" dirty="0">
            <a:ea typeface="+mn-ea"/>
          </a:endParaRPr>
        </a:p>
      </dgm:t>
    </dgm:pt>
    <dgm:pt modelId="{DF7C90E6-F0B2-694B-9FD4-A3B82A3ED0DF}" type="parTrans" cxnId="{C9D27FB0-1BAE-B94F-865B-0E75AF6F5D80}">
      <dgm:prSet/>
      <dgm:spPr/>
      <dgm:t>
        <a:bodyPr/>
        <a:lstStyle/>
        <a:p>
          <a:endParaRPr lang="en-US"/>
        </a:p>
      </dgm:t>
    </dgm:pt>
    <dgm:pt modelId="{397E229A-F451-F64D-AFB1-A813796D85BB}" type="sibTrans" cxnId="{C9D27FB0-1BAE-B94F-865B-0E75AF6F5D80}">
      <dgm:prSet/>
      <dgm:spPr/>
      <dgm:t>
        <a:bodyPr/>
        <a:lstStyle/>
        <a:p>
          <a:endParaRPr lang="en-US"/>
        </a:p>
      </dgm:t>
    </dgm:pt>
    <dgm:pt modelId="{3500C789-3D51-934B-A6EB-DEBEC7737503}">
      <dgm:prSet/>
      <dgm:spPr>
        <a:solidFill>
          <a:schemeClr val="accent2"/>
        </a:solidFill>
      </dgm:spPr>
      <dgm:t>
        <a:bodyPr/>
        <a:lstStyle/>
        <a:p>
          <a:r>
            <a:rPr lang="en-US" b="1" i="0" dirty="0" smtClean="0">
              <a:ea typeface="+mn-ea"/>
            </a:rPr>
            <a:t>4</a:t>
          </a:r>
          <a:endParaRPr lang="en-US" b="1" i="0" dirty="0">
            <a:ea typeface="+mn-ea"/>
          </a:endParaRPr>
        </a:p>
      </dgm:t>
    </dgm:pt>
    <dgm:pt modelId="{CBBDFBD0-C14F-7C4B-8D5D-E494AFFD6211}" type="parTrans" cxnId="{18B3D9C3-D169-8943-878C-C8D910D3835B}">
      <dgm:prSet/>
      <dgm:spPr/>
      <dgm:t>
        <a:bodyPr/>
        <a:lstStyle/>
        <a:p>
          <a:endParaRPr lang="en-US"/>
        </a:p>
      </dgm:t>
    </dgm:pt>
    <dgm:pt modelId="{257042B0-7E17-F745-A184-6244CADD6EC6}" type="sibTrans" cxnId="{18B3D9C3-D169-8943-878C-C8D910D3835B}">
      <dgm:prSet/>
      <dgm:spPr/>
      <dgm:t>
        <a:bodyPr/>
        <a:lstStyle/>
        <a:p>
          <a:endParaRPr lang="en-US"/>
        </a:p>
      </dgm:t>
    </dgm:pt>
    <dgm:pt modelId="{A9879864-2E61-9D4B-AE4C-65B7711786C5}">
      <dgm:prSet/>
      <dgm:spPr>
        <a:solidFill>
          <a:schemeClr val="accent2"/>
        </a:solidFill>
      </dgm:spPr>
      <dgm:t>
        <a:bodyPr/>
        <a:lstStyle/>
        <a:p>
          <a:r>
            <a:rPr lang="en-US" b="1" i="0" dirty="0" smtClean="0">
              <a:ea typeface="+mn-ea"/>
            </a:rPr>
            <a:t>5</a:t>
          </a:r>
          <a:endParaRPr lang="en-US" b="1" i="0" dirty="0">
            <a:ea typeface="+mn-ea"/>
          </a:endParaRPr>
        </a:p>
      </dgm:t>
    </dgm:pt>
    <dgm:pt modelId="{5C87A408-F068-0548-A692-58465C127419}" type="parTrans" cxnId="{CEC4D8C8-9FE4-2445-947A-4F4499A9F108}">
      <dgm:prSet/>
      <dgm:spPr/>
      <dgm:t>
        <a:bodyPr/>
        <a:lstStyle/>
        <a:p>
          <a:endParaRPr lang="en-US"/>
        </a:p>
      </dgm:t>
    </dgm:pt>
    <dgm:pt modelId="{FBC6041E-3FF9-A949-B86E-299DE143F2AD}" type="sibTrans" cxnId="{CEC4D8C8-9FE4-2445-947A-4F4499A9F108}">
      <dgm:prSet/>
      <dgm:spPr/>
      <dgm:t>
        <a:bodyPr/>
        <a:lstStyle/>
        <a:p>
          <a:endParaRPr lang="en-US"/>
        </a:p>
      </dgm:t>
    </dgm:pt>
    <dgm:pt modelId="{0D3CAC35-B4DA-9F4E-AD1F-CA73F498012F}" type="pres">
      <dgm:prSet presAssocID="{FB9E4821-DE7A-244E-9A84-6E2E552FA288}" presName="linearFlow" presStyleCnt="0">
        <dgm:presLayoutVars>
          <dgm:dir/>
          <dgm:animLvl val="lvl"/>
          <dgm:resizeHandles val="exact"/>
        </dgm:presLayoutVars>
      </dgm:prSet>
      <dgm:spPr/>
      <dgm:t>
        <a:bodyPr/>
        <a:lstStyle/>
        <a:p>
          <a:endParaRPr lang="en-US"/>
        </a:p>
      </dgm:t>
    </dgm:pt>
    <dgm:pt modelId="{803AC7A2-D5F2-1445-8801-07D1D54492BE}" type="pres">
      <dgm:prSet presAssocID="{EF9C5879-DB71-764A-ABC0-F588CEB1309A}" presName="composite" presStyleCnt="0"/>
      <dgm:spPr/>
    </dgm:pt>
    <dgm:pt modelId="{38B186DE-AC94-6C4A-853D-936880B0CFA6}" type="pres">
      <dgm:prSet presAssocID="{EF9C5879-DB71-764A-ABC0-F588CEB1309A}" presName="parentText" presStyleLbl="alignNode1" presStyleIdx="0" presStyleCnt="5">
        <dgm:presLayoutVars>
          <dgm:chMax val="1"/>
          <dgm:bulletEnabled val="1"/>
        </dgm:presLayoutVars>
      </dgm:prSet>
      <dgm:spPr/>
      <dgm:t>
        <a:bodyPr/>
        <a:lstStyle/>
        <a:p>
          <a:endParaRPr lang="en-US"/>
        </a:p>
      </dgm:t>
    </dgm:pt>
    <dgm:pt modelId="{4108F6DE-8E7A-1B41-8FDC-D4CFC91DBE86}" type="pres">
      <dgm:prSet presAssocID="{EF9C5879-DB71-764A-ABC0-F588CEB1309A}" presName="descendantText" presStyleLbl="alignAcc1" presStyleIdx="0" presStyleCnt="5">
        <dgm:presLayoutVars>
          <dgm:bulletEnabled val="1"/>
        </dgm:presLayoutVars>
      </dgm:prSet>
      <dgm:spPr/>
      <dgm:t>
        <a:bodyPr/>
        <a:lstStyle/>
        <a:p>
          <a:endParaRPr lang="en-US"/>
        </a:p>
      </dgm:t>
    </dgm:pt>
    <dgm:pt modelId="{05C8D164-4C09-3B4B-9611-D69B8FA05C7F}" type="pres">
      <dgm:prSet presAssocID="{4AC7383C-ED01-214C-A4A7-9D043622E3AA}" presName="sp" presStyleCnt="0"/>
      <dgm:spPr/>
    </dgm:pt>
    <dgm:pt modelId="{55D963F8-7451-6348-8A0F-48C4B6F4D714}" type="pres">
      <dgm:prSet presAssocID="{6CA04DA1-529B-724D-A147-63E8D664038A}" presName="composite" presStyleCnt="0"/>
      <dgm:spPr/>
    </dgm:pt>
    <dgm:pt modelId="{CDE46470-99AB-0641-A1BA-746BC6833F14}" type="pres">
      <dgm:prSet presAssocID="{6CA04DA1-529B-724D-A147-63E8D664038A}" presName="parentText" presStyleLbl="alignNode1" presStyleIdx="1" presStyleCnt="5">
        <dgm:presLayoutVars>
          <dgm:chMax val="1"/>
          <dgm:bulletEnabled val="1"/>
        </dgm:presLayoutVars>
      </dgm:prSet>
      <dgm:spPr/>
      <dgm:t>
        <a:bodyPr/>
        <a:lstStyle/>
        <a:p>
          <a:endParaRPr lang="en-US"/>
        </a:p>
      </dgm:t>
    </dgm:pt>
    <dgm:pt modelId="{C301902F-10EB-2F47-BCEC-9FB67217C280}" type="pres">
      <dgm:prSet presAssocID="{6CA04DA1-529B-724D-A147-63E8D664038A}" presName="descendantText" presStyleLbl="alignAcc1" presStyleIdx="1" presStyleCnt="5">
        <dgm:presLayoutVars>
          <dgm:bulletEnabled val="1"/>
        </dgm:presLayoutVars>
      </dgm:prSet>
      <dgm:spPr/>
      <dgm:t>
        <a:bodyPr/>
        <a:lstStyle/>
        <a:p>
          <a:endParaRPr lang="en-US"/>
        </a:p>
      </dgm:t>
    </dgm:pt>
    <dgm:pt modelId="{FDBB95B5-A5E7-2446-9F66-42878389823C}" type="pres">
      <dgm:prSet presAssocID="{8C1607C0-CD63-004D-B743-7EBD5AFD548B}" presName="sp" presStyleCnt="0"/>
      <dgm:spPr/>
    </dgm:pt>
    <dgm:pt modelId="{8647B518-026F-0540-829A-CA4BADAAA334}" type="pres">
      <dgm:prSet presAssocID="{59ECA0FD-D421-2E4B-B998-D2BB6B2B7478}" presName="composite" presStyleCnt="0"/>
      <dgm:spPr/>
    </dgm:pt>
    <dgm:pt modelId="{AA65A835-CA00-8A41-A5B2-F6386C93ED30}" type="pres">
      <dgm:prSet presAssocID="{59ECA0FD-D421-2E4B-B998-D2BB6B2B7478}" presName="parentText" presStyleLbl="alignNode1" presStyleIdx="2" presStyleCnt="5">
        <dgm:presLayoutVars>
          <dgm:chMax val="1"/>
          <dgm:bulletEnabled val="1"/>
        </dgm:presLayoutVars>
      </dgm:prSet>
      <dgm:spPr/>
      <dgm:t>
        <a:bodyPr/>
        <a:lstStyle/>
        <a:p>
          <a:endParaRPr lang="en-US"/>
        </a:p>
      </dgm:t>
    </dgm:pt>
    <dgm:pt modelId="{467B6652-C1AC-1545-8B8A-F0360C60510B}" type="pres">
      <dgm:prSet presAssocID="{59ECA0FD-D421-2E4B-B998-D2BB6B2B7478}" presName="descendantText" presStyleLbl="alignAcc1" presStyleIdx="2" presStyleCnt="5">
        <dgm:presLayoutVars>
          <dgm:bulletEnabled val="1"/>
        </dgm:presLayoutVars>
      </dgm:prSet>
      <dgm:spPr/>
      <dgm:t>
        <a:bodyPr/>
        <a:lstStyle/>
        <a:p>
          <a:endParaRPr lang="en-US"/>
        </a:p>
      </dgm:t>
    </dgm:pt>
    <dgm:pt modelId="{1D712C08-BD2F-A640-88A3-CB85F98EFD92}" type="pres">
      <dgm:prSet presAssocID="{397E229A-F451-F64D-AFB1-A813796D85BB}" presName="sp" presStyleCnt="0"/>
      <dgm:spPr/>
    </dgm:pt>
    <dgm:pt modelId="{ECDF4156-F9E2-9043-9CA9-53820EE086AF}" type="pres">
      <dgm:prSet presAssocID="{3500C789-3D51-934B-A6EB-DEBEC7737503}" presName="composite" presStyleCnt="0"/>
      <dgm:spPr/>
    </dgm:pt>
    <dgm:pt modelId="{68168EC5-F7FE-4B4E-BC59-CFD70CCADFAB}" type="pres">
      <dgm:prSet presAssocID="{3500C789-3D51-934B-A6EB-DEBEC7737503}" presName="parentText" presStyleLbl="alignNode1" presStyleIdx="3" presStyleCnt="5">
        <dgm:presLayoutVars>
          <dgm:chMax val="1"/>
          <dgm:bulletEnabled val="1"/>
        </dgm:presLayoutVars>
      </dgm:prSet>
      <dgm:spPr/>
      <dgm:t>
        <a:bodyPr/>
        <a:lstStyle/>
        <a:p>
          <a:endParaRPr lang="en-US"/>
        </a:p>
      </dgm:t>
    </dgm:pt>
    <dgm:pt modelId="{7DD58F8F-5A94-A347-81A9-3C85A567FA84}" type="pres">
      <dgm:prSet presAssocID="{3500C789-3D51-934B-A6EB-DEBEC7737503}" presName="descendantText" presStyleLbl="alignAcc1" presStyleIdx="3" presStyleCnt="5">
        <dgm:presLayoutVars>
          <dgm:bulletEnabled val="1"/>
        </dgm:presLayoutVars>
      </dgm:prSet>
      <dgm:spPr/>
      <dgm:t>
        <a:bodyPr/>
        <a:lstStyle/>
        <a:p>
          <a:endParaRPr lang="en-US"/>
        </a:p>
      </dgm:t>
    </dgm:pt>
    <dgm:pt modelId="{2A3DEB4F-CFE0-3846-9D9A-A9E9DB1D0B6A}" type="pres">
      <dgm:prSet presAssocID="{257042B0-7E17-F745-A184-6244CADD6EC6}" presName="sp" presStyleCnt="0"/>
      <dgm:spPr/>
    </dgm:pt>
    <dgm:pt modelId="{4890A709-61BE-2F47-9D0A-C25A010C5061}" type="pres">
      <dgm:prSet presAssocID="{A9879864-2E61-9D4B-AE4C-65B7711786C5}" presName="composite" presStyleCnt="0"/>
      <dgm:spPr/>
    </dgm:pt>
    <dgm:pt modelId="{1E6234FE-2610-A349-8C51-5A938845B23B}" type="pres">
      <dgm:prSet presAssocID="{A9879864-2E61-9D4B-AE4C-65B7711786C5}" presName="parentText" presStyleLbl="alignNode1" presStyleIdx="4" presStyleCnt="5">
        <dgm:presLayoutVars>
          <dgm:chMax val="1"/>
          <dgm:bulletEnabled val="1"/>
        </dgm:presLayoutVars>
      </dgm:prSet>
      <dgm:spPr/>
      <dgm:t>
        <a:bodyPr/>
        <a:lstStyle/>
        <a:p>
          <a:endParaRPr lang="en-US"/>
        </a:p>
      </dgm:t>
    </dgm:pt>
    <dgm:pt modelId="{D2013008-6311-BD49-8DCA-18AA0F4CFBFB}" type="pres">
      <dgm:prSet presAssocID="{A9879864-2E61-9D4B-AE4C-65B7711786C5}" presName="descendantText" presStyleLbl="alignAcc1" presStyleIdx="4" presStyleCnt="5">
        <dgm:presLayoutVars>
          <dgm:bulletEnabled val="1"/>
        </dgm:presLayoutVars>
      </dgm:prSet>
      <dgm:spPr/>
      <dgm:t>
        <a:bodyPr/>
        <a:lstStyle/>
        <a:p>
          <a:endParaRPr lang="en-US"/>
        </a:p>
      </dgm:t>
    </dgm:pt>
  </dgm:ptLst>
  <dgm:cxnLst>
    <dgm:cxn modelId="{488A9671-A7DC-9748-BEC7-73E526CA1237}" srcId="{A9879864-2E61-9D4B-AE4C-65B7711786C5}" destId="{B89018C6-ED24-6443-8F00-D52DACE7998A}" srcOrd="0" destOrd="0" parTransId="{A9CBEEC7-C868-D14F-9FA9-65CE1A520030}" sibTransId="{D61AD25A-5AC5-6B43-9277-D1976406D97D}"/>
    <dgm:cxn modelId="{BEE07B0F-058F-C147-9C47-AF677A879794}" type="presOf" srcId="{C5B57E77-CFE5-B94F-AD35-EA16DEE05810}" destId="{4108F6DE-8E7A-1B41-8FDC-D4CFC91DBE86}" srcOrd="0" destOrd="0" presId="urn:microsoft.com/office/officeart/2005/8/layout/chevron2"/>
    <dgm:cxn modelId="{ADF7DDC7-AB1F-9146-A014-B6E297EE655B}" type="presOf" srcId="{EF9C5879-DB71-764A-ABC0-F588CEB1309A}" destId="{38B186DE-AC94-6C4A-853D-936880B0CFA6}" srcOrd="0" destOrd="0" presId="urn:microsoft.com/office/officeart/2005/8/layout/chevron2"/>
    <dgm:cxn modelId="{A959C36A-7B91-1E42-9EBA-F00D492C9D19}" srcId="{6CA04DA1-529B-724D-A147-63E8D664038A}" destId="{4317D36A-EE03-C045-9B07-66E89DDB8DD4}" srcOrd="0" destOrd="0" parTransId="{87D139EC-D16E-CF44-86F4-F79AEAA76960}" sibTransId="{F2D98968-9B3E-3544-90F9-C2F2EB660628}"/>
    <dgm:cxn modelId="{826FC35D-915C-E247-9495-202247ADB6DC}" type="presOf" srcId="{4317D36A-EE03-C045-9B07-66E89DDB8DD4}" destId="{C301902F-10EB-2F47-BCEC-9FB67217C280}" srcOrd="0" destOrd="0" presId="urn:microsoft.com/office/officeart/2005/8/layout/chevron2"/>
    <dgm:cxn modelId="{1F79D4F1-9DD9-C846-987F-9E9BC76DA675}" type="presOf" srcId="{B89018C6-ED24-6443-8F00-D52DACE7998A}" destId="{D2013008-6311-BD49-8DCA-18AA0F4CFBFB}" srcOrd="0" destOrd="0" presId="urn:microsoft.com/office/officeart/2005/8/layout/chevron2"/>
    <dgm:cxn modelId="{C9D27FB0-1BAE-B94F-865B-0E75AF6F5D80}" srcId="{FB9E4821-DE7A-244E-9A84-6E2E552FA288}" destId="{59ECA0FD-D421-2E4B-B998-D2BB6B2B7478}" srcOrd="2" destOrd="0" parTransId="{DF7C90E6-F0B2-694B-9FD4-A3B82A3ED0DF}" sibTransId="{397E229A-F451-F64D-AFB1-A813796D85BB}"/>
    <dgm:cxn modelId="{14292AE2-A711-AD41-AF63-4B73601E767C}" type="presOf" srcId="{FB9E4821-DE7A-244E-9A84-6E2E552FA288}" destId="{0D3CAC35-B4DA-9F4E-AD1F-CA73F498012F}" srcOrd="0" destOrd="0" presId="urn:microsoft.com/office/officeart/2005/8/layout/chevron2"/>
    <dgm:cxn modelId="{623642F6-B486-654C-B20D-AC303199AD95}" type="presOf" srcId="{C22AD010-337E-F844-AA1F-3CECC3992E3F}" destId="{7DD58F8F-5A94-A347-81A9-3C85A567FA84}" srcOrd="0" destOrd="0" presId="urn:microsoft.com/office/officeart/2005/8/layout/chevron2"/>
    <dgm:cxn modelId="{9EF08C02-A429-7946-8F22-E71267B4AD18}" srcId="{59ECA0FD-D421-2E4B-B998-D2BB6B2B7478}" destId="{9AB8801B-03F0-4541-9D98-1EADE519091F}" srcOrd="0" destOrd="0" parTransId="{6C468ACD-2CAF-3448-BAE2-3FDA5404BD93}" sibTransId="{2B4B0EB5-E7D0-534A-8855-6C51270E98D5}"/>
    <dgm:cxn modelId="{24AD0815-A359-0042-ADEE-55F10E409280}" srcId="{FB9E4821-DE7A-244E-9A84-6E2E552FA288}" destId="{EF9C5879-DB71-764A-ABC0-F588CEB1309A}" srcOrd="0" destOrd="0" parTransId="{72EA8869-2451-2C46-9647-23762F8D5191}" sibTransId="{4AC7383C-ED01-214C-A4A7-9D043622E3AA}"/>
    <dgm:cxn modelId="{CEC4D8C8-9FE4-2445-947A-4F4499A9F108}" srcId="{FB9E4821-DE7A-244E-9A84-6E2E552FA288}" destId="{A9879864-2E61-9D4B-AE4C-65B7711786C5}" srcOrd="4" destOrd="0" parTransId="{5C87A408-F068-0548-A692-58465C127419}" sibTransId="{FBC6041E-3FF9-A949-B86E-299DE143F2AD}"/>
    <dgm:cxn modelId="{18B3D9C3-D169-8943-878C-C8D910D3835B}" srcId="{FB9E4821-DE7A-244E-9A84-6E2E552FA288}" destId="{3500C789-3D51-934B-A6EB-DEBEC7737503}" srcOrd="3" destOrd="0" parTransId="{CBBDFBD0-C14F-7C4B-8D5D-E494AFFD6211}" sibTransId="{257042B0-7E17-F745-A184-6244CADD6EC6}"/>
    <dgm:cxn modelId="{EEF20F85-2350-6943-AC2F-39BD4A3DD071}" srcId="{EF9C5879-DB71-764A-ABC0-F588CEB1309A}" destId="{C5B57E77-CFE5-B94F-AD35-EA16DEE05810}" srcOrd="0" destOrd="0" parTransId="{94A2BF29-DD84-C448-B2AA-D12A92FD3EC4}" sibTransId="{D3BBFEB2-F04E-3142-819E-076B4C365086}"/>
    <dgm:cxn modelId="{3E508CB7-6E99-B04E-A5EF-21DE179376F5}" type="presOf" srcId="{59ECA0FD-D421-2E4B-B998-D2BB6B2B7478}" destId="{AA65A835-CA00-8A41-A5B2-F6386C93ED30}" srcOrd="0" destOrd="0" presId="urn:microsoft.com/office/officeart/2005/8/layout/chevron2"/>
    <dgm:cxn modelId="{13A802A0-0318-2746-83A1-633F46DFDD08}" type="presOf" srcId="{3500C789-3D51-934B-A6EB-DEBEC7737503}" destId="{68168EC5-F7FE-4B4E-BC59-CFD70CCADFAB}" srcOrd="0" destOrd="0" presId="urn:microsoft.com/office/officeart/2005/8/layout/chevron2"/>
    <dgm:cxn modelId="{42C1C537-483E-2746-9FF3-FA3DD31F43ED}" type="presOf" srcId="{6CA04DA1-529B-724D-A147-63E8D664038A}" destId="{CDE46470-99AB-0641-A1BA-746BC6833F14}" srcOrd="0" destOrd="0" presId="urn:microsoft.com/office/officeart/2005/8/layout/chevron2"/>
    <dgm:cxn modelId="{2543F34C-F330-944B-9BFC-4967F3EB8F60}" type="presOf" srcId="{9AB8801B-03F0-4541-9D98-1EADE519091F}" destId="{467B6652-C1AC-1545-8B8A-F0360C60510B}" srcOrd="0" destOrd="0" presId="urn:microsoft.com/office/officeart/2005/8/layout/chevron2"/>
    <dgm:cxn modelId="{1F641E20-3A81-804C-BDDC-ABA8D3FFE4D2}" type="presOf" srcId="{A9879864-2E61-9D4B-AE4C-65B7711786C5}" destId="{1E6234FE-2610-A349-8C51-5A938845B23B}" srcOrd="0" destOrd="0" presId="urn:microsoft.com/office/officeart/2005/8/layout/chevron2"/>
    <dgm:cxn modelId="{293B3B50-73D3-F54B-870F-DCA91F986FC6}" srcId="{3500C789-3D51-934B-A6EB-DEBEC7737503}" destId="{C22AD010-337E-F844-AA1F-3CECC3992E3F}" srcOrd="0" destOrd="0" parTransId="{3FEC0003-F910-5943-B470-25095B0392F6}" sibTransId="{73B4CC23-D8A6-804C-9F15-75943EB3F3DF}"/>
    <dgm:cxn modelId="{47E27F59-4980-494C-BD69-79E42376A0C8}" srcId="{FB9E4821-DE7A-244E-9A84-6E2E552FA288}" destId="{6CA04DA1-529B-724D-A147-63E8D664038A}" srcOrd="1" destOrd="0" parTransId="{A925F818-E373-0B49-B9D3-4B5562F5C55C}" sibTransId="{8C1607C0-CD63-004D-B743-7EBD5AFD548B}"/>
    <dgm:cxn modelId="{E3E9D041-5184-DD44-9725-FB3D68A0EA82}" type="presParOf" srcId="{0D3CAC35-B4DA-9F4E-AD1F-CA73F498012F}" destId="{803AC7A2-D5F2-1445-8801-07D1D54492BE}" srcOrd="0" destOrd="0" presId="urn:microsoft.com/office/officeart/2005/8/layout/chevron2"/>
    <dgm:cxn modelId="{07C00549-77A7-8A48-AFAA-B0ACC22D190B}" type="presParOf" srcId="{803AC7A2-D5F2-1445-8801-07D1D54492BE}" destId="{38B186DE-AC94-6C4A-853D-936880B0CFA6}" srcOrd="0" destOrd="0" presId="urn:microsoft.com/office/officeart/2005/8/layout/chevron2"/>
    <dgm:cxn modelId="{815F7D8C-E706-EF41-A676-3688D74D2CEA}" type="presParOf" srcId="{803AC7A2-D5F2-1445-8801-07D1D54492BE}" destId="{4108F6DE-8E7A-1B41-8FDC-D4CFC91DBE86}" srcOrd="1" destOrd="0" presId="urn:microsoft.com/office/officeart/2005/8/layout/chevron2"/>
    <dgm:cxn modelId="{FCD18AF0-8794-664F-A110-EB0CB3E9D039}" type="presParOf" srcId="{0D3CAC35-B4DA-9F4E-AD1F-CA73F498012F}" destId="{05C8D164-4C09-3B4B-9611-D69B8FA05C7F}" srcOrd="1" destOrd="0" presId="urn:microsoft.com/office/officeart/2005/8/layout/chevron2"/>
    <dgm:cxn modelId="{FB259E07-8EB6-654C-9E53-A3AAC71E7803}" type="presParOf" srcId="{0D3CAC35-B4DA-9F4E-AD1F-CA73F498012F}" destId="{55D963F8-7451-6348-8A0F-48C4B6F4D714}" srcOrd="2" destOrd="0" presId="urn:microsoft.com/office/officeart/2005/8/layout/chevron2"/>
    <dgm:cxn modelId="{BBC0F7FC-BC7B-2349-99B7-F1FBAD537114}" type="presParOf" srcId="{55D963F8-7451-6348-8A0F-48C4B6F4D714}" destId="{CDE46470-99AB-0641-A1BA-746BC6833F14}" srcOrd="0" destOrd="0" presId="urn:microsoft.com/office/officeart/2005/8/layout/chevron2"/>
    <dgm:cxn modelId="{7E3F4912-AFB1-DF4F-9316-E479146FD0CD}" type="presParOf" srcId="{55D963F8-7451-6348-8A0F-48C4B6F4D714}" destId="{C301902F-10EB-2F47-BCEC-9FB67217C280}" srcOrd="1" destOrd="0" presId="urn:microsoft.com/office/officeart/2005/8/layout/chevron2"/>
    <dgm:cxn modelId="{7462578B-F5D6-1E41-8E1D-983988DD5756}" type="presParOf" srcId="{0D3CAC35-B4DA-9F4E-AD1F-CA73F498012F}" destId="{FDBB95B5-A5E7-2446-9F66-42878389823C}" srcOrd="3" destOrd="0" presId="urn:microsoft.com/office/officeart/2005/8/layout/chevron2"/>
    <dgm:cxn modelId="{7EB36410-CE3A-E14E-9789-C11118EC7962}" type="presParOf" srcId="{0D3CAC35-B4DA-9F4E-AD1F-CA73F498012F}" destId="{8647B518-026F-0540-829A-CA4BADAAA334}" srcOrd="4" destOrd="0" presId="urn:microsoft.com/office/officeart/2005/8/layout/chevron2"/>
    <dgm:cxn modelId="{82680DB8-C62F-AF43-9570-916405BA1380}" type="presParOf" srcId="{8647B518-026F-0540-829A-CA4BADAAA334}" destId="{AA65A835-CA00-8A41-A5B2-F6386C93ED30}" srcOrd="0" destOrd="0" presId="urn:microsoft.com/office/officeart/2005/8/layout/chevron2"/>
    <dgm:cxn modelId="{06D32838-C209-0F4F-896E-948F0A479D16}" type="presParOf" srcId="{8647B518-026F-0540-829A-CA4BADAAA334}" destId="{467B6652-C1AC-1545-8B8A-F0360C60510B}" srcOrd="1" destOrd="0" presId="urn:microsoft.com/office/officeart/2005/8/layout/chevron2"/>
    <dgm:cxn modelId="{E0F71791-DA77-8246-A12E-FAD564535D65}" type="presParOf" srcId="{0D3CAC35-B4DA-9F4E-AD1F-CA73F498012F}" destId="{1D712C08-BD2F-A640-88A3-CB85F98EFD92}" srcOrd="5" destOrd="0" presId="urn:microsoft.com/office/officeart/2005/8/layout/chevron2"/>
    <dgm:cxn modelId="{172B8720-2B09-7E44-B676-D962A0185043}" type="presParOf" srcId="{0D3CAC35-B4DA-9F4E-AD1F-CA73F498012F}" destId="{ECDF4156-F9E2-9043-9CA9-53820EE086AF}" srcOrd="6" destOrd="0" presId="urn:microsoft.com/office/officeart/2005/8/layout/chevron2"/>
    <dgm:cxn modelId="{92D00675-2F84-CE4F-8394-075BB53C2998}" type="presParOf" srcId="{ECDF4156-F9E2-9043-9CA9-53820EE086AF}" destId="{68168EC5-F7FE-4B4E-BC59-CFD70CCADFAB}" srcOrd="0" destOrd="0" presId="urn:microsoft.com/office/officeart/2005/8/layout/chevron2"/>
    <dgm:cxn modelId="{FDACD0E2-1E3A-4C4A-A10E-E53FE58C1DD7}" type="presParOf" srcId="{ECDF4156-F9E2-9043-9CA9-53820EE086AF}" destId="{7DD58F8F-5A94-A347-81A9-3C85A567FA84}" srcOrd="1" destOrd="0" presId="urn:microsoft.com/office/officeart/2005/8/layout/chevron2"/>
    <dgm:cxn modelId="{770A096A-DDAD-0240-B235-85A6255B0567}" type="presParOf" srcId="{0D3CAC35-B4DA-9F4E-AD1F-CA73F498012F}" destId="{2A3DEB4F-CFE0-3846-9D9A-A9E9DB1D0B6A}" srcOrd="7" destOrd="0" presId="urn:microsoft.com/office/officeart/2005/8/layout/chevron2"/>
    <dgm:cxn modelId="{E36E916A-D023-5E4A-8FC3-C87C665EAE27}" type="presParOf" srcId="{0D3CAC35-B4DA-9F4E-AD1F-CA73F498012F}" destId="{4890A709-61BE-2F47-9D0A-C25A010C5061}" srcOrd="8" destOrd="0" presId="urn:microsoft.com/office/officeart/2005/8/layout/chevron2"/>
    <dgm:cxn modelId="{6FD5BBF0-7439-AA42-A0A4-B4069EB6F586}" type="presParOf" srcId="{4890A709-61BE-2F47-9D0A-C25A010C5061}" destId="{1E6234FE-2610-A349-8C51-5A938845B23B}" srcOrd="0" destOrd="0" presId="urn:microsoft.com/office/officeart/2005/8/layout/chevron2"/>
    <dgm:cxn modelId="{AD2EAEF8-4283-C84B-9A1C-FC7512B0FBDC}" type="presParOf" srcId="{4890A709-61BE-2F47-9D0A-C25A010C5061}" destId="{D2013008-6311-BD49-8DCA-18AA0F4CFBF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642EB-0067-004D-B475-FD842CCA2E4C}">
      <dsp:nvSpPr>
        <dsp:cNvPr id="0" name=""/>
        <dsp:cNvSpPr/>
      </dsp:nvSpPr>
      <dsp:spPr>
        <a:xfrm>
          <a:off x="1032" y="0"/>
          <a:ext cx="2684487" cy="3683000"/>
        </a:xfrm>
        <a:prstGeom prst="roundRect">
          <a:avLst>
            <a:gd name="adj" fmla="val 10000"/>
          </a:avLst>
        </a:prstGeom>
        <a:solidFill>
          <a:schemeClr val="tx1"/>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dirty="0" smtClean="0">
              <a:ea typeface="+mn-ea"/>
            </a:rPr>
            <a:t>computers as targets</a:t>
          </a:r>
          <a:endParaRPr lang="en-US" sz="2200" kern="1200" dirty="0"/>
        </a:p>
      </dsp:txBody>
      <dsp:txXfrm>
        <a:off x="1032" y="0"/>
        <a:ext cx="2684487" cy="1104900"/>
      </dsp:txXfrm>
    </dsp:sp>
    <dsp:sp modelId="{BD834E4E-EADA-B345-AC38-6D16DE09043E}">
      <dsp:nvSpPr>
        <dsp:cNvPr id="0" name=""/>
        <dsp:cNvSpPr/>
      </dsp:nvSpPr>
      <dsp:spPr>
        <a:xfrm>
          <a:off x="269481" y="1104900"/>
          <a:ext cx="2147589" cy="2393950"/>
        </a:xfrm>
        <a:prstGeom prst="roundRect">
          <a:avLst>
            <a:gd name="adj" fmla="val 10000"/>
          </a:avLst>
        </a:prstGeom>
        <a:solidFill>
          <a:schemeClr val="accent2"/>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AU" sz="1600" b="1" kern="1200" dirty="0" smtClean="0">
              <a:ea typeface="+mn-ea"/>
            </a:rPr>
            <a:t>involves an attack on data integrity, system integrity, data confidentiality, privacy, or availability</a:t>
          </a:r>
        </a:p>
      </dsp:txBody>
      <dsp:txXfrm>
        <a:off x="332382" y="1167801"/>
        <a:ext cx="2021787" cy="2268148"/>
      </dsp:txXfrm>
    </dsp:sp>
    <dsp:sp modelId="{28E872C3-1416-CA4A-AF6D-1A94F19905A0}">
      <dsp:nvSpPr>
        <dsp:cNvPr id="0" name=""/>
        <dsp:cNvSpPr/>
      </dsp:nvSpPr>
      <dsp:spPr>
        <a:xfrm>
          <a:off x="2886856" y="0"/>
          <a:ext cx="2684487" cy="3683000"/>
        </a:xfrm>
        <a:prstGeom prst="roundRect">
          <a:avLst>
            <a:gd name="adj" fmla="val 10000"/>
          </a:avLst>
        </a:prstGeom>
        <a:solidFill>
          <a:schemeClr val="tx1"/>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dirty="0" smtClean="0">
              <a:ea typeface="+mn-ea"/>
            </a:rPr>
            <a:t>computers as storage devices</a:t>
          </a:r>
        </a:p>
      </dsp:txBody>
      <dsp:txXfrm>
        <a:off x="2886856" y="0"/>
        <a:ext cx="2684487" cy="1104900"/>
      </dsp:txXfrm>
    </dsp:sp>
    <dsp:sp modelId="{CC2B11E9-5D42-874B-8580-25B4EBA9839D}">
      <dsp:nvSpPr>
        <dsp:cNvPr id="0" name=""/>
        <dsp:cNvSpPr/>
      </dsp:nvSpPr>
      <dsp:spPr>
        <a:xfrm>
          <a:off x="3155305" y="1104900"/>
          <a:ext cx="2147589" cy="2393950"/>
        </a:xfrm>
        <a:prstGeom prst="roundRect">
          <a:avLst>
            <a:gd name="adj" fmla="val 10000"/>
          </a:avLst>
        </a:prstGeom>
        <a:solidFill>
          <a:schemeClr val="accent2"/>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AU" sz="1600" b="1" kern="1200" dirty="0" smtClean="0">
              <a:ea typeface="+mn-ea"/>
            </a:rPr>
            <a:t>using the computer to store stolen password lists, credit card or calling card numbers, proprietary corporate information, pornographic image files, or pirated commercial software</a:t>
          </a:r>
        </a:p>
      </dsp:txBody>
      <dsp:txXfrm>
        <a:off x="3218206" y="1167801"/>
        <a:ext cx="2021787" cy="2268148"/>
      </dsp:txXfrm>
    </dsp:sp>
    <dsp:sp modelId="{12848076-7062-8049-A654-DC33219028CD}">
      <dsp:nvSpPr>
        <dsp:cNvPr id="0" name=""/>
        <dsp:cNvSpPr/>
      </dsp:nvSpPr>
      <dsp:spPr>
        <a:xfrm>
          <a:off x="5772680" y="0"/>
          <a:ext cx="2684487" cy="3683000"/>
        </a:xfrm>
        <a:prstGeom prst="roundRect">
          <a:avLst>
            <a:gd name="adj" fmla="val 10000"/>
          </a:avLst>
        </a:prstGeom>
        <a:solidFill>
          <a:schemeClr val="tx1"/>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dirty="0" smtClean="0">
              <a:ea typeface="+mn-ea"/>
            </a:rPr>
            <a:t>computers as communications tools</a:t>
          </a:r>
        </a:p>
      </dsp:txBody>
      <dsp:txXfrm>
        <a:off x="5772680" y="0"/>
        <a:ext cx="2684487" cy="1104900"/>
      </dsp:txXfrm>
    </dsp:sp>
    <dsp:sp modelId="{BCB621A9-B1C9-BD48-AA11-D287835E0F6F}">
      <dsp:nvSpPr>
        <dsp:cNvPr id="0" name=""/>
        <dsp:cNvSpPr/>
      </dsp:nvSpPr>
      <dsp:spPr>
        <a:xfrm>
          <a:off x="6041128" y="1104900"/>
          <a:ext cx="2147589" cy="2393950"/>
        </a:xfrm>
        <a:prstGeom prst="roundRect">
          <a:avLst>
            <a:gd name="adj" fmla="val 10000"/>
          </a:avLst>
        </a:prstGeom>
        <a:solidFill>
          <a:schemeClr val="accent2"/>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AU" sz="1600" b="1" kern="1200" dirty="0" smtClean="0">
              <a:ea typeface="+mn-ea"/>
            </a:rPr>
            <a:t>crimes that are committed online, such as fraud, gambling, child pornography, and the  illegal sale of prescription drugs, controlled substances, alcohol, or guns</a:t>
          </a:r>
          <a:endParaRPr lang="en-AU" sz="1600" b="1" kern="1200" dirty="0">
            <a:ea typeface="+mn-ea"/>
          </a:endParaRPr>
        </a:p>
      </dsp:txBody>
      <dsp:txXfrm>
        <a:off x="6104029" y="1167801"/>
        <a:ext cx="2021787" cy="2268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58BD2-887B-8C4C-B839-871B68BF382C}">
      <dsp:nvSpPr>
        <dsp:cNvPr id="0" name=""/>
        <dsp:cNvSpPr/>
      </dsp:nvSpPr>
      <dsp:spPr>
        <a:xfrm>
          <a:off x="2166" y="125300"/>
          <a:ext cx="2112764" cy="576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outerShdw blurRad="38100" dist="38100" dir="2700000" algn="tl">
                  <a:srgbClr val="0064E2"/>
                </a:outerShdw>
              </a:effectLst>
            </a:rPr>
            <a:t>utility</a:t>
          </a:r>
          <a:endParaRPr lang="en-US" sz="2000" b="1" i="0" kern="1200" dirty="0">
            <a:solidFill>
              <a:schemeClr val="bg1"/>
            </a:solidFill>
          </a:endParaRPr>
        </a:p>
      </dsp:txBody>
      <dsp:txXfrm>
        <a:off x="2166" y="125300"/>
        <a:ext cx="2112764" cy="576000"/>
      </dsp:txXfrm>
    </dsp:sp>
    <dsp:sp modelId="{FC53AF06-4A02-6242-B36E-0BE679DC315F}">
      <dsp:nvSpPr>
        <dsp:cNvPr id="0" name=""/>
        <dsp:cNvSpPr/>
      </dsp:nvSpPr>
      <dsp:spPr>
        <a:xfrm>
          <a:off x="2166" y="701300"/>
          <a:ext cx="2112764" cy="21959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effectLst>
                <a:outerShdw blurRad="38100" dist="38100" dir="2700000" algn="tl">
                  <a:srgbClr val="0064E2"/>
                </a:outerShdw>
              </a:effectLst>
            </a:rPr>
            <a:t>any new and useful process, machine, article of manufacture, or composition of matter</a:t>
          </a:r>
          <a:endParaRPr lang="en-US" sz="2000" kern="1200" dirty="0"/>
        </a:p>
      </dsp:txBody>
      <dsp:txXfrm>
        <a:off x="2166" y="701300"/>
        <a:ext cx="2112764" cy="2195999"/>
      </dsp:txXfrm>
    </dsp:sp>
    <dsp:sp modelId="{86B56373-1073-8341-AB59-4FD620C8A33D}">
      <dsp:nvSpPr>
        <dsp:cNvPr id="0" name=""/>
        <dsp:cNvSpPr/>
      </dsp:nvSpPr>
      <dsp:spPr>
        <a:xfrm>
          <a:off x="2410717" y="125300"/>
          <a:ext cx="2112764" cy="576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outerShdw blurRad="38100" dist="38100" dir="2700000" algn="tl">
                  <a:srgbClr val="0064E2"/>
                </a:outerShdw>
              </a:effectLst>
            </a:rPr>
            <a:t>design</a:t>
          </a:r>
          <a:endParaRPr lang="en-US" sz="2000" b="1" i="0" kern="1200" dirty="0">
            <a:solidFill>
              <a:schemeClr val="bg1"/>
            </a:solidFill>
            <a:effectLst>
              <a:outerShdw blurRad="38100" dist="38100" dir="2700000" algn="tl">
                <a:srgbClr val="0064E2"/>
              </a:outerShdw>
            </a:effectLst>
          </a:endParaRPr>
        </a:p>
      </dsp:txBody>
      <dsp:txXfrm>
        <a:off x="2410717" y="125300"/>
        <a:ext cx="2112764" cy="576000"/>
      </dsp:txXfrm>
    </dsp:sp>
    <dsp:sp modelId="{52CCABCD-4999-4849-AD78-D989F7D59260}">
      <dsp:nvSpPr>
        <dsp:cNvPr id="0" name=""/>
        <dsp:cNvSpPr/>
      </dsp:nvSpPr>
      <dsp:spPr>
        <a:xfrm>
          <a:off x="2410717" y="701300"/>
          <a:ext cx="2112764" cy="21959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effectLst>
                <a:outerShdw blurRad="38100" dist="38100" dir="2700000" algn="tl">
                  <a:srgbClr val="0064E2"/>
                </a:outerShdw>
              </a:effectLst>
            </a:rPr>
            <a:t>new, original, and ornamental design for an article of manufacture</a:t>
          </a:r>
          <a:endParaRPr lang="en-US" sz="2000" kern="1200" dirty="0">
            <a:effectLst>
              <a:outerShdw blurRad="38100" dist="38100" dir="2700000" algn="tl">
                <a:srgbClr val="0064E2"/>
              </a:outerShdw>
            </a:effectLst>
          </a:endParaRPr>
        </a:p>
      </dsp:txBody>
      <dsp:txXfrm>
        <a:off x="2410717" y="701300"/>
        <a:ext cx="2112764" cy="2195999"/>
      </dsp:txXfrm>
    </dsp:sp>
    <dsp:sp modelId="{440671D1-504A-8E46-BA79-C7805C654794}">
      <dsp:nvSpPr>
        <dsp:cNvPr id="0" name=""/>
        <dsp:cNvSpPr/>
      </dsp:nvSpPr>
      <dsp:spPr>
        <a:xfrm>
          <a:off x="4819269" y="125300"/>
          <a:ext cx="2112764" cy="576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outerShdw blurRad="38100" dist="38100" dir="2700000" algn="tl">
                  <a:srgbClr val="0064E2"/>
                </a:outerShdw>
              </a:effectLst>
            </a:rPr>
            <a:t>plant</a:t>
          </a:r>
          <a:endParaRPr lang="en-US" sz="2000" b="1" i="0" kern="1200" dirty="0">
            <a:solidFill>
              <a:schemeClr val="bg1"/>
            </a:solidFill>
            <a:effectLst>
              <a:outerShdw blurRad="38100" dist="38100" dir="2700000" algn="tl">
                <a:srgbClr val="0064E2"/>
              </a:outerShdw>
            </a:effectLst>
          </a:endParaRPr>
        </a:p>
      </dsp:txBody>
      <dsp:txXfrm>
        <a:off x="4819269" y="125300"/>
        <a:ext cx="2112764" cy="576000"/>
      </dsp:txXfrm>
    </dsp:sp>
    <dsp:sp modelId="{343281DB-7FEA-AC4D-B353-9CB35BB3AD65}">
      <dsp:nvSpPr>
        <dsp:cNvPr id="0" name=""/>
        <dsp:cNvSpPr/>
      </dsp:nvSpPr>
      <dsp:spPr>
        <a:xfrm>
          <a:off x="4819269" y="701300"/>
          <a:ext cx="2112764" cy="21959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effectLst>
                <a:outerShdw blurRad="38100" dist="38100" dir="2700000" algn="tl">
                  <a:srgbClr val="0064E2"/>
                </a:outerShdw>
              </a:effectLst>
            </a:rPr>
            <a:t>discovers and asexually reproduces any distinct and new variety of plant</a:t>
          </a:r>
          <a:endParaRPr lang="en-US" sz="2000" kern="1200" dirty="0">
            <a:effectLst>
              <a:outerShdw blurRad="38100" dist="38100" dir="2700000" algn="tl">
                <a:srgbClr val="0064E2"/>
              </a:outerShdw>
            </a:effectLst>
          </a:endParaRPr>
        </a:p>
      </dsp:txBody>
      <dsp:txXfrm>
        <a:off x="4819269" y="701300"/>
        <a:ext cx="2112764" cy="2195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FB568-2E37-5346-B0DE-371925CD7825}">
      <dsp:nvSpPr>
        <dsp:cNvPr id="0" name=""/>
        <dsp:cNvSpPr/>
      </dsp:nvSpPr>
      <dsp:spPr>
        <a:xfrm>
          <a:off x="883" y="929124"/>
          <a:ext cx="1723150" cy="1723150"/>
        </a:xfrm>
        <a:prstGeom prst="ellipse">
          <a:avLst/>
        </a:prstGeom>
        <a:solidFill>
          <a:schemeClr val="accent2"/>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94831" tIns="19050" rIns="94831" bIns="19050" numCol="1" spcCol="1270" anchor="ctr" anchorCtr="0">
          <a:noAutofit/>
        </a:bodyPr>
        <a:lstStyle/>
        <a:p>
          <a:pPr lvl="0" algn="ctr" defTabSz="666750">
            <a:lnSpc>
              <a:spcPct val="90000"/>
            </a:lnSpc>
            <a:spcBef>
              <a:spcPct val="0"/>
            </a:spcBef>
            <a:spcAft>
              <a:spcPct val="35000"/>
            </a:spcAft>
          </a:pPr>
          <a:r>
            <a:rPr lang="en-US" sz="1500" b="1" i="0" kern="1200" dirty="0" smtClean="0">
              <a:effectLst/>
            </a:rPr>
            <a:t>fair use</a:t>
          </a:r>
          <a:endParaRPr lang="en-US" sz="1500" b="1" i="0" kern="1200" dirty="0">
            <a:effectLst/>
          </a:endParaRPr>
        </a:p>
      </dsp:txBody>
      <dsp:txXfrm>
        <a:off x="253232" y="1181473"/>
        <a:ext cx="1218452" cy="1218452"/>
      </dsp:txXfrm>
    </dsp:sp>
    <dsp:sp modelId="{28DD30D7-068B-154A-9012-5032DACC655F}">
      <dsp:nvSpPr>
        <dsp:cNvPr id="0" name=""/>
        <dsp:cNvSpPr/>
      </dsp:nvSpPr>
      <dsp:spPr>
        <a:xfrm>
          <a:off x="1379404" y="929124"/>
          <a:ext cx="1723150" cy="1723150"/>
        </a:xfrm>
        <a:prstGeom prst="ellipse">
          <a:avLst/>
        </a:prstGeom>
        <a:solidFill>
          <a:schemeClr val="accent2"/>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94831" tIns="19050" rIns="94831" bIns="19050" numCol="1" spcCol="1270" anchor="ctr" anchorCtr="0">
          <a:noAutofit/>
        </a:bodyPr>
        <a:lstStyle/>
        <a:p>
          <a:pPr lvl="0" algn="ctr" defTabSz="666750">
            <a:lnSpc>
              <a:spcPct val="90000"/>
            </a:lnSpc>
            <a:spcBef>
              <a:spcPct val="0"/>
            </a:spcBef>
            <a:spcAft>
              <a:spcPct val="35000"/>
            </a:spcAft>
          </a:pPr>
          <a:r>
            <a:rPr lang="en-US" sz="1500" b="1" i="0" kern="1200" dirty="0" smtClean="0">
              <a:effectLst/>
            </a:rPr>
            <a:t>reverse engineering</a:t>
          </a:r>
          <a:endParaRPr lang="en-US" sz="1500" b="1" i="0" kern="1200" dirty="0">
            <a:effectLst/>
          </a:endParaRPr>
        </a:p>
      </dsp:txBody>
      <dsp:txXfrm>
        <a:off x="1631753" y="1181473"/>
        <a:ext cx="1218452" cy="1218452"/>
      </dsp:txXfrm>
    </dsp:sp>
    <dsp:sp modelId="{2FBDB717-14E1-394F-8104-3366C9FDD8E0}">
      <dsp:nvSpPr>
        <dsp:cNvPr id="0" name=""/>
        <dsp:cNvSpPr/>
      </dsp:nvSpPr>
      <dsp:spPr>
        <a:xfrm>
          <a:off x="2757924" y="929124"/>
          <a:ext cx="1723150" cy="1723150"/>
        </a:xfrm>
        <a:prstGeom prst="ellipse">
          <a:avLst/>
        </a:prstGeom>
        <a:solidFill>
          <a:schemeClr val="accent2"/>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94831" tIns="19050" rIns="94831" bIns="19050" numCol="1" spcCol="1270" anchor="ctr" anchorCtr="0">
          <a:noAutofit/>
        </a:bodyPr>
        <a:lstStyle/>
        <a:p>
          <a:pPr lvl="0" algn="ctr" defTabSz="666750">
            <a:lnSpc>
              <a:spcPct val="90000"/>
            </a:lnSpc>
            <a:spcBef>
              <a:spcPct val="0"/>
            </a:spcBef>
            <a:spcAft>
              <a:spcPct val="35000"/>
            </a:spcAft>
          </a:pPr>
          <a:r>
            <a:rPr lang="en-US" sz="1500" b="1" i="0" kern="1200" dirty="0" smtClean="0">
              <a:effectLst/>
            </a:rPr>
            <a:t>encryption research</a:t>
          </a:r>
          <a:endParaRPr lang="en-US" sz="1500" b="1" i="0" kern="1200" dirty="0">
            <a:effectLst/>
          </a:endParaRPr>
        </a:p>
      </dsp:txBody>
      <dsp:txXfrm>
        <a:off x="3010273" y="1181473"/>
        <a:ext cx="1218452" cy="1218452"/>
      </dsp:txXfrm>
    </dsp:sp>
    <dsp:sp modelId="{FAC02C15-FB68-3741-A899-D351E99E2387}">
      <dsp:nvSpPr>
        <dsp:cNvPr id="0" name=""/>
        <dsp:cNvSpPr/>
      </dsp:nvSpPr>
      <dsp:spPr>
        <a:xfrm>
          <a:off x="4136445" y="929124"/>
          <a:ext cx="1723150" cy="1723150"/>
        </a:xfrm>
        <a:prstGeom prst="ellipse">
          <a:avLst/>
        </a:prstGeom>
        <a:solidFill>
          <a:schemeClr val="accent2"/>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94831" tIns="19050" rIns="94831" bIns="19050" numCol="1" spcCol="1270" anchor="ctr" anchorCtr="0">
          <a:noAutofit/>
        </a:bodyPr>
        <a:lstStyle/>
        <a:p>
          <a:pPr lvl="0" algn="ctr" defTabSz="666750">
            <a:lnSpc>
              <a:spcPct val="90000"/>
            </a:lnSpc>
            <a:spcBef>
              <a:spcPct val="0"/>
            </a:spcBef>
            <a:spcAft>
              <a:spcPct val="35000"/>
            </a:spcAft>
          </a:pPr>
          <a:r>
            <a:rPr lang="en-US" sz="1500" b="1" i="0" kern="1200" dirty="0" smtClean="0">
              <a:effectLst/>
            </a:rPr>
            <a:t>security testing</a:t>
          </a:r>
          <a:endParaRPr lang="en-US" sz="1500" b="1" i="0" kern="1200" dirty="0">
            <a:effectLst/>
          </a:endParaRPr>
        </a:p>
      </dsp:txBody>
      <dsp:txXfrm>
        <a:off x="4388794" y="1181473"/>
        <a:ext cx="1218452" cy="1218452"/>
      </dsp:txXfrm>
    </dsp:sp>
    <dsp:sp modelId="{72C33D44-5753-A940-A4EA-4AD5421DB8D2}">
      <dsp:nvSpPr>
        <dsp:cNvPr id="0" name=""/>
        <dsp:cNvSpPr/>
      </dsp:nvSpPr>
      <dsp:spPr>
        <a:xfrm>
          <a:off x="5514965" y="929124"/>
          <a:ext cx="1723150" cy="1723150"/>
        </a:xfrm>
        <a:prstGeom prst="ellipse">
          <a:avLst/>
        </a:prstGeom>
        <a:solidFill>
          <a:schemeClr val="accent2"/>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94831" tIns="19050" rIns="94831" bIns="19050" numCol="1" spcCol="1270" anchor="ctr" anchorCtr="0">
          <a:noAutofit/>
        </a:bodyPr>
        <a:lstStyle/>
        <a:p>
          <a:pPr lvl="0" algn="ctr" defTabSz="666750">
            <a:lnSpc>
              <a:spcPct val="90000"/>
            </a:lnSpc>
            <a:spcBef>
              <a:spcPct val="0"/>
            </a:spcBef>
            <a:spcAft>
              <a:spcPct val="35000"/>
            </a:spcAft>
          </a:pPr>
          <a:r>
            <a:rPr lang="en-US" sz="1500" b="1" i="0" kern="1200" dirty="0" smtClean="0">
              <a:effectLst/>
            </a:rPr>
            <a:t>personal privacy</a:t>
          </a:r>
          <a:endParaRPr lang="en-US" sz="1500" b="1" i="0" kern="1200" dirty="0">
            <a:effectLst/>
          </a:endParaRPr>
        </a:p>
      </dsp:txBody>
      <dsp:txXfrm>
        <a:off x="5767314" y="1181473"/>
        <a:ext cx="1218452" cy="1218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A9323-86B5-6443-9542-949D8B6D702A}">
      <dsp:nvSpPr>
        <dsp:cNvPr id="0" name=""/>
        <dsp:cNvSpPr/>
      </dsp:nvSpPr>
      <dsp:spPr>
        <a:xfrm>
          <a:off x="2254" y="285102"/>
          <a:ext cx="1788765" cy="1073259"/>
        </a:xfrm>
        <a:prstGeom prst="rect">
          <a:avLst/>
        </a:prstGeom>
        <a:solidFill>
          <a:schemeClr val="tx1"/>
        </a:solidFill>
        <a:ln>
          <a:solidFill>
            <a:schemeClr val="accent2"/>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effectLst>
                <a:outerShdw blurRad="38100" dist="38100" dir="2700000" algn="tl">
                  <a:srgbClr val="0064E2"/>
                </a:outerShdw>
              </a:effectLst>
            </a:rPr>
            <a:t>notice</a:t>
          </a:r>
          <a:endParaRPr lang="en-US" sz="2300" kern="1200" dirty="0">
            <a:solidFill>
              <a:schemeClr val="bg1"/>
            </a:solidFill>
          </a:endParaRPr>
        </a:p>
      </dsp:txBody>
      <dsp:txXfrm>
        <a:off x="2254" y="285102"/>
        <a:ext cx="1788765" cy="1073259"/>
      </dsp:txXfrm>
    </dsp:sp>
    <dsp:sp modelId="{AF172B0C-C620-F343-B074-7C6A90237570}">
      <dsp:nvSpPr>
        <dsp:cNvPr id="0" name=""/>
        <dsp:cNvSpPr/>
      </dsp:nvSpPr>
      <dsp:spPr>
        <a:xfrm>
          <a:off x="1969896" y="285102"/>
          <a:ext cx="1788765" cy="1073259"/>
        </a:xfrm>
        <a:prstGeom prst="rect">
          <a:avLst/>
        </a:prstGeom>
        <a:solidFill>
          <a:schemeClr val="tx1"/>
        </a:solidFill>
        <a:ln>
          <a:solidFill>
            <a:schemeClr val="accent2"/>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effectLst>
                <a:outerShdw blurRad="38100" dist="38100" dir="2700000" algn="tl">
                  <a:srgbClr val="0064E2"/>
                </a:outerShdw>
              </a:effectLst>
            </a:rPr>
            <a:t>consent</a:t>
          </a:r>
        </a:p>
      </dsp:txBody>
      <dsp:txXfrm>
        <a:off x="1969896" y="285102"/>
        <a:ext cx="1788765" cy="1073259"/>
      </dsp:txXfrm>
    </dsp:sp>
    <dsp:sp modelId="{B22FFA69-7555-464C-8C84-D177A39F3A26}">
      <dsp:nvSpPr>
        <dsp:cNvPr id="0" name=""/>
        <dsp:cNvSpPr/>
      </dsp:nvSpPr>
      <dsp:spPr>
        <a:xfrm>
          <a:off x="3937538" y="285102"/>
          <a:ext cx="1788765" cy="1073259"/>
        </a:xfrm>
        <a:prstGeom prst="rect">
          <a:avLst/>
        </a:prstGeom>
        <a:solidFill>
          <a:schemeClr val="tx1"/>
        </a:solidFill>
        <a:ln>
          <a:solidFill>
            <a:schemeClr val="accent2"/>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effectLst>
                <a:outerShdw blurRad="38100" dist="38100" dir="2700000" algn="tl">
                  <a:srgbClr val="0064E2"/>
                </a:outerShdw>
              </a:effectLst>
            </a:rPr>
            <a:t>consistency</a:t>
          </a:r>
        </a:p>
      </dsp:txBody>
      <dsp:txXfrm>
        <a:off x="3937538" y="285102"/>
        <a:ext cx="1788765" cy="1073259"/>
      </dsp:txXfrm>
    </dsp:sp>
    <dsp:sp modelId="{943006C3-0A35-5744-8096-219340C28D26}">
      <dsp:nvSpPr>
        <dsp:cNvPr id="0" name=""/>
        <dsp:cNvSpPr/>
      </dsp:nvSpPr>
      <dsp:spPr>
        <a:xfrm>
          <a:off x="5905180" y="285102"/>
          <a:ext cx="1788765" cy="1073259"/>
        </a:xfrm>
        <a:prstGeom prst="rect">
          <a:avLst/>
        </a:prstGeom>
        <a:solidFill>
          <a:schemeClr val="tx1"/>
        </a:solidFill>
        <a:ln>
          <a:solidFill>
            <a:schemeClr val="accent2"/>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effectLst>
                <a:outerShdw blurRad="38100" dist="38100" dir="2700000" algn="tl">
                  <a:srgbClr val="0064E2"/>
                </a:outerShdw>
              </a:effectLst>
            </a:rPr>
            <a:t>access</a:t>
          </a:r>
        </a:p>
      </dsp:txBody>
      <dsp:txXfrm>
        <a:off x="5905180" y="285102"/>
        <a:ext cx="1788765" cy="1073259"/>
      </dsp:txXfrm>
    </dsp:sp>
    <dsp:sp modelId="{2D762C0D-45A5-314B-9646-563FE2C342F9}">
      <dsp:nvSpPr>
        <dsp:cNvPr id="0" name=""/>
        <dsp:cNvSpPr/>
      </dsp:nvSpPr>
      <dsp:spPr>
        <a:xfrm>
          <a:off x="986075" y="1537238"/>
          <a:ext cx="1788765" cy="1073259"/>
        </a:xfrm>
        <a:prstGeom prst="rect">
          <a:avLst/>
        </a:prstGeom>
        <a:solidFill>
          <a:schemeClr val="tx1"/>
        </a:solidFill>
        <a:ln>
          <a:solidFill>
            <a:schemeClr val="accent2"/>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effectLst>
                <a:outerShdw blurRad="38100" dist="38100" dir="2700000" algn="tl">
                  <a:srgbClr val="0064E2"/>
                </a:outerShdw>
              </a:effectLst>
            </a:rPr>
            <a:t>security</a:t>
          </a:r>
        </a:p>
      </dsp:txBody>
      <dsp:txXfrm>
        <a:off x="986075" y="1537238"/>
        <a:ext cx="1788765" cy="1073259"/>
      </dsp:txXfrm>
    </dsp:sp>
    <dsp:sp modelId="{64D4B641-86A7-F447-8C09-2802BF862B78}">
      <dsp:nvSpPr>
        <dsp:cNvPr id="0" name=""/>
        <dsp:cNvSpPr/>
      </dsp:nvSpPr>
      <dsp:spPr>
        <a:xfrm>
          <a:off x="2953717" y="1537238"/>
          <a:ext cx="1788765" cy="1073259"/>
        </a:xfrm>
        <a:prstGeom prst="rect">
          <a:avLst/>
        </a:prstGeom>
        <a:solidFill>
          <a:schemeClr val="tx1"/>
        </a:solidFill>
        <a:ln>
          <a:solidFill>
            <a:schemeClr val="accent2"/>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effectLst>
                <a:outerShdw blurRad="38100" dist="38100" dir="2700000" algn="tl">
                  <a:srgbClr val="0064E2"/>
                </a:outerShdw>
              </a:effectLst>
            </a:rPr>
            <a:t>onward transfer</a:t>
          </a:r>
        </a:p>
      </dsp:txBody>
      <dsp:txXfrm>
        <a:off x="2953717" y="1537238"/>
        <a:ext cx="1788765" cy="1073259"/>
      </dsp:txXfrm>
    </dsp:sp>
    <dsp:sp modelId="{99F56D78-61F7-DE4B-9CFA-9A6B6003DE80}">
      <dsp:nvSpPr>
        <dsp:cNvPr id="0" name=""/>
        <dsp:cNvSpPr/>
      </dsp:nvSpPr>
      <dsp:spPr>
        <a:xfrm>
          <a:off x="4921359" y="1537238"/>
          <a:ext cx="1788765" cy="1073259"/>
        </a:xfrm>
        <a:prstGeom prst="rect">
          <a:avLst/>
        </a:prstGeom>
        <a:solidFill>
          <a:schemeClr val="tx1"/>
        </a:solidFill>
        <a:ln>
          <a:solidFill>
            <a:schemeClr val="accent2"/>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effectLst>
                <a:outerShdw blurRad="38100" dist="38100" dir="2700000" algn="tl">
                  <a:srgbClr val="0064E2"/>
                </a:outerShdw>
              </a:effectLst>
            </a:rPr>
            <a:t>enforcement</a:t>
          </a:r>
        </a:p>
      </dsp:txBody>
      <dsp:txXfrm>
        <a:off x="4921359" y="1537238"/>
        <a:ext cx="1788765" cy="1073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AE023-5BDE-6248-8D76-34709F10D62E}">
      <dsp:nvSpPr>
        <dsp:cNvPr id="0" name=""/>
        <dsp:cNvSpPr/>
      </dsp:nvSpPr>
      <dsp:spPr>
        <a:xfrm>
          <a:off x="0" y="327105"/>
          <a:ext cx="8229600" cy="37705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a:glow rad="101600">
            <a:schemeClr val="accent1">
              <a:alpha val="75000"/>
            </a:schemeClr>
          </a:glow>
        </a:effectLst>
      </dsp:spPr>
      <dsp:style>
        <a:lnRef idx="1">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dealt with personal information collected and used by federal agencies</a:t>
          </a:r>
          <a:endParaRPr lang="en-US" sz="2100" kern="1200" dirty="0"/>
        </a:p>
        <a:p>
          <a:pPr marL="228600" lvl="1" indent="-228600" algn="l" defTabSz="933450" rtl="0">
            <a:lnSpc>
              <a:spcPct val="90000"/>
            </a:lnSpc>
            <a:spcBef>
              <a:spcPct val="0"/>
            </a:spcBef>
            <a:spcAft>
              <a:spcPct val="15000"/>
            </a:spcAft>
            <a:buChar char="••"/>
          </a:pPr>
          <a:r>
            <a:rPr lang="en-US" sz="2100" b="1" kern="1200" dirty="0" smtClean="0"/>
            <a:t>permits individuals to determine records kept</a:t>
          </a:r>
          <a:endParaRPr lang="en-US" sz="2100" kern="1200" dirty="0"/>
        </a:p>
        <a:p>
          <a:pPr marL="228600" lvl="1" indent="-228600" algn="l" defTabSz="933450" rtl="0">
            <a:lnSpc>
              <a:spcPct val="90000"/>
            </a:lnSpc>
            <a:spcBef>
              <a:spcPct val="0"/>
            </a:spcBef>
            <a:spcAft>
              <a:spcPct val="15000"/>
            </a:spcAft>
            <a:buChar char="••"/>
          </a:pPr>
          <a:r>
            <a:rPr lang="en-US" sz="2100" b="1" kern="1200" dirty="0" smtClean="0"/>
            <a:t>permits individuals to forbid records being used for other purposes </a:t>
          </a:r>
          <a:endParaRPr lang="en-US" sz="2100" kern="1200" dirty="0"/>
        </a:p>
        <a:p>
          <a:pPr marL="228600" lvl="1" indent="-228600" algn="l" defTabSz="933450" rtl="0">
            <a:lnSpc>
              <a:spcPct val="90000"/>
            </a:lnSpc>
            <a:spcBef>
              <a:spcPct val="0"/>
            </a:spcBef>
            <a:spcAft>
              <a:spcPct val="15000"/>
            </a:spcAft>
            <a:buChar char="••"/>
          </a:pPr>
          <a:r>
            <a:rPr lang="en-US" sz="2100" b="1" kern="1200" dirty="0" smtClean="0"/>
            <a:t>permits individuals to obtain access to records and to correct and amend records as appropriate</a:t>
          </a:r>
          <a:endParaRPr lang="en-US" sz="2100" kern="1200" dirty="0"/>
        </a:p>
        <a:p>
          <a:pPr marL="228600" lvl="1" indent="-228600" algn="l" defTabSz="933450" rtl="0">
            <a:lnSpc>
              <a:spcPct val="90000"/>
            </a:lnSpc>
            <a:spcBef>
              <a:spcPct val="0"/>
            </a:spcBef>
            <a:spcAft>
              <a:spcPct val="15000"/>
            </a:spcAft>
            <a:buChar char="••"/>
          </a:pPr>
          <a:r>
            <a:rPr lang="en-US" sz="2100" b="1" kern="1200" dirty="0" smtClean="0"/>
            <a:t>ensures agencies properly collect, maintain, and use personal information</a:t>
          </a:r>
          <a:endParaRPr lang="en-US" sz="2100" kern="1200" dirty="0"/>
        </a:p>
        <a:p>
          <a:pPr marL="228600" lvl="1" indent="-228600" algn="l" defTabSz="933450" rtl="0">
            <a:lnSpc>
              <a:spcPct val="90000"/>
            </a:lnSpc>
            <a:spcBef>
              <a:spcPct val="0"/>
            </a:spcBef>
            <a:spcAft>
              <a:spcPct val="15000"/>
            </a:spcAft>
            <a:buChar char="••"/>
          </a:pPr>
          <a:r>
            <a:rPr lang="en-US" sz="2100" b="1" kern="1200" dirty="0" smtClean="0"/>
            <a:t>creates a private right of action for individuals</a:t>
          </a:r>
          <a:endParaRPr lang="en-US" sz="2100" b="1" kern="1200" dirty="0"/>
        </a:p>
      </dsp:txBody>
      <dsp:txXfrm>
        <a:off x="0" y="327105"/>
        <a:ext cx="8229600" cy="3770550"/>
      </dsp:txXfrm>
    </dsp:sp>
    <dsp:sp modelId="{BA411A9E-1404-DB4C-8325-0520C6FD7F93}">
      <dsp:nvSpPr>
        <dsp:cNvPr id="0" name=""/>
        <dsp:cNvSpPr/>
      </dsp:nvSpPr>
      <dsp:spPr>
        <a:xfrm>
          <a:off x="411480" y="17145"/>
          <a:ext cx="5760720" cy="619920"/>
        </a:xfrm>
        <a:prstGeom prst="roundRect">
          <a:avLst/>
        </a:prstGeom>
        <a:solidFill>
          <a:schemeClr val="accent1">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n-US" sz="2100" b="1" kern="1200" dirty="0" smtClean="0">
              <a:solidFill>
                <a:schemeClr val="bg1"/>
              </a:solidFill>
            </a:rPr>
            <a:t>Privacy Act of 1974</a:t>
          </a:r>
          <a:endParaRPr lang="en-US" sz="2100" kern="1200" dirty="0">
            <a:solidFill>
              <a:schemeClr val="bg1"/>
            </a:solidFill>
          </a:endParaRPr>
        </a:p>
      </dsp:txBody>
      <dsp:txXfrm>
        <a:off x="441742" y="47407"/>
        <a:ext cx="5700196"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186DE-AC94-6C4A-853D-936880B0CFA6}">
      <dsp:nvSpPr>
        <dsp:cNvPr id="0" name=""/>
        <dsp:cNvSpPr/>
      </dsp:nvSpPr>
      <dsp:spPr>
        <a:xfrm rot="5400000">
          <a:off x="-105599" y="106444"/>
          <a:ext cx="703994" cy="492795"/>
        </a:xfrm>
        <a:prstGeom prst="chevron">
          <a:avLst/>
        </a:prstGeom>
        <a:solidFill>
          <a:schemeClr val="accent2"/>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i="0" kern="1200" dirty="0" smtClean="0">
              <a:ea typeface="+mn-ea"/>
            </a:rPr>
            <a:t>1</a:t>
          </a:r>
          <a:endParaRPr lang="en-US" sz="1300" b="1" i="0" kern="1200" dirty="0"/>
        </a:p>
      </dsp:txBody>
      <dsp:txXfrm rot="-5400000">
        <a:off x="1" y="247243"/>
        <a:ext cx="492795" cy="211199"/>
      </dsp:txXfrm>
    </dsp:sp>
    <dsp:sp modelId="{4108F6DE-8E7A-1B41-8FDC-D4CFC91DBE86}">
      <dsp:nvSpPr>
        <dsp:cNvPr id="0" name=""/>
        <dsp:cNvSpPr/>
      </dsp:nvSpPr>
      <dsp:spPr>
        <a:xfrm rot="5400000">
          <a:off x="3789499" y="-3295858"/>
          <a:ext cx="457596" cy="705100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ea typeface="+mn-ea"/>
            </a:rPr>
            <a:t>be a positive stimulus and instill confidence</a:t>
          </a:r>
          <a:endParaRPr lang="en-US" sz="2700" kern="1200" dirty="0"/>
        </a:p>
      </dsp:txBody>
      <dsp:txXfrm rot="-5400000">
        <a:off x="492795" y="23184"/>
        <a:ext cx="7028666" cy="412920"/>
      </dsp:txXfrm>
    </dsp:sp>
    <dsp:sp modelId="{CDE46470-99AB-0641-A1BA-746BC6833F14}">
      <dsp:nvSpPr>
        <dsp:cNvPr id="0" name=""/>
        <dsp:cNvSpPr/>
      </dsp:nvSpPr>
      <dsp:spPr>
        <a:xfrm rot="5400000">
          <a:off x="-105599" y="685673"/>
          <a:ext cx="703994" cy="492795"/>
        </a:xfrm>
        <a:prstGeom prst="chevron">
          <a:avLst/>
        </a:prstGeom>
        <a:solidFill>
          <a:schemeClr val="accent2"/>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i="0" kern="1200" dirty="0" smtClean="0">
              <a:ea typeface="+mn-ea"/>
            </a:rPr>
            <a:t>2</a:t>
          </a:r>
          <a:endParaRPr lang="en-US" sz="1300" b="1" i="0" kern="1200" dirty="0">
            <a:ea typeface="+mn-ea"/>
          </a:endParaRPr>
        </a:p>
      </dsp:txBody>
      <dsp:txXfrm rot="-5400000">
        <a:off x="1" y="826472"/>
        <a:ext cx="492795" cy="211199"/>
      </dsp:txXfrm>
    </dsp:sp>
    <dsp:sp modelId="{C301902F-10EB-2F47-BCEC-9FB67217C280}">
      <dsp:nvSpPr>
        <dsp:cNvPr id="0" name=""/>
        <dsp:cNvSpPr/>
      </dsp:nvSpPr>
      <dsp:spPr>
        <a:xfrm rot="5400000">
          <a:off x="3789499" y="-2716629"/>
          <a:ext cx="457596" cy="705100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0" i="0" kern="1200" dirty="0" smtClean="0">
              <a:ea typeface="+mn-ea"/>
            </a:rPr>
            <a:t>be educational</a:t>
          </a:r>
          <a:endParaRPr lang="en-US" sz="2700" b="0" i="0" kern="1200" dirty="0">
            <a:ea typeface="+mn-ea"/>
          </a:endParaRPr>
        </a:p>
      </dsp:txBody>
      <dsp:txXfrm rot="-5400000">
        <a:off x="492795" y="602413"/>
        <a:ext cx="7028666" cy="412920"/>
      </dsp:txXfrm>
    </dsp:sp>
    <dsp:sp modelId="{AA65A835-CA00-8A41-A5B2-F6386C93ED30}">
      <dsp:nvSpPr>
        <dsp:cNvPr id="0" name=""/>
        <dsp:cNvSpPr/>
      </dsp:nvSpPr>
      <dsp:spPr>
        <a:xfrm rot="5400000">
          <a:off x="-105599" y="1264902"/>
          <a:ext cx="703994" cy="492795"/>
        </a:xfrm>
        <a:prstGeom prst="chevron">
          <a:avLst/>
        </a:prstGeom>
        <a:solidFill>
          <a:schemeClr val="accent2"/>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i="0" kern="1200" dirty="0" smtClean="0">
              <a:ea typeface="+mn-ea"/>
            </a:rPr>
            <a:t>3</a:t>
          </a:r>
          <a:endParaRPr lang="en-US" sz="1300" b="1" i="0" kern="1200" dirty="0">
            <a:ea typeface="+mn-ea"/>
          </a:endParaRPr>
        </a:p>
      </dsp:txBody>
      <dsp:txXfrm rot="-5400000">
        <a:off x="1" y="1405701"/>
        <a:ext cx="492795" cy="211199"/>
      </dsp:txXfrm>
    </dsp:sp>
    <dsp:sp modelId="{467B6652-C1AC-1545-8B8A-F0360C60510B}">
      <dsp:nvSpPr>
        <dsp:cNvPr id="0" name=""/>
        <dsp:cNvSpPr/>
      </dsp:nvSpPr>
      <dsp:spPr>
        <a:xfrm rot="5400000">
          <a:off x="3789499" y="-2137401"/>
          <a:ext cx="457596" cy="705100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ea typeface="+mn-ea"/>
            </a:rPr>
            <a:t>provide a measure of support</a:t>
          </a:r>
          <a:endParaRPr lang="en-US" sz="2700" kern="1200" dirty="0">
            <a:ea typeface="+mn-ea"/>
          </a:endParaRPr>
        </a:p>
      </dsp:txBody>
      <dsp:txXfrm rot="-5400000">
        <a:off x="492795" y="1181641"/>
        <a:ext cx="7028666" cy="412920"/>
      </dsp:txXfrm>
    </dsp:sp>
    <dsp:sp modelId="{68168EC5-F7FE-4B4E-BC59-CFD70CCADFAB}">
      <dsp:nvSpPr>
        <dsp:cNvPr id="0" name=""/>
        <dsp:cNvSpPr/>
      </dsp:nvSpPr>
      <dsp:spPr>
        <a:xfrm rot="5400000">
          <a:off x="-105599" y="1844130"/>
          <a:ext cx="703994" cy="492795"/>
        </a:xfrm>
        <a:prstGeom prst="chevron">
          <a:avLst/>
        </a:prstGeom>
        <a:solidFill>
          <a:schemeClr val="accent2"/>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i="0" kern="1200" dirty="0" smtClean="0">
              <a:ea typeface="+mn-ea"/>
            </a:rPr>
            <a:t>4</a:t>
          </a:r>
          <a:endParaRPr lang="en-US" sz="1300" b="1" i="0" kern="1200" dirty="0">
            <a:ea typeface="+mn-ea"/>
          </a:endParaRPr>
        </a:p>
      </dsp:txBody>
      <dsp:txXfrm rot="-5400000">
        <a:off x="1" y="1984929"/>
        <a:ext cx="492795" cy="211199"/>
      </dsp:txXfrm>
    </dsp:sp>
    <dsp:sp modelId="{7DD58F8F-5A94-A347-81A9-3C85A567FA84}">
      <dsp:nvSpPr>
        <dsp:cNvPr id="0" name=""/>
        <dsp:cNvSpPr/>
      </dsp:nvSpPr>
      <dsp:spPr>
        <a:xfrm rot="5400000">
          <a:off x="3789499" y="-1558172"/>
          <a:ext cx="457596" cy="705100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ea typeface="+mn-ea"/>
            </a:rPr>
            <a:t>be a means of deterrence and discipline</a:t>
          </a:r>
          <a:endParaRPr lang="en-US" sz="2700" kern="1200" dirty="0">
            <a:ea typeface="+mn-ea"/>
          </a:endParaRPr>
        </a:p>
      </dsp:txBody>
      <dsp:txXfrm rot="-5400000">
        <a:off x="492795" y="1760870"/>
        <a:ext cx="7028666" cy="412920"/>
      </dsp:txXfrm>
    </dsp:sp>
    <dsp:sp modelId="{1E6234FE-2610-A349-8C51-5A938845B23B}">
      <dsp:nvSpPr>
        <dsp:cNvPr id="0" name=""/>
        <dsp:cNvSpPr/>
      </dsp:nvSpPr>
      <dsp:spPr>
        <a:xfrm rot="5400000">
          <a:off x="-105599" y="2423359"/>
          <a:ext cx="703994" cy="492795"/>
        </a:xfrm>
        <a:prstGeom prst="chevron">
          <a:avLst/>
        </a:prstGeom>
        <a:solidFill>
          <a:schemeClr val="accent2"/>
        </a:solidFill>
        <a:ln w="1905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101600" dist="63500" dir="4200000" algn="b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i="0" kern="1200" dirty="0" smtClean="0">
              <a:ea typeface="+mn-ea"/>
            </a:rPr>
            <a:t>5</a:t>
          </a:r>
          <a:endParaRPr lang="en-US" sz="1300" b="1" i="0" kern="1200" dirty="0">
            <a:ea typeface="+mn-ea"/>
          </a:endParaRPr>
        </a:p>
      </dsp:txBody>
      <dsp:txXfrm rot="-5400000">
        <a:off x="1" y="2564158"/>
        <a:ext cx="492795" cy="211199"/>
      </dsp:txXfrm>
    </dsp:sp>
    <dsp:sp modelId="{D2013008-6311-BD49-8DCA-18AA0F4CFBFB}">
      <dsp:nvSpPr>
        <dsp:cNvPr id="0" name=""/>
        <dsp:cNvSpPr/>
      </dsp:nvSpPr>
      <dsp:spPr>
        <a:xfrm rot="5400000">
          <a:off x="3789499" y="-978943"/>
          <a:ext cx="457596" cy="705100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ea typeface="+mn-ea"/>
            </a:rPr>
            <a:t>enhance the profession's public image</a:t>
          </a:r>
          <a:endParaRPr lang="en-US" sz="2700" kern="1200" dirty="0">
            <a:ea typeface="+mn-ea"/>
          </a:endParaRPr>
        </a:p>
      </dsp:txBody>
      <dsp:txXfrm rot="-5400000">
        <a:off x="492795" y="2340099"/>
        <a:ext cx="7028666" cy="4129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defRPr>
            </a:lvl1pPr>
          </a:lstStyle>
          <a:p>
            <a:pPr>
              <a:defRPr/>
            </a:pPr>
            <a:endParaRPr lang="en-AU"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0" charset="0"/>
              </a:defRPr>
            </a:lvl1pPr>
          </a:lstStyle>
          <a:p>
            <a:pPr>
              <a:defRPr/>
            </a:pPr>
            <a:fld id="{FF40149B-8BD5-094C-B8FD-9439504DF4E5}" type="slidenum">
              <a:rPr lang="en-AU"/>
              <a:pPr>
                <a:defRPr/>
              </a:pPr>
              <a:t>‹#›</a:t>
            </a:fld>
            <a:endParaRPr lang="en-AU" dirty="0"/>
          </a:p>
        </p:txBody>
      </p:sp>
    </p:spTree>
    <p:extLst>
      <p:ext uri="{BB962C8B-B14F-4D97-AF65-F5344CB8AC3E}">
        <p14:creationId xmlns:p14="http://schemas.microsoft.com/office/powerpoint/2010/main" val="517982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ea typeface="+mn-ea"/>
                <a:cs typeface="+mn-cs"/>
              </a:rPr>
              <a:t>The legal and ethical aspects of computer security encompass a broad range of</a:t>
            </a:r>
          </a:p>
          <a:p>
            <a:pPr eaLnBrk="1" hangingPunct="1">
              <a:defRPr/>
            </a:pPr>
            <a:r>
              <a:rPr lang="en-US" dirty="0" smtClean="0">
                <a:ea typeface="+mn-ea"/>
                <a:cs typeface="+mn-cs"/>
              </a:rPr>
              <a:t>topics, and a full discussion is well beyond the scope of this book. In this chapter, we</a:t>
            </a:r>
          </a:p>
          <a:p>
            <a:pPr eaLnBrk="1" hangingPunct="1">
              <a:defRPr/>
            </a:pPr>
            <a:r>
              <a:rPr lang="en-US" dirty="0" smtClean="0">
                <a:ea typeface="+mn-ea"/>
                <a:cs typeface="+mn-cs"/>
              </a:rPr>
              <a:t>touch on a few important topics in this area.</a:t>
            </a:r>
          </a:p>
          <a:p>
            <a:pPr eaLnBrk="1" hangingPunct="1">
              <a:defRPr/>
            </a:pPr>
            <a:endParaRPr lang="en-US" dirty="0" smtClean="0">
              <a:ea typeface="+mn-ea"/>
              <a:cs typeface="+mn-cs"/>
            </a:endParaRPr>
          </a:p>
          <a:p>
            <a:pPr eaLnBrk="1" hangingPunct="1">
              <a:defRPr/>
            </a:pPr>
            <a:r>
              <a:rPr lang="en-US" dirty="0" smtClean="0">
                <a:ea typeface="+mn-ea"/>
                <a:cs typeface="+mn-cs"/>
              </a:rPr>
              <a:t>The bulk of this book examines technical approaches to the detection, prevention,</a:t>
            </a:r>
          </a:p>
          <a:p>
            <a:pPr eaLnBrk="1" hangingPunct="1">
              <a:defRPr/>
            </a:pPr>
            <a:r>
              <a:rPr lang="en-US" dirty="0" smtClean="0">
                <a:ea typeface="+mn-ea"/>
                <a:cs typeface="+mn-cs"/>
              </a:rPr>
              <a:t>and recovery from computer and network attacks. Chapters 16 and 17 examine</a:t>
            </a:r>
          </a:p>
          <a:p>
            <a:pPr eaLnBrk="1" hangingPunct="1">
              <a:defRPr/>
            </a:pPr>
            <a:r>
              <a:rPr lang="en-US" dirty="0" smtClean="0">
                <a:ea typeface="+mn-ea"/>
                <a:cs typeface="+mn-cs"/>
              </a:rPr>
              <a:t>physical and human-factor approaches, respectively, to strengthening computer</a:t>
            </a:r>
          </a:p>
          <a:p>
            <a:pPr eaLnBrk="1" hangingPunct="1">
              <a:defRPr/>
            </a:pPr>
            <a:r>
              <a:rPr lang="en-US" dirty="0" smtClean="0">
                <a:ea typeface="+mn-ea"/>
                <a:cs typeface="+mn-cs"/>
              </a:rPr>
              <a:t>security. All of these measures can significantly enhance computer security but</a:t>
            </a:r>
          </a:p>
          <a:p>
            <a:pPr eaLnBrk="1" hangingPunct="1">
              <a:defRPr/>
            </a:pPr>
            <a:r>
              <a:rPr lang="en-US" dirty="0" smtClean="0">
                <a:ea typeface="+mn-ea"/>
                <a:cs typeface="+mn-cs"/>
              </a:rPr>
              <a:t>cannot guarantee complete success in detection and prevention. One other tool is</a:t>
            </a:r>
          </a:p>
          <a:p>
            <a:pPr eaLnBrk="1" hangingPunct="1">
              <a:defRPr/>
            </a:pPr>
            <a:r>
              <a:rPr lang="en-US" dirty="0" smtClean="0">
                <a:ea typeface="+mn-ea"/>
                <a:cs typeface="+mn-cs"/>
              </a:rPr>
              <a:t>the deterrent factor of law enforcement. Many types of computer attacks can be</a:t>
            </a:r>
          </a:p>
          <a:p>
            <a:pPr eaLnBrk="1" hangingPunct="1">
              <a:defRPr/>
            </a:pPr>
            <a:r>
              <a:rPr lang="en-US" dirty="0" smtClean="0">
                <a:ea typeface="+mn-ea"/>
                <a:cs typeface="+mn-cs"/>
              </a:rPr>
              <a:t>considered crimes and, as such, carry criminal sanctions. This section begins with a</a:t>
            </a:r>
          </a:p>
          <a:p>
            <a:pPr eaLnBrk="1" hangingPunct="1">
              <a:defRPr/>
            </a:pPr>
            <a:r>
              <a:rPr lang="en-US" dirty="0" smtClean="0">
                <a:ea typeface="+mn-ea"/>
                <a:cs typeface="+mn-cs"/>
              </a:rPr>
              <a:t>classification of types of computer crime and then looks at some of the unique law</a:t>
            </a:r>
          </a:p>
          <a:p>
            <a:pPr eaLnBrk="1" hangingPunct="1">
              <a:defRPr/>
            </a:pPr>
            <a:r>
              <a:rPr lang="en-US" dirty="0" smtClean="0">
                <a:ea typeface="+mn-ea"/>
                <a:cs typeface="+mn-cs"/>
              </a:rPr>
              <a:t>enforcement challenges of dealing with computer crime.</a:t>
            </a:r>
          </a:p>
        </p:txBody>
      </p:sp>
      <p:sp>
        <p:nvSpPr>
          <p:cNvPr id="18436" name="Slide Number Placeholder 3"/>
          <p:cNvSpPr>
            <a:spLocks noGrp="1"/>
          </p:cNvSpPr>
          <p:nvPr>
            <p:ph type="sldNum" sz="quarter" idx="5"/>
          </p:nvPr>
        </p:nvSpPr>
        <p:spPr>
          <a:noFill/>
        </p:spPr>
        <p:txBody>
          <a:bodyPr/>
          <a:lstStyle/>
          <a:p>
            <a:fld id="{7DC700B1-3663-3F47-A4EF-34B5CCDEBBC1}" type="slidenum">
              <a:rPr lang="en-AU" smtClean="0"/>
              <a:pPr/>
              <a:t>1</a:t>
            </a:fld>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D1C8581-BFCF-EF48-BEE2-C985C0B929F6}" type="slidenum">
              <a:rPr lang="en-AU"/>
              <a:pPr/>
              <a:t>10</a:t>
            </a:fld>
            <a:endParaRPr lang="en-AU"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copyright owner has the following exclusive rights, protected against</a:t>
            </a:r>
          </a:p>
          <a:p>
            <a:pPr eaLnBrk="1" hangingPunct="1"/>
            <a:r>
              <a:rPr lang="en-US" dirty="0" smtClean="0">
                <a:ea typeface="ＭＳ Ｐゴシック" pitchFamily="-110" charset="-128"/>
                <a:cs typeface="ＭＳ Ｐゴシック" pitchFamily="-110" charset="-128"/>
              </a:rPr>
              <a:t>infringement: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Reproduction right: Lets the owner make copies of a work</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Modification right: Also known as the derivative-works right; concerns modifying</a:t>
            </a:r>
          </a:p>
          <a:p>
            <a:pPr eaLnBrk="1" hangingPunct="1"/>
            <a:r>
              <a:rPr lang="en-US" dirty="0" smtClean="0">
                <a:ea typeface="ＭＳ Ｐゴシック" pitchFamily="-110" charset="-128"/>
                <a:cs typeface="ＭＳ Ｐゴシック" pitchFamily="-110" charset="-128"/>
              </a:rPr>
              <a:t>a work to create a new or derivative work</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Distribution right: Lets the owner publicly sell, rent, lease, or lend copies of the</a:t>
            </a:r>
          </a:p>
          <a:p>
            <a:pPr eaLnBrk="1" hangingPunct="1"/>
            <a:r>
              <a:rPr lang="en-US" dirty="0" smtClean="0">
                <a:ea typeface="ＭＳ Ｐゴシック" pitchFamily="-110" charset="-128"/>
                <a:cs typeface="ＭＳ Ｐゴシック" pitchFamily="-110" charset="-128"/>
              </a:rPr>
              <a:t>work</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Public-performance right: Applies mainly to live performances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Public-display right: Lets the owner publicly show a copy of the work directly</a:t>
            </a:r>
          </a:p>
          <a:p>
            <a:pPr eaLnBrk="1" hangingPunct="1"/>
            <a:r>
              <a:rPr lang="en-US" dirty="0" smtClean="0">
                <a:ea typeface="ＭＳ Ｐゴシック" pitchFamily="-110" charset="-128"/>
                <a:cs typeface="ＭＳ Ｐゴシック" pitchFamily="-110" charset="-128"/>
              </a:rPr>
              <a:t>or by means of a film, slide, or television image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Examples of items that may be copyrighted include the following [BRAU01]:</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Literary works: Novels, nonfiction prose, poetry, newspaper articles and newspapers,</a:t>
            </a:r>
          </a:p>
          <a:p>
            <a:pPr eaLnBrk="1" hangingPunct="1"/>
            <a:r>
              <a:rPr lang="en-US" dirty="0" smtClean="0">
                <a:ea typeface="ＭＳ Ｐゴシック" pitchFamily="-110" charset="-128"/>
                <a:cs typeface="ＭＳ Ｐゴシック" pitchFamily="-110" charset="-128"/>
              </a:rPr>
              <a:t>magazine articles and magazines, catalogs, brochures, ads (text), and</a:t>
            </a:r>
          </a:p>
          <a:p>
            <a:pPr eaLnBrk="1" hangingPunct="1"/>
            <a:r>
              <a:rPr lang="en-US" dirty="0" smtClean="0">
                <a:ea typeface="ＭＳ Ｐゴシック" pitchFamily="-110" charset="-128"/>
                <a:cs typeface="ＭＳ Ｐゴシック" pitchFamily="-110" charset="-128"/>
              </a:rPr>
              <a:t>compilations such as business directories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Musical works: Songs, advertising jingles, and instrumentals</a:t>
            </a:r>
          </a:p>
          <a:p>
            <a:pPr eaLnBrk="1" hangingPunct="1"/>
            <a:endParaRPr lang="en-US" b="1"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Dramatic works: Plays, operas, and skits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Pantomimes and choreographic works: Ballets, modern dance, jazz dance, and</a:t>
            </a:r>
          </a:p>
          <a:p>
            <a:pPr eaLnBrk="1" hangingPunct="1"/>
            <a:r>
              <a:rPr lang="en-US" dirty="0" smtClean="0">
                <a:ea typeface="ＭＳ Ｐゴシック" pitchFamily="-110" charset="-128"/>
                <a:cs typeface="ＭＳ Ｐゴシック" pitchFamily="-110" charset="-128"/>
              </a:rPr>
              <a:t>mime works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Pictorial, graphic, and sculptural works: Photographs, posters, maps, paintings,</a:t>
            </a:r>
          </a:p>
          <a:p>
            <a:pPr eaLnBrk="1" hangingPunct="1"/>
            <a:r>
              <a:rPr lang="en-US" dirty="0" smtClean="0">
                <a:ea typeface="ＭＳ Ｐゴシック" pitchFamily="-110" charset="-128"/>
                <a:cs typeface="ＭＳ Ｐゴシック" pitchFamily="-110" charset="-128"/>
              </a:rPr>
              <a:t>drawings, graphic art, display ads, cartoon strips and cartoon characters, stuffed</a:t>
            </a:r>
          </a:p>
          <a:p>
            <a:pPr eaLnBrk="1" hangingPunct="1"/>
            <a:r>
              <a:rPr lang="en-US" dirty="0" smtClean="0">
                <a:ea typeface="ＭＳ Ｐゴシック" pitchFamily="-110" charset="-128"/>
                <a:cs typeface="ＭＳ Ｐゴシック" pitchFamily="-110" charset="-128"/>
              </a:rPr>
              <a:t>animals, statues, paintings, and works of fine art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Motion pictures and other audiovisual works: Movies, documentaries, travelogues,</a:t>
            </a:r>
          </a:p>
          <a:p>
            <a:pPr eaLnBrk="1" hangingPunct="1"/>
            <a:r>
              <a:rPr lang="en-US" dirty="0" smtClean="0">
                <a:ea typeface="ＭＳ Ｐゴシック" pitchFamily="-110" charset="-128"/>
                <a:cs typeface="ＭＳ Ｐゴシック" pitchFamily="-110" charset="-128"/>
              </a:rPr>
              <a:t>training films and videos, television shows, television ads, and interactive</a:t>
            </a:r>
          </a:p>
          <a:p>
            <a:pPr eaLnBrk="1" hangingPunct="1"/>
            <a:r>
              <a:rPr lang="en-US" dirty="0" smtClean="0">
                <a:ea typeface="ＭＳ Ｐゴシック" pitchFamily="-110" charset="-128"/>
                <a:cs typeface="ＭＳ Ｐゴシック" pitchFamily="-110" charset="-128"/>
              </a:rPr>
              <a:t>multimedia works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Sound recordings: Recordings of music, sound, or words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Architectural works: Building designs, whether in the form of architectural</a:t>
            </a:r>
          </a:p>
          <a:p>
            <a:pPr eaLnBrk="1" hangingPunct="1"/>
            <a:r>
              <a:rPr lang="en-US" dirty="0" smtClean="0">
                <a:ea typeface="ＭＳ Ｐゴシック" pitchFamily="-110" charset="-128"/>
                <a:cs typeface="ＭＳ Ｐゴシック" pitchFamily="-110" charset="-128"/>
              </a:rPr>
              <a:t>plans, drawings, or the constructed building itself</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Software-related works: Computer software, software documentation and</a:t>
            </a:r>
          </a:p>
          <a:p>
            <a:pPr eaLnBrk="1" hangingPunct="1"/>
            <a:r>
              <a:rPr lang="en-US" dirty="0" smtClean="0">
                <a:ea typeface="ＭＳ Ｐゴシック" pitchFamily="-110" charset="-128"/>
                <a:cs typeface="ＭＳ Ｐゴシック" pitchFamily="-110" charset="-128"/>
              </a:rPr>
              <a:t>manuals, training manuals, other manuals</a:t>
            </a:r>
            <a:endParaRPr lang="en-US" b="1" dirty="0" smtClean="0">
              <a:ea typeface="ＭＳ Ｐゴシック" pitchFamily="-110" charset="-128"/>
              <a:cs typeface="ＭＳ Ｐゴシック" pitchFamily="-110" charset="-128"/>
            </a:endParaRPr>
          </a:p>
          <a:p>
            <a:pPr eaLnBrk="1" hangingPunct="1"/>
            <a:endParaRPr lang="en-US" dirty="0" smtClean="0">
              <a:ea typeface="ＭＳ Ｐゴシック" pitchFamily="-110" charset="-128"/>
              <a:cs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AEF35B3-F5A6-314A-90D0-88053FC22A31}" type="slidenum">
              <a:rPr lang="en-AU"/>
              <a:pPr/>
              <a:t>11</a:t>
            </a:fld>
            <a:endParaRPr lang="en-AU"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A patent for an invention is the grant of a property right to the inventor.</a:t>
            </a:r>
          </a:p>
          <a:p>
            <a:pPr eaLnBrk="1" hangingPunct="1"/>
            <a:r>
              <a:rPr lang="en-US" dirty="0" smtClean="0">
                <a:ea typeface="ＭＳ Ｐゴシック" pitchFamily="-110" charset="-128"/>
                <a:cs typeface="ＭＳ Ｐゴシック" pitchFamily="-110" charset="-128"/>
              </a:rPr>
              <a:t>The right conferred by the patent grant is, in the language of the U.S. statute and</a:t>
            </a:r>
          </a:p>
          <a:p>
            <a:pPr eaLnBrk="1" hangingPunct="1"/>
            <a:r>
              <a:rPr lang="en-US" dirty="0" smtClean="0">
                <a:ea typeface="ＭＳ Ｐゴシック" pitchFamily="-110" charset="-128"/>
                <a:cs typeface="ＭＳ Ｐゴシック" pitchFamily="-110" charset="-128"/>
              </a:rPr>
              <a:t>of the grant itself, “the right to exclude others from making, using, offering for sale,</a:t>
            </a:r>
          </a:p>
          <a:p>
            <a:pPr eaLnBrk="1" hangingPunct="1"/>
            <a:r>
              <a:rPr lang="en-US" dirty="0" smtClean="0">
                <a:ea typeface="ＭＳ Ｐゴシック" pitchFamily="-110" charset="-128"/>
                <a:cs typeface="ＭＳ Ｐゴシック" pitchFamily="-110" charset="-128"/>
              </a:rPr>
              <a:t>or selling” the invention in the United States or “importing” the invention into the</a:t>
            </a:r>
          </a:p>
          <a:p>
            <a:pPr eaLnBrk="1" hangingPunct="1"/>
            <a:r>
              <a:rPr lang="en-US" dirty="0" smtClean="0">
                <a:ea typeface="ＭＳ Ｐゴシック" pitchFamily="-110" charset="-128"/>
                <a:cs typeface="ＭＳ Ｐゴシック" pitchFamily="-110" charset="-128"/>
              </a:rPr>
              <a:t>United States. Similar wording appears in the statutes of other nations. There are</a:t>
            </a:r>
          </a:p>
          <a:p>
            <a:pPr eaLnBrk="1" hangingPunct="1"/>
            <a:r>
              <a:rPr lang="en-US" dirty="0" smtClean="0">
                <a:ea typeface="ＭＳ Ｐゴシック" pitchFamily="-110" charset="-128"/>
                <a:cs typeface="ＭＳ Ｐゴシック" pitchFamily="-110" charset="-128"/>
              </a:rPr>
              <a:t>three types of patents: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Utility patents: May be granted to anyone who invents or discovers any new</a:t>
            </a:r>
          </a:p>
          <a:p>
            <a:pPr eaLnBrk="1" hangingPunct="1"/>
            <a:r>
              <a:rPr lang="en-US" dirty="0" smtClean="0">
                <a:ea typeface="ＭＳ Ｐゴシック" pitchFamily="-110" charset="-128"/>
                <a:cs typeface="ＭＳ Ｐゴシック" pitchFamily="-110" charset="-128"/>
              </a:rPr>
              <a:t>and useful process, machine, article of manufacture, or composition of matter,</a:t>
            </a:r>
          </a:p>
          <a:p>
            <a:pPr eaLnBrk="1" hangingPunct="1"/>
            <a:r>
              <a:rPr lang="en-US" dirty="0" smtClean="0">
                <a:ea typeface="ＭＳ Ｐゴシック" pitchFamily="-110" charset="-128"/>
                <a:cs typeface="ＭＳ Ｐゴシック" pitchFamily="-110" charset="-128"/>
              </a:rPr>
              <a:t>or any new and useful improvement thereof;</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Design patents: May be granted to anyone who invents a new, original, and</a:t>
            </a:r>
          </a:p>
          <a:p>
            <a:pPr eaLnBrk="1" hangingPunct="1"/>
            <a:r>
              <a:rPr lang="en-US" dirty="0" smtClean="0">
                <a:ea typeface="ＭＳ Ｐゴシック" pitchFamily="-110" charset="-128"/>
                <a:cs typeface="ＭＳ Ｐゴシック" pitchFamily="-110" charset="-128"/>
              </a:rPr>
              <a:t>ornamental design for an article of manufacture; and</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Plant patents: May be granted to anyone who invents or discovers and asexually</a:t>
            </a:r>
          </a:p>
          <a:p>
            <a:pPr eaLnBrk="1" hangingPunct="1"/>
            <a:r>
              <a:rPr lang="en-US" dirty="0" smtClean="0">
                <a:ea typeface="ＭＳ Ｐゴシック" pitchFamily="-110" charset="-128"/>
                <a:cs typeface="ＭＳ Ｐゴシック" pitchFamily="-110" charset="-128"/>
              </a:rPr>
              <a:t>reproduces any distinct and new variety of plant.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An example of a patent from the computer security realm is the RSA public-key</a:t>
            </a:r>
          </a:p>
          <a:p>
            <a:pPr eaLnBrk="1" hangingPunct="1"/>
            <a:r>
              <a:rPr lang="en-US" dirty="0" smtClean="0">
                <a:ea typeface="ＭＳ Ｐゴシック" pitchFamily="-110" charset="-128"/>
                <a:cs typeface="ＭＳ Ｐゴシック" pitchFamily="-110" charset="-128"/>
              </a:rPr>
              <a:t>cryptosystem. From the time it was granted in 1983 until the patent expired in 2000,</a:t>
            </a:r>
          </a:p>
          <a:p>
            <a:pPr eaLnBrk="1" hangingPunct="1"/>
            <a:r>
              <a:rPr lang="en-US" dirty="0" smtClean="0">
                <a:ea typeface="ＭＳ Ｐゴシック" pitchFamily="-110" charset="-128"/>
                <a:cs typeface="ＭＳ Ｐゴシック" pitchFamily="-110" charset="-128"/>
              </a:rPr>
              <a:t>the patent holder, RSA Security, was entitled to receive a fee for each implementation</a:t>
            </a:r>
          </a:p>
          <a:p>
            <a:pPr eaLnBrk="1" hangingPunct="1"/>
            <a:r>
              <a:rPr lang="en-US" dirty="0" smtClean="0">
                <a:ea typeface="ＭＳ Ｐゴシック" pitchFamily="-110" charset="-128"/>
                <a:cs typeface="ＭＳ Ｐゴシック" pitchFamily="-110" charset="-128"/>
              </a:rPr>
              <a:t>of RSA.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110" charset="-128"/>
                <a:cs typeface="ＭＳ Ｐゴシック" pitchFamily="-110" charset="-128"/>
              </a:rPr>
              <a:t>A trademark is a word, name, symbol, or device that is used in trade</a:t>
            </a:r>
          </a:p>
          <a:p>
            <a:pPr eaLnBrk="1" hangingPunct="1"/>
            <a:r>
              <a:rPr lang="en-US" dirty="0" smtClean="0">
                <a:ea typeface="ＭＳ Ｐゴシック" pitchFamily="-110" charset="-128"/>
                <a:cs typeface="ＭＳ Ｐゴシック" pitchFamily="-110" charset="-128"/>
              </a:rPr>
              <a:t>with goods to indicate the source of the goods and to distinguish them from the</a:t>
            </a:r>
          </a:p>
          <a:p>
            <a:pPr eaLnBrk="1" hangingPunct="1"/>
            <a:r>
              <a:rPr lang="en-US" dirty="0" smtClean="0">
                <a:ea typeface="ＭＳ Ｐゴシック" pitchFamily="-110" charset="-128"/>
                <a:cs typeface="ＭＳ Ｐゴシック" pitchFamily="-110" charset="-128"/>
              </a:rPr>
              <a:t>goods of others. A </a:t>
            </a:r>
            <a:r>
              <a:rPr lang="en-US" dirty="0" err="1" smtClean="0">
                <a:ea typeface="ＭＳ Ｐゴシック" pitchFamily="-110" charset="-128"/>
                <a:cs typeface="ＭＳ Ｐゴシック" pitchFamily="-110" charset="-128"/>
              </a:rPr>
              <a:t>servicemark</a:t>
            </a:r>
            <a:r>
              <a:rPr lang="en-US" dirty="0" smtClean="0">
                <a:ea typeface="ＭＳ Ｐゴシック" pitchFamily="-110" charset="-128"/>
                <a:cs typeface="ＭＳ Ｐゴシック" pitchFamily="-110" charset="-128"/>
              </a:rPr>
              <a:t> is the same as a trademark except that it identifies</a:t>
            </a:r>
          </a:p>
          <a:p>
            <a:pPr eaLnBrk="1" hangingPunct="1"/>
            <a:r>
              <a:rPr lang="en-US" dirty="0" smtClean="0">
                <a:ea typeface="ＭＳ Ｐゴシック" pitchFamily="-110" charset="-128"/>
                <a:cs typeface="ＭＳ Ｐゴシック" pitchFamily="-110" charset="-128"/>
              </a:rPr>
              <a:t>and distinguishes the source of a service rather than a product. The terms </a:t>
            </a:r>
            <a:r>
              <a:rPr lang="en-US" b="1" dirty="0" smtClean="0">
                <a:ea typeface="ＭＳ Ｐゴシック" pitchFamily="-110" charset="-128"/>
                <a:cs typeface="ＭＳ Ｐゴシック" pitchFamily="-110" charset="-128"/>
              </a:rPr>
              <a:t>trademark</a:t>
            </a:r>
          </a:p>
          <a:p>
            <a:pPr eaLnBrk="1" hangingPunct="1"/>
            <a:r>
              <a:rPr lang="en-US" dirty="0" smtClean="0">
                <a:ea typeface="ＭＳ Ｐゴシック" pitchFamily="-110" charset="-128"/>
                <a:cs typeface="ＭＳ Ｐゴシック" pitchFamily="-110" charset="-128"/>
              </a:rPr>
              <a:t>and </a:t>
            </a:r>
            <a:r>
              <a:rPr lang="en-US" i="1" dirty="0" smtClean="0">
                <a:ea typeface="ＭＳ Ｐゴシック" pitchFamily="-110" charset="-128"/>
                <a:cs typeface="ＭＳ Ｐゴシック" pitchFamily="-110" charset="-128"/>
              </a:rPr>
              <a:t>mark are commonly used to refer to both trademarks and </a:t>
            </a:r>
            <a:r>
              <a:rPr lang="en-US" i="1" dirty="0" err="1" smtClean="0">
                <a:ea typeface="ＭＳ Ｐゴシック" pitchFamily="-110" charset="-128"/>
                <a:cs typeface="ＭＳ Ｐゴシック" pitchFamily="-110" charset="-128"/>
              </a:rPr>
              <a:t>servicemarks</a:t>
            </a:r>
            <a:r>
              <a:rPr lang="en-US" i="1" dirty="0" smtClean="0">
                <a:ea typeface="ＭＳ Ｐゴシック" pitchFamily="-110" charset="-128"/>
                <a:cs typeface="ＭＳ Ｐゴシック" pitchFamily="-110" charset="-128"/>
              </a:rPr>
              <a:t>.</a:t>
            </a:r>
          </a:p>
          <a:p>
            <a:pPr eaLnBrk="1" hangingPunct="1"/>
            <a:r>
              <a:rPr lang="en-US" dirty="0" smtClean="0">
                <a:ea typeface="ＭＳ Ｐゴシック" pitchFamily="-110" charset="-128"/>
                <a:cs typeface="ＭＳ Ｐゴシック" pitchFamily="-110" charset="-128"/>
              </a:rPr>
              <a:t>Trademark rights may be used to prevent others from using a confusingly similar</a:t>
            </a:r>
          </a:p>
          <a:p>
            <a:pPr eaLnBrk="1" hangingPunct="1"/>
            <a:r>
              <a:rPr lang="en-US" dirty="0" smtClean="0">
                <a:ea typeface="ＭＳ Ｐゴシック" pitchFamily="-110" charset="-128"/>
                <a:cs typeface="ＭＳ Ｐゴシック" pitchFamily="-110" charset="-128"/>
              </a:rPr>
              <a:t>mark, but not to prevent others from making the same goods or from selling the</a:t>
            </a:r>
          </a:p>
          <a:p>
            <a:pPr eaLnBrk="1" hangingPunct="1"/>
            <a:r>
              <a:rPr lang="en-US" dirty="0" smtClean="0">
                <a:ea typeface="ＭＳ Ｐゴシック" pitchFamily="-110" charset="-128"/>
                <a:cs typeface="ＭＳ Ｐゴシック" pitchFamily="-110" charset="-128"/>
              </a:rPr>
              <a:t>same goods or services under a clearly different mark.</a:t>
            </a:r>
          </a:p>
          <a:p>
            <a:endParaRPr lang="en-US" dirty="0"/>
          </a:p>
        </p:txBody>
      </p:sp>
      <p:sp>
        <p:nvSpPr>
          <p:cNvPr id="4" name="Slide Number Placeholder 3"/>
          <p:cNvSpPr>
            <a:spLocks noGrp="1"/>
          </p:cNvSpPr>
          <p:nvPr>
            <p:ph type="sldNum" sz="quarter" idx="10"/>
          </p:nvPr>
        </p:nvSpPr>
        <p:spPr/>
        <p:txBody>
          <a:bodyPr/>
          <a:lstStyle/>
          <a:p>
            <a:pPr>
              <a:defRPr/>
            </a:pPr>
            <a:fld id="{FF40149B-8BD5-094C-B8FD-9439504DF4E5}" type="slidenum">
              <a:rPr lang="en-AU" smtClean="0"/>
              <a:pPr>
                <a:defRPr/>
              </a:pPr>
              <a:t>12</a:t>
            </a:fld>
            <a:endParaRPr lang="en-AU" dirty="0"/>
          </a:p>
        </p:txBody>
      </p:sp>
    </p:spTree>
    <p:extLst>
      <p:ext uri="{BB962C8B-B14F-4D97-AF65-F5344CB8AC3E}">
        <p14:creationId xmlns:p14="http://schemas.microsoft.com/office/powerpoint/2010/main" val="12755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5C388DC-B8BC-2A48-822F-6AFF634DA042}" type="slidenum">
              <a:rPr lang="en-AU"/>
              <a:pPr/>
              <a:t>13</a:t>
            </a:fld>
            <a:endParaRPr lang="en-AU"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U.S. Digital Millennium Copyright Act (DMCA) has had a profound effect</a:t>
            </a:r>
          </a:p>
          <a:p>
            <a:pPr eaLnBrk="1" hangingPunct="1"/>
            <a:r>
              <a:rPr lang="en-US" dirty="0" smtClean="0">
                <a:ea typeface="ＭＳ Ｐゴシック" pitchFamily="-110" charset="-128"/>
                <a:cs typeface="ＭＳ Ｐゴシック" pitchFamily="-110" charset="-128"/>
              </a:rPr>
              <a:t>on the protection of digital content rights in both the United States and worldwide.</a:t>
            </a:r>
          </a:p>
          <a:p>
            <a:pPr eaLnBrk="1" hangingPunct="1"/>
            <a:r>
              <a:rPr lang="en-US" dirty="0" smtClean="0">
                <a:ea typeface="ＭＳ Ｐゴシック" pitchFamily="-110" charset="-128"/>
                <a:cs typeface="ＭＳ Ｐゴシック" pitchFamily="-110" charset="-128"/>
              </a:rPr>
              <a:t>The DMCA, signed into law in 1998, is designed to implement World Intellectual</a:t>
            </a:r>
          </a:p>
          <a:p>
            <a:pPr eaLnBrk="1" hangingPunct="1"/>
            <a:r>
              <a:rPr lang="en-US" dirty="0" smtClean="0">
                <a:ea typeface="ＭＳ Ｐゴシック" pitchFamily="-110" charset="-128"/>
                <a:cs typeface="ＭＳ Ｐゴシック" pitchFamily="-110" charset="-128"/>
              </a:rPr>
              <a:t>Property Organization (WIPO) treaties, signed in 1996. In essence, DMCA</a:t>
            </a:r>
          </a:p>
          <a:p>
            <a:pPr eaLnBrk="1" hangingPunct="1"/>
            <a:r>
              <a:rPr lang="en-US" dirty="0" smtClean="0">
                <a:ea typeface="ＭＳ Ｐゴシック" pitchFamily="-110" charset="-128"/>
                <a:cs typeface="ＭＳ Ｐゴシック" pitchFamily="-110" charset="-128"/>
              </a:rPr>
              <a:t>strengthens the protection of copyrighted materials in digital format.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The DMCA encourages copyright owners to use technological measures to</a:t>
            </a:r>
          </a:p>
          <a:p>
            <a:pPr eaLnBrk="1" hangingPunct="1"/>
            <a:r>
              <a:rPr lang="en-US" dirty="0" smtClean="0">
                <a:ea typeface="ＭＳ Ｐゴシック" pitchFamily="-110" charset="-128"/>
                <a:cs typeface="ＭＳ Ｐゴシック" pitchFamily="-110" charset="-128"/>
              </a:rPr>
              <a:t>protect copyrighted works. These measures fall into two categories: measures that</a:t>
            </a:r>
          </a:p>
          <a:p>
            <a:pPr eaLnBrk="1" hangingPunct="1"/>
            <a:r>
              <a:rPr lang="en-US" dirty="0" smtClean="0">
                <a:ea typeface="ＭＳ Ｐゴシック" pitchFamily="-110" charset="-128"/>
                <a:cs typeface="ＭＳ Ｐゴシック" pitchFamily="-110" charset="-128"/>
              </a:rPr>
              <a:t>prevent access to the work and measures that prevent copying of the work. Further,</a:t>
            </a:r>
          </a:p>
          <a:p>
            <a:pPr eaLnBrk="1" hangingPunct="1"/>
            <a:r>
              <a:rPr lang="en-US" dirty="0" smtClean="0">
                <a:ea typeface="ＭＳ Ｐゴシック" pitchFamily="-110" charset="-128"/>
                <a:cs typeface="ＭＳ Ｐゴシック" pitchFamily="-110" charset="-128"/>
              </a:rPr>
              <a:t>the law prohibits attempts to bypass such measures. Specifically, the law states</a:t>
            </a:r>
          </a:p>
          <a:p>
            <a:pPr eaLnBrk="1" hangingPunct="1"/>
            <a:r>
              <a:rPr lang="en-US" dirty="0" smtClean="0">
                <a:ea typeface="ＭＳ Ｐゴシック" pitchFamily="-110" charset="-128"/>
                <a:cs typeface="ＭＳ Ｐゴシック" pitchFamily="-110" charset="-128"/>
              </a:rPr>
              <a:t>that “no person shall circumvent a technological measure that effectively controls</a:t>
            </a:r>
          </a:p>
          <a:p>
            <a:pPr eaLnBrk="1" hangingPunct="1"/>
            <a:r>
              <a:rPr lang="en-US" dirty="0" smtClean="0">
                <a:ea typeface="ＭＳ Ｐゴシック" pitchFamily="-110" charset="-128"/>
                <a:cs typeface="ＭＳ Ｐゴシック" pitchFamily="-110" charset="-128"/>
              </a:rPr>
              <a:t>access to a work protected under this title.” Among other effects of this clause, it</a:t>
            </a:r>
          </a:p>
          <a:p>
            <a:pPr eaLnBrk="1" hangingPunct="1"/>
            <a:r>
              <a:rPr lang="en-US" dirty="0" smtClean="0">
                <a:ea typeface="ＭＳ Ｐゴシック" pitchFamily="-110" charset="-128"/>
                <a:cs typeface="ＭＳ Ｐゴシック" pitchFamily="-110" charset="-128"/>
              </a:rPr>
              <a:t>prohibits almost all unauthorized decryption of content. The law further prohibits</a:t>
            </a:r>
          </a:p>
          <a:p>
            <a:pPr eaLnBrk="1" hangingPunct="1"/>
            <a:r>
              <a:rPr lang="en-US" dirty="0" smtClean="0">
                <a:ea typeface="ＭＳ Ｐゴシック" pitchFamily="-110" charset="-128"/>
                <a:cs typeface="ＭＳ Ｐゴシック" pitchFamily="-110" charset="-128"/>
              </a:rPr>
              <a:t>the manufacture, release, or sale of products, services, and devices that can crack</a:t>
            </a:r>
          </a:p>
          <a:p>
            <a:pPr eaLnBrk="1" hangingPunct="1"/>
            <a:r>
              <a:rPr lang="en-US" dirty="0" smtClean="0">
                <a:ea typeface="ＭＳ Ｐゴシック" pitchFamily="-110" charset="-128"/>
                <a:cs typeface="ＭＳ Ｐゴシック" pitchFamily="-110" charset="-128"/>
              </a:rPr>
              <a:t>encryption designed to thwart either access to or copying of material unauthorized</a:t>
            </a:r>
          </a:p>
          <a:p>
            <a:pPr eaLnBrk="1" hangingPunct="1"/>
            <a:r>
              <a:rPr lang="en-US" dirty="0" smtClean="0">
                <a:ea typeface="ＭＳ Ｐゴシック" pitchFamily="-110" charset="-128"/>
                <a:cs typeface="ＭＳ Ｐゴシック" pitchFamily="-110" charset="-128"/>
              </a:rPr>
              <a:t>by the copyright holder. Both criminal and civil penalties apply to attempts to</a:t>
            </a:r>
          </a:p>
          <a:p>
            <a:pPr eaLnBrk="1" hangingPunct="1"/>
            <a:r>
              <a:rPr lang="en-US" dirty="0" smtClean="0">
                <a:ea typeface="ＭＳ Ｐゴシック" pitchFamily="-110" charset="-128"/>
                <a:cs typeface="ＭＳ Ｐゴシック" pitchFamily="-110" charset="-128"/>
              </a:rPr>
              <a:t>circumvent technological measures and to assist in such circumvention.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A07A05B-E384-DF43-B4CB-9D7C2CA280CF}" type="slidenum">
              <a:rPr lang="en-AU"/>
              <a:pPr/>
              <a:t>14</a:t>
            </a:fld>
            <a:endParaRPr lang="en-AU"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Certain actions are exempted from the provisions of the DMCA and other</a:t>
            </a:r>
          </a:p>
          <a:p>
            <a:pPr eaLnBrk="1" hangingPunct="1"/>
            <a:r>
              <a:rPr lang="en-US" dirty="0" smtClean="0">
                <a:ea typeface="ＭＳ Ｐゴシック" pitchFamily="-110" charset="-128"/>
                <a:cs typeface="ＭＳ Ｐゴシック" pitchFamily="-110" charset="-128"/>
              </a:rPr>
              <a:t>copyright laws, including the following:</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Fair use: This concept is not tightly defined. It is intended to permit others to</a:t>
            </a:r>
          </a:p>
          <a:p>
            <a:pPr eaLnBrk="1" hangingPunct="1"/>
            <a:r>
              <a:rPr lang="en-US" dirty="0" smtClean="0">
                <a:ea typeface="ＭＳ Ｐゴシック" pitchFamily="-110" charset="-128"/>
                <a:cs typeface="ＭＳ Ｐゴシック" pitchFamily="-110" charset="-128"/>
              </a:rPr>
              <a:t>perform, show, quote, copy, and otherwise distribute portions of the work for</a:t>
            </a:r>
          </a:p>
          <a:p>
            <a:pPr eaLnBrk="1" hangingPunct="1"/>
            <a:r>
              <a:rPr lang="en-US" dirty="0" smtClean="0">
                <a:ea typeface="ＭＳ Ｐゴシック" pitchFamily="-110" charset="-128"/>
                <a:cs typeface="ＭＳ Ｐゴシック" pitchFamily="-110" charset="-128"/>
              </a:rPr>
              <a:t>certain purposes. These purposes include review, comment, and discussion of</a:t>
            </a:r>
          </a:p>
          <a:p>
            <a:pPr eaLnBrk="1" hangingPunct="1"/>
            <a:r>
              <a:rPr lang="en-US" dirty="0" smtClean="0">
                <a:ea typeface="ＭＳ Ｐゴシック" pitchFamily="-110" charset="-128"/>
                <a:cs typeface="ＭＳ Ｐゴシック" pitchFamily="-110" charset="-128"/>
              </a:rPr>
              <a:t>copyrighted works.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Reverse engineering: Reverse engineering of a software product is allowed if</a:t>
            </a:r>
          </a:p>
          <a:p>
            <a:pPr eaLnBrk="1" hangingPunct="1"/>
            <a:r>
              <a:rPr lang="en-US" dirty="0" smtClean="0">
                <a:ea typeface="ＭＳ Ｐゴシック" pitchFamily="-110" charset="-128"/>
                <a:cs typeface="ＭＳ Ｐゴシック" pitchFamily="-110" charset="-128"/>
              </a:rPr>
              <a:t>the user has the right to use a copy of the program and if the purpose of the</a:t>
            </a:r>
          </a:p>
          <a:p>
            <a:pPr eaLnBrk="1" hangingPunct="1"/>
            <a:r>
              <a:rPr lang="en-US" dirty="0" smtClean="0">
                <a:ea typeface="ＭＳ Ｐゴシック" pitchFamily="-110" charset="-128"/>
                <a:cs typeface="ＭＳ Ｐゴシック" pitchFamily="-110" charset="-128"/>
              </a:rPr>
              <a:t>reverse engineering is not to duplicate the functionality of the program but</a:t>
            </a:r>
          </a:p>
          <a:p>
            <a:pPr eaLnBrk="1" hangingPunct="1"/>
            <a:r>
              <a:rPr lang="en-US" dirty="0" smtClean="0">
                <a:ea typeface="ＭＳ Ｐゴシック" pitchFamily="-110" charset="-128"/>
                <a:cs typeface="ＭＳ Ｐゴシック" pitchFamily="-110" charset="-128"/>
              </a:rPr>
              <a:t>rather to achieve interoperability.</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Encryption research: “Good faith” encryption research is allowed. In essence,</a:t>
            </a:r>
          </a:p>
          <a:p>
            <a:pPr eaLnBrk="1" hangingPunct="1"/>
            <a:r>
              <a:rPr lang="en-US" dirty="0" smtClean="0">
                <a:ea typeface="ＭＳ Ｐゴシック" pitchFamily="-110" charset="-128"/>
                <a:cs typeface="ＭＳ Ｐゴシック" pitchFamily="-110" charset="-128"/>
              </a:rPr>
              <a:t>this exemption allows decryption attempts to advance the development of</a:t>
            </a:r>
          </a:p>
          <a:p>
            <a:pPr eaLnBrk="1" hangingPunct="1"/>
            <a:r>
              <a:rPr lang="en-US" dirty="0" smtClean="0">
                <a:ea typeface="ＭＳ Ｐゴシック" pitchFamily="-110" charset="-128"/>
                <a:cs typeface="ＭＳ Ｐゴシック" pitchFamily="-110" charset="-128"/>
              </a:rPr>
              <a:t>encryption technology.</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Security testing: This is the access of a computer or network for the good faith</a:t>
            </a:r>
          </a:p>
          <a:p>
            <a:pPr eaLnBrk="1" hangingPunct="1"/>
            <a:r>
              <a:rPr lang="en-US" dirty="0" smtClean="0">
                <a:ea typeface="ＭＳ Ｐゴシック" pitchFamily="-110" charset="-128"/>
                <a:cs typeface="ＭＳ Ｐゴシック" pitchFamily="-110" charset="-128"/>
              </a:rPr>
              <a:t>testing, investigating, or correcting a security flaw or vulnerability, with the</a:t>
            </a:r>
          </a:p>
          <a:p>
            <a:pPr eaLnBrk="1" hangingPunct="1"/>
            <a:r>
              <a:rPr lang="en-US" dirty="0" smtClean="0">
                <a:ea typeface="ＭＳ Ｐゴシック" pitchFamily="-110" charset="-128"/>
                <a:cs typeface="ＭＳ Ｐゴシック" pitchFamily="-110" charset="-128"/>
              </a:rPr>
              <a:t>authorization of the owner or operator.</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Personal privacy: It is generally permitted to bypass technological measures if</a:t>
            </a:r>
          </a:p>
          <a:p>
            <a:pPr eaLnBrk="1" hangingPunct="1"/>
            <a:r>
              <a:rPr lang="en-US" dirty="0" smtClean="0">
                <a:ea typeface="ＭＳ Ｐゴシック" pitchFamily="-110" charset="-128"/>
                <a:cs typeface="ＭＳ Ｐゴシック" pitchFamily="-110" charset="-128"/>
              </a:rPr>
              <a:t>that is the only reasonable way to prevent the access to result in the revealing</a:t>
            </a:r>
          </a:p>
          <a:p>
            <a:pPr eaLnBrk="1" hangingPunct="1"/>
            <a:r>
              <a:rPr lang="en-US" dirty="0" smtClean="0">
                <a:ea typeface="ＭＳ Ｐゴシック" pitchFamily="-110" charset="-128"/>
                <a:cs typeface="ＭＳ Ｐゴシック" pitchFamily="-110" charset="-128"/>
              </a:rPr>
              <a:t>or recording of personally identifying information.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Despite the exemptions built into the Act, there is considerable concern, especially</a:t>
            </a:r>
          </a:p>
          <a:p>
            <a:pPr eaLnBrk="1" hangingPunct="1"/>
            <a:r>
              <a:rPr lang="en-US" dirty="0" smtClean="0">
                <a:ea typeface="ＭＳ Ｐゴシック" pitchFamily="-110" charset="-128"/>
                <a:cs typeface="ＭＳ Ｐゴシック" pitchFamily="-110" charset="-128"/>
              </a:rPr>
              <a:t>in the research and academic communities, that the act inhibits legitimate security</a:t>
            </a:r>
          </a:p>
          <a:p>
            <a:pPr eaLnBrk="1" hangingPunct="1"/>
            <a:r>
              <a:rPr lang="en-US" dirty="0" smtClean="0">
                <a:ea typeface="ＭＳ Ｐゴシック" pitchFamily="-110" charset="-128"/>
                <a:cs typeface="ＭＳ Ｐゴシック" pitchFamily="-110" charset="-128"/>
              </a:rPr>
              <a:t>and encryption research. These parties feel that DMCA stifles innovation and</a:t>
            </a:r>
          </a:p>
          <a:p>
            <a:pPr eaLnBrk="1" hangingPunct="1"/>
            <a:r>
              <a:rPr lang="en-US" dirty="0" smtClean="0">
                <a:ea typeface="ＭＳ Ｐゴシック" pitchFamily="-110" charset="-128"/>
                <a:cs typeface="ＭＳ Ｐゴシック" pitchFamily="-110" charset="-128"/>
              </a:rPr>
              <a:t>academic freedom and is a threat to open source software development [ACM04].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62D645-E093-DC43-8184-CC01C78FB592}" type="slidenum">
              <a:rPr lang="en-AU"/>
              <a:pPr/>
              <a:t>15</a:t>
            </a:fld>
            <a:endParaRPr lang="en-AU"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Digital Rights Management (DRM) refers to systems and procedures that ensure that</a:t>
            </a:r>
          </a:p>
          <a:p>
            <a:pPr eaLnBrk="1" hangingPunct="1"/>
            <a:r>
              <a:rPr lang="en-US" dirty="0" smtClean="0">
                <a:ea typeface="ＭＳ Ｐゴシック" pitchFamily="-110" charset="-128"/>
                <a:cs typeface="ＭＳ Ｐゴシック" pitchFamily="-110" charset="-128"/>
              </a:rPr>
              <a:t>holders of digital rights are clearly identified and receive the stipulated payment for</a:t>
            </a:r>
          </a:p>
          <a:p>
            <a:pPr eaLnBrk="1" hangingPunct="1"/>
            <a:r>
              <a:rPr lang="en-US" dirty="0" smtClean="0">
                <a:ea typeface="ＭＳ Ｐゴシック" pitchFamily="-110" charset="-128"/>
                <a:cs typeface="ＭＳ Ｐゴシック" pitchFamily="-110" charset="-128"/>
              </a:rPr>
              <a:t>their works. The systems and procedures may also impose further restrictions on the</a:t>
            </a:r>
          </a:p>
          <a:p>
            <a:pPr eaLnBrk="1" hangingPunct="1"/>
            <a:r>
              <a:rPr lang="en-US" dirty="0" smtClean="0">
                <a:ea typeface="ＭＳ Ｐゴシック" pitchFamily="-110" charset="-128"/>
                <a:cs typeface="ＭＳ Ｐゴシック" pitchFamily="-110" charset="-128"/>
              </a:rPr>
              <a:t>use of digital objects, such as inhibiting printing or prohibiting further distribution.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There is no single DRM standard or architecture. DRM encompasses a variety</a:t>
            </a:r>
          </a:p>
          <a:p>
            <a:pPr eaLnBrk="1" hangingPunct="1"/>
            <a:r>
              <a:rPr lang="en-US" dirty="0" smtClean="0">
                <a:ea typeface="ＭＳ Ｐゴシック" pitchFamily="-110" charset="-128"/>
                <a:cs typeface="ＭＳ Ｐゴシック" pitchFamily="-110" charset="-128"/>
              </a:rPr>
              <a:t>of approaches to intellectual property management and enforcement by providing</a:t>
            </a:r>
          </a:p>
          <a:p>
            <a:pPr eaLnBrk="1" hangingPunct="1"/>
            <a:r>
              <a:rPr lang="en-US" dirty="0" smtClean="0">
                <a:ea typeface="ＭＳ Ｐゴシック" pitchFamily="-110" charset="-128"/>
                <a:cs typeface="ＭＳ Ｐゴシック" pitchFamily="-110" charset="-128"/>
              </a:rPr>
              <a:t>secure and trusted automated services to control the distribution and use of content.</a:t>
            </a:r>
          </a:p>
          <a:p>
            <a:pPr eaLnBrk="1" hangingPunct="1"/>
            <a:r>
              <a:rPr lang="en-US" dirty="0" smtClean="0">
                <a:ea typeface="ＭＳ Ｐゴシック" pitchFamily="-110" charset="-128"/>
                <a:cs typeface="ＭＳ Ｐゴシック" pitchFamily="-110" charset="-128"/>
              </a:rPr>
              <a:t>In general, the objective is to provide mechanisms for the complete content management</a:t>
            </a:r>
          </a:p>
          <a:p>
            <a:pPr eaLnBrk="1" hangingPunct="1"/>
            <a:r>
              <a:rPr lang="en-US" dirty="0" smtClean="0">
                <a:ea typeface="ＭＳ Ｐゴシック" pitchFamily="-110" charset="-128"/>
                <a:cs typeface="ＭＳ Ｐゴシック" pitchFamily="-110" charset="-128"/>
              </a:rPr>
              <a:t>life cycle (creation, subsequent contribution by others, access, distribution, use),</a:t>
            </a:r>
          </a:p>
          <a:p>
            <a:pPr eaLnBrk="1" hangingPunct="1"/>
            <a:r>
              <a:rPr lang="en-US" dirty="0" smtClean="0">
                <a:ea typeface="ＭＳ Ｐゴシック" pitchFamily="-110" charset="-128"/>
                <a:cs typeface="ＭＳ Ｐゴシック" pitchFamily="-110" charset="-128"/>
              </a:rPr>
              <a:t>including the management of rights information associated with the content.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DRM systems should meet the following objectives:</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1. Provide persistent content protection against unauthorized access to the</a:t>
            </a:r>
          </a:p>
          <a:p>
            <a:pPr eaLnBrk="1" hangingPunct="1"/>
            <a:r>
              <a:rPr lang="en-US" dirty="0" smtClean="0">
                <a:ea typeface="ＭＳ Ｐゴシック" pitchFamily="-110" charset="-128"/>
                <a:cs typeface="ＭＳ Ｐゴシック" pitchFamily="-110" charset="-128"/>
              </a:rPr>
              <a:t>digital content, limiting access to only those with the proper authorization.</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2. Support a variety of digital content types (e.g., music files, video streams, digital</a:t>
            </a:r>
          </a:p>
          <a:p>
            <a:pPr eaLnBrk="1" hangingPunct="1"/>
            <a:r>
              <a:rPr lang="en-US" dirty="0" smtClean="0">
                <a:ea typeface="ＭＳ Ｐゴシック" pitchFamily="-110" charset="-128"/>
                <a:cs typeface="ＭＳ Ｐゴシック" pitchFamily="-110" charset="-128"/>
              </a:rPr>
              <a:t>books, images).</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3. Support content use on a variety of platforms, (e.g., PCs, PDAs, iPods, mobile</a:t>
            </a:r>
          </a:p>
          <a:p>
            <a:pPr eaLnBrk="1" hangingPunct="1"/>
            <a:r>
              <a:rPr lang="en-US" dirty="0" smtClean="0">
                <a:ea typeface="ＭＳ Ｐゴシック" pitchFamily="-110" charset="-128"/>
                <a:cs typeface="ＭＳ Ｐゴシック" pitchFamily="-110" charset="-128"/>
              </a:rPr>
              <a:t>phones).</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4. Support content distribution on a variety of media, including CD-ROMs,</a:t>
            </a:r>
          </a:p>
          <a:p>
            <a:pPr eaLnBrk="1" hangingPunct="1"/>
            <a:r>
              <a:rPr lang="en-US" dirty="0" smtClean="0">
                <a:ea typeface="ＭＳ Ｐゴシック" pitchFamily="-110" charset="-128"/>
                <a:cs typeface="ＭＳ Ｐゴシック" pitchFamily="-110" charset="-128"/>
              </a:rPr>
              <a:t>DVDs, and flash memory.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B718CA3-218B-E246-8B51-CAE82D0C6578}" type="slidenum">
              <a:rPr lang="en-AU"/>
              <a:pPr/>
              <a:t>16</a:t>
            </a:fld>
            <a:endParaRPr lang="en-AU"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Figure 19.3 , based on [LIU03], illustrates a typical DRM model in terms of the</a:t>
            </a:r>
          </a:p>
          <a:p>
            <a:pPr eaLnBrk="1" hangingPunct="1"/>
            <a:r>
              <a:rPr lang="en-US" dirty="0" smtClean="0">
                <a:ea typeface="ＭＳ Ｐゴシック" pitchFamily="-110" charset="-128"/>
                <a:cs typeface="ＭＳ Ｐゴシック" pitchFamily="-110" charset="-128"/>
              </a:rPr>
              <a:t>principal users of DRM systems: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Content provider: Holds the digital rights of the content and wants to protect</a:t>
            </a:r>
          </a:p>
          <a:p>
            <a:pPr eaLnBrk="1" hangingPunct="1"/>
            <a:r>
              <a:rPr lang="en-US" dirty="0" smtClean="0">
                <a:ea typeface="ＭＳ Ｐゴシック" pitchFamily="-110" charset="-128"/>
                <a:cs typeface="ＭＳ Ｐゴシック" pitchFamily="-110" charset="-128"/>
              </a:rPr>
              <a:t>these rights. Examples are a music record label and a movie studio.</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Distributor: Provides distribution channels, such as an online shop or a Web</a:t>
            </a:r>
          </a:p>
          <a:p>
            <a:pPr eaLnBrk="1" hangingPunct="1"/>
            <a:r>
              <a:rPr lang="en-US" dirty="0" smtClean="0">
                <a:ea typeface="ＭＳ Ｐゴシック" pitchFamily="-110" charset="-128"/>
                <a:cs typeface="ＭＳ Ｐゴシック" pitchFamily="-110" charset="-128"/>
              </a:rPr>
              <a:t>retailer. For example, an online distributor receives the digital content from</a:t>
            </a:r>
          </a:p>
          <a:p>
            <a:pPr eaLnBrk="1" hangingPunct="1"/>
            <a:r>
              <a:rPr lang="en-US" dirty="0" smtClean="0">
                <a:ea typeface="ＭＳ Ｐゴシック" pitchFamily="-110" charset="-128"/>
                <a:cs typeface="ＭＳ Ｐゴシック" pitchFamily="-110" charset="-128"/>
              </a:rPr>
              <a:t>the content provider and creates a Web catalog presenting the content and</a:t>
            </a:r>
          </a:p>
          <a:p>
            <a:pPr eaLnBrk="1" hangingPunct="1"/>
            <a:r>
              <a:rPr lang="en-US" dirty="0" smtClean="0">
                <a:ea typeface="ＭＳ Ｐゴシック" pitchFamily="-110" charset="-128"/>
                <a:cs typeface="ＭＳ Ｐゴシック" pitchFamily="-110" charset="-128"/>
              </a:rPr>
              <a:t>rights metadata for the content promotion.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Consumer: Uses the system to access the digital content by retrieving downloadable</a:t>
            </a:r>
          </a:p>
          <a:p>
            <a:pPr eaLnBrk="1" hangingPunct="1"/>
            <a:r>
              <a:rPr lang="en-US" dirty="0" smtClean="0">
                <a:ea typeface="ＭＳ Ｐゴシック" pitchFamily="-110" charset="-128"/>
                <a:cs typeface="ＭＳ Ｐゴシック" pitchFamily="-110" charset="-128"/>
              </a:rPr>
              <a:t>or streaming content through the distribution channel and then</a:t>
            </a:r>
          </a:p>
          <a:p>
            <a:pPr eaLnBrk="1" hangingPunct="1"/>
            <a:r>
              <a:rPr lang="en-US" dirty="0" smtClean="0">
                <a:ea typeface="ＭＳ Ｐゴシック" pitchFamily="-110" charset="-128"/>
                <a:cs typeface="ＭＳ Ｐゴシック" pitchFamily="-110" charset="-128"/>
              </a:rPr>
              <a:t>paying for the digital license. The player/viewer application used by the</a:t>
            </a:r>
          </a:p>
          <a:p>
            <a:pPr eaLnBrk="1" hangingPunct="1"/>
            <a:r>
              <a:rPr lang="en-US" dirty="0" smtClean="0">
                <a:ea typeface="ＭＳ Ｐゴシック" pitchFamily="-110" charset="-128"/>
                <a:cs typeface="ＭＳ Ｐゴシック" pitchFamily="-110" charset="-128"/>
              </a:rPr>
              <a:t>consumer takes charge of initiating license request to the clearinghouse and</a:t>
            </a:r>
          </a:p>
          <a:p>
            <a:pPr eaLnBrk="1" hangingPunct="1"/>
            <a:r>
              <a:rPr lang="en-US" dirty="0" smtClean="0">
                <a:ea typeface="ＭＳ Ｐゴシック" pitchFamily="-110" charset="-128"/>
                <a:cs typeface="ＭＳ Ｐゴシック" pitchFamily="-110" charset="-128"/>
              </a:rPr>
              <a:t>enforcing the content usage rights.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Clearinghouse: Handles the financial transaction for issuing the digital license</a:t>
            </a:r>
          </a:p>
          <a:p>
            <a:pPr eaLnBrk="1" hangingPunct="1"/>
            <a:r>
              <a:rPr lang="en-US" dirty="0" smtClean="0">
                <a:ea typeface="ＭＳ Ｐゴシック" pitchFamily="-110" charset="-128"/>
                <a:cs typeface="ＭＳ Ｐゴシック" pitchFamily="-110" charset="-128"/>
              </a:rPr>
              <a:t>to the consumer and pays royalty fees to the content provider and distribution</a:t>
            </a:r>
          </a:p>
          <a:p>
            <a:pPr eaLnBrk="1" hangingPunct="1"/>
            <a:r>
              <a:rPr lang="en-US" dirty="0" smtClean="0">
                <a:ea typeface="ＭＳ Ｐゴシック" pitchFamily="-110" charset="-128"/>
                <a:cs typeface="ＭＳ Ｐゴシック" pitchFamily="-110" charset="-128"/>
              </a:rPr>
              <a:t>fees to the distributor accordingly. The clearinghouse is also responsible for</a:t>
            </a:r>
          </a:p>
          <a:p>
            <a:pPr eaLnBrk="1" hangingPunct="1"/>
            <a:r>
              <a:rPr lang="en-US" dirty="0" smtClean="0">
                <a:ea typeface="ＭＳ Ｐゴシック" pitchFamily="-110" charset="-128"/>
                <a:cs typeface="ＭＳ Ｐゴシック" pitchFamily="-110" charset="-128"/>
              </a:rPr>
              <a:t>logging license consumptions for every consumer.</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In this model, the distributor need not enforce the access rights. Instead, the</a:t>
            </a:r>
          </a:p>
          <a:p>
            <a:pPr eaLnBrk="1" hangingPunct="1"/>
            <a:r>
              <a:rPr lang="en-US" dirty="0" smtClean="0">
                <a:ea typeface="ＭＳ Ｐゴシック" pitchFamily="-110" charset="-128"/>
                <a:cs typeface="ＭＳ Ｐゴシック" pitchFamily="-110" charset="-128"/>
              </a:rPr>
              <a:t>content provider protects the content in such a way (typically encryption) that the</a:t>
            </a:r>
          </a:p>
          <a:p>
            <a:pPr eaLnBrk="1" hangingPunct="1"/>
            <a:r>
              <a:rPr lang="en-US" dirty="0" smtClean="0">
                <a:ea typeface="ＭＳ Ｐゴシック" pitchFamily="-110" charset="-128"/>
                <a:cs typeface="ＭＳ Ｐゴシック" pitchFamily="-110" charset="-128"/>
              </a:rPr>
              <a:t>consumer must purchase a digital license and access capability from the clearinghouse.</a:t>
            </a:r>
          </a:p>
          <a:p>
            <a:pPr eaLnBrk="1" hangingPunct="1"/>
            <a:r>
              <a:rPr lang="en-US" dirty="0" smtClean="0">
                <a:ea typeface="ＭＳ Ｐゴシック" pitchFamily="-110" charset="-128"/>
                <a:cs typeface="ＭＳ Ｐゴシック" pitchFamily="-110" charset="-128"/>
              </a:rPr>
              <a:t>The clearinghouse consults usage rules provided by the content provider to</a:t>
            </a:r>
          </a:p>
          <a:p>
            <a:pPr eaLnBrk="1" hangingPunct="1"/>
            <a:r>
              <a:rPr lang="en-US" dirty="0" smtClean="0">
                <a:ea typeface="ＭＳ Ｐゴシック" pitchFamily="-110" charset="-128"/>
                <a:cs typeface="ＭＳ Ｐゴシック" pitchFamily="-110" charset="-128"/>
              </a:rPr>
              <a:t>determine what access is permitted and the fee for a particular type of access. Having</a:t>
            </a:r>
          </a:p>
          <a:p>
            <a:pPr eaLnBrk="1" hangingPunct="1"/>
            <a:r>
              <a:rPr lang="en-US" dirty="0" smtClean="0">
                <a:ea typeface="ＭＳ Ｐゴシック" pitchFamily="-110" charset="-128"/>
                <a:cs typeface="ＭＳ Ｐゴシック" pitchFamily="-110" charset="-128"/>
              </a:rPr>
              <a:t>collected the fee, the clearinghouse credits the content provider and distributor</a:t>
            </a:r>
          </a:p>
          <a:p>
            <a:pPr eaLnBrk="1" hangingPunct="1"/>
            <a:r>
              <a:rPr lang="en-US" dirty="0" smtClean="0">
                <a:ea typeface="ＭＳ Ｐゴシック" pitchFamily="-110" charset="-128"/>
                <a:cs typeface="ＭＳ Ｐゴシック" pitchFamily="-110" charset="-128"/>
              </a:rPr>
              <a:t>appropriately.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29C0781-8505-5F4F-A5F5-A60C02970895}" type="slidenum">
              <a:rPr lang="en-AU"/>
              <a:pPr/>
              <a:t>17</a:t>
            </a:fld>
            <a:endParaRPr lang="en-AU"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An issue with considerable overlap with computer security is that of privacy. On</a:t>
            </a:r>
          </a:p>
          <a:p>
            <a:pPr eaLnBrk="1" hangingPunct="1"/>
            <a:r>
              <a:rPr lang="en-US" dirty="0" smtClean="0">
                <a:ea typeface="ＭＳ Ｐゴシック" pitchFamily="-110" charset="-128"/>
                <a:cs typeface="ＭＳ Ｐゴシック" pitchFamily="-110" charset="-128"/>
              </a:rPr>
              <a:t>one hand, the scale and interconnectedness of personal information collected and</a:t>
            </a:r>
          </a:p>
          <a:p>
            <a:pPr eaLnBrk="1" hangingPunct="1"/>
            <a:r>
              <a:rPr lang="en-US" dirty="0" smtClean="0">
                <a:ea typeface="ＭＳ Ｐゴシック" pitchFamily="-110" charset="-128"/>
                <a:cs typeface="ＭＳ Ｐゴシック" pitchFamily="-110" charset="-128"/>
              </a:rPr>
              <a:t>stored in information systems has increased dramatically, motivated by law enforcement,</a:t>
            </a:r>
          </a:p>
          <a:p>
            <a:pPr eaLnBrk="1" hangingPunct="1"/>
            <a:r>
              <a:rPr lang="en-US" dirty="0" smtClean="0">
                <a:ea typeface="ＭＳ Ｐゴシック" pitchFamily="-110" charset="-128"/>
                <a:cs typeface="ＭＳ Ｐゴシック" pitchFamily="-110" charset="-128"/>
              </a:rPr>
              <a:t>national security, and economic incentives. The last mentioned has been</a:t>
            </a:r>
          </a:p>
          <a:p>
            <a:pPr eaLnBrk="1" hangingPunct="1"/>
            <a:r>
              <a:rPr lang="en-US" dirty="0" smtClean="0">
                <a:ea typeface="ＭＳ Ｐゴシック" pitchFamily="-110" charset="-128"/>
                <a:cs typeface="ＭＳ Ｐゴシック" pitchFamily="-110" charset="-128"/>
              </a:rPr>
              <a:t>perhaps the main driving force. In a global information economy, it is likely that the</a:t>
            </a:r>
          </a:p>
          <a:p>
            <a:pPr eaLnBrk="1" hangingPunct="1"/>
            <a:r>
              <a:rPr lang="en-US" dirty="0" smtClean="0">
                <a:ea typeface="ＭＳ Ｐゴシック" pitchFamily="-110" charset="-128"/>
                <a:cs typeface="ＭＳ Ｐゴシック" pitchFamily="-110" charset="-128"/>
              </a:rPr>
              <a:t>most economically valuable electronic asset is aggregations of information on individuals</a:t>
            </a:r>
          </a:p>
          <a:p>
            <a:pPr eaLnBrk="1" hangingPunct="1"/>
            <a:r>
              <a:rPr lang="en-US" dirty="0" smtClean="0">
                <a:ea typeface="ＭＳ Ｐゴシック" pitchFamily="-110" charset="-128"/>
                <a:cs typeface="ＭＳ Ｐゴシック" pitchFamily="-110" charset="-128"/>
              </a:rPr>
              <a:t>[HAYE09]. On the other hand, individuals have become increasingly aware</a:t>
            </a:r>
          </a:p>
          <a:p>
            <a:pPr eaLnBrk="1" hangingPunct="1"/>
            <a:r>
              <a:rPr lang="en-US" dirty="0" smtClean="0">
                <a:ea typeface="ＭＳ Ｐゴシック" pitchFamily="-110" charset="-128"/>
                <a:cs typeface="ＭＳ Ｐゴシック" pitchFamily="-110" charset="-128"/>
              </a:rPr>
              <a:t>of the extent to which government agencies, businesses, and even Internet users have</a:t>
            </a:r>
          </a:p>
          <a:p>
            <a:pPr eaLnBrk="1" hangingPunct="1"/>
            <a:r>
              <a:rPr lang="en-US" dirty="0" smtClean="0">
                <a:ea typeface="ＭＳ Ｐゴシック" pitchFamily="-110" charset="-128"/>
                <a:cs typeface="ＭＳ Ｐゴシック" pitchFamily="-110" charset="-128"/>
              </a:rPr>
              <a:t>access to their personal information and private details about their lives and activities.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Concerns about the extent to which personal privacy has been and may be</a:t>
            </a:r>
          </a:p>
          <a:p>
            <a:pPr eaLnBrk="1" hangingPunct="1"/>
            <a:r>
              <a:rPr lang="en-US" dirty="0" smtClean="0">
                <a:ea typeface="ＭＳ Ｐゴシック" pitchFamily="-110" charset="-128"/>
                <a:cs typeface="ＭＳ Ｐゴシック" pitchFamily="-110" charset="-128"/>
              </a:rPr>
              <a:t>compromised have led to a variety of legal and technical approaches to reinforcing</a:t>
            </a:r>
          </a:p>
          <a:p>
            <a:pPr eaLnBrk="1" hangingPunct="1"/>
            <a:r>
              <a:rPr lang="en-US" dirty="0" smtClean="0">
                <a:ea typeface="ＭＳ Ｐゴシック" pitchFamily="-110" charset="-128"/>
                <a:cs typeface="ＭＳ Ｐゴシック" pitchFamily="-110" charset="-128"/>
              </a:rPr>
              <a:t>privacy rights.</a:t>
            </a:r>
          </a:p>
          <a:p>
            <a:pPr eaLnBrk="1" hangingPunct="1"/>
            <a:endParaRPr lang="en-US" dirty="0" smtClean="0">
              <a:ea typeface="ＭＳ Ｐゴシック" pitchFamily="-110" charset="-128"/>
              <a:cs typeface="ＭＳ Ｐゴシック" pitchFamily="-11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28C3B0-1FC0-564C-9434-2D5235641187}" type="slidenum">
              <a:rPr lang="en-AU"/>
              <a:pPr/>
              <a:t>18</a:t>
            </a:fld>
            <a:endParaRPr lang="en-AU"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A number of international organizations and national governments have introduced</a:t>
            </a:r>
          </a:p>
          <a:p>
            <a:pPr eaLnBrk="1" hangingPunct="1"/>
            <a:r>
              <a:rPr lang="en-US" dirty="0" smtClean="0">
                <a:ea typeface="ＭＳ Ｐゴシック" pitchFamily="-110" charset="-128"/>
                <a:cs typeface="ＭＳ Ｐゴシック" pitchFamily="-110" charset="-128"/>
              </a:rPr>
              <a:t>laws and regulations intended to protect individual privacy. We look at two</a:t>
            </a:r>
          </a:p>
          <a:p>
            <a:pPr eaLnBrk="1" hangingPunct="1"/>
            <a:r>
              <a:rPr lang="en-US" dirty="0" smtClean="0">
                <a:ea typeface="ＭＳ Ｐゴシック" pitchFamily="-110" charset="-128"/>
                <a:cs typeface="ＭＳ Ｐゴシック" pitchFamily="-110" charset="-128"/>
              </a:rPr>
              <a:t>such initiatives in this subsection.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In 1998, the EU adopted the</a:t>
            </a:r>
          </a:p>
          <a:p>
            <a:pPr eaLnBrk="1" hangingPunct="1"/>
            <a:r>
              <a:rPr lang="en-US" dirty="0" smtClean="0">
                <a:ea typeface="ＭＳ Ｐゴシック" pitchFamily="-110" charset="-128"/>
                <a:cs typeface="ＭＳ Ｐゴシック" pitchFamily="-110" charset="-128"/>
              </a:rPr>
              <a:t>Directive on Data Protection to both (1) ensure that member states protected</a:t>
            </a:r>
          </a:p>
          <a:p>
            <a:pPr eaLnBrk="1" hangingPunct="1"/>
            <a:r>
              <a:rPr lang="en-US" dirty="0" smtClean="0">
                <a:ea typeface="ＭＳ Ｐゴシック" pitchFamily="-110" charset="-128"/>
                <a:cs typeface="ＭＳ Ｐゴシック" pitchFamily="-110" charset="-128"/>
              </a:rPr>
              <a:t>fundamental privacy rights when processing personal information, and (2) prevent</a:t>
            </a:r>
          </a:p>
          <a:p>
            <a:pPr eaLnBrk="1" hangingPunct="1"/>
            <a:r>
              <a:rPr lang="en-US" dirty="0" smtClean="0">
                <a:ea typeface="ＭＳ Ｐゴシック" pitchFamily="-110" charset="-128"/>
                <a:cs typeface="ＭＳ Ｐゴシック" pitchFamily="-110" charset="-128"/>
              </a:rPr>
              <a:t>member states from restricting the free flow of personal information within the</a:t>
            </a:r>
          </a:p>
          <a:p>
            <a:pPr eaLnBrk="1" hangingPunct="1"/>
            <a:r>
              <a:rPr lang="en-US" dirty="0" smtClean="0">
                <a:ea typeface="ＭＳ Ｐゴシック" pitchFamily="-110" charset="-128"/>
                <a:cs typeface="ＭＳ Ｐゴシック" pitchFamily="-110" charset="-128"/>
              </a:rPr>
              <a:t>EU. The Directive is not itself a law, but requires member states to enact laws</a:t>
            </a:r>
          </a:p>
          <a:p>
            <a:pPr eaLnBrk="1" hangingPunct="1"/>
            <a:r>
              <a:rPr lang="en-US" dirty="0" smtClean="0">
                <a:ea typeface="ＭＳ Ｐゴシック" pitchFamily="-110" charset="-128"/>
                <a:cs typeface="ＭＳ Ｐゴシック" pitchFamily="-110" charset="-128"/>
              </a:rPr>
              <a:t>encompassing its terms. The Directive is organized around the following principles</a:t>
            </a:r>
          </a:p>
          <a:p>
            <a:pPr eaLnBrk="1" hangingPunct="1"/>
            <a:r>
              <a:rPr lang="en-US" dirty="0" smtClean="0">
                <a:ea typeface="ＭＳ Ｐゴシック" pitchFamily="-110" charset="-128"/>
                <a:cs typeface="ＭＳ Ｐゴシック" pitchFamily="-110" charset="-128"/>
              </a:rPr>
              <a:t>of personal information use: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Notice: Organizations must notify individuals what personal information they</a:t>
            </a:r>
          </a:p>
          <a:p>
            <a:pPr eaLnBrk="1" hangingPunct="1"/>
            <a:r>
              <a:rPr lang="en-US" dirty="0" smtClean="0">
                <a:ea typeface="ＭＳ Ｐゴシック" pitchFamily="-110" charset="-128"/>
                <a:cs typeface="ＭＳ Ｐゴシック" pitchFamily="-110" charset="-128"/>
              </a:rPr>
              <a:t>are collecting, the uses of that information, and what choices the individual</a:t>
            </a:r>
          </a:p>
          <a:p>
            <a:pPr eaLnBrk="1" hangingPunct="1"/>
            <a:r>
              <a:rPr lang="en-US" dirty="0" smtClean="0">
                <a:ea typeface="ＭＳ Ｐゴシック" pitchFamily="-110" charset="-128"/>
                <a:cs typeface="ＭＳ Ｐゴシック" pitchFamily="-110" charset="-128"/>
              </a:rPr>
              <a:t>may have.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Consent: Individuals must be able to choose whether and how their personal</a:t>
            </a:r>
          </a:p>
          <a:p>
            <a:pPr eaLnBrk="1" hangingPunct="1"/>
            <a:r>
              <a:rPr lang="en-US" dirty="0" smtClean="0">
                <a:ea typeface="ＭＳ Ｐゴシック" pitchFamily="-110" charset="-128"/>
                <a:cs typeface="ＭＳ Ｐゴシック" pitchFamily="-110" charset="-128"/>
              </a:rPr>
              <a:t>information is used by, or disclosed to, third parties. They have the right</a:t>
            </a:r>
          </a:p>
          <a:p>
            <a:pPr eaLnBrk="1" hangingPunct="1"/>
            <a:r>
              <a:rPr lang="en-US" dirty="0" smtClean="0">
                <a:ea typeface="ＭＳ Ｐゴシック" pitchFamily="-110" charset="-128"/>
                <a:cs typeface="ＭＳ Ｐゴシック" pitchFamily="-110" charset="-128"/>
              </a:rPr>
              <a:t>not to have any sensitive information collected or used without express</a:t>
            </a:r>
          </a:p>
          <a:p>
            <a:pPr eaLnBrk="1" hangingPunct="1"/>
            <a:r>
              <a:rPr lang="en-US" dirty="0" smtClean="0">
                <a:ea typeface="ＭＳ Ｐゴシック" pitchFamily="-110" charset="-128"/>
                <a:cs typeface="ＭＳ Ｐゴシック" pitchFamily="-110" charset="-128"/>
              </a:rPr>
              <a:t>permission, including race, religion, health, union membership, beliefs, and</a:t>
            </a:r>
          </a:p>
          <a:p>
            <a:pPr eaLnBrk="1" hangingPunct="1"/>
            <a:r>
              <a:rPr lang="en-US" dirty="0" smtClean="0">
                <a:ea typeface="ＭＳ Ｐゴシック" pitchFamily="-110" charset="-128"/>
                <a:cs typeface="ＭＳ Ｐゴシック" pitchFamily="-110" charset="-128"/>
              </a:rPr>
              <a:t>sex life.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Consistency: Organizations may use personal information only in accordance</a:t>
            </a:r>
          </a:p>
          <a:p>
            <a:pPr eaLnBrk="1" hangingPunct="1"/>
            <a:r>
              <a:rPr lang="en-US" dirty="0" smtClean="0">
                <a:ea typeface="ＭＳ Ｐゴシック" pitchFamily="-110" charset="-128"/>
                <a:cs typeface="ＭＳ Ｐゴシック" pitchFamily="-110" charset="-128"/>
              </a:rPr>
              <a:t>with the terms of the notice given the data subject and any choices with respect</a:t>
            </a:r>
          </a:p>
          <a:p>
            <a:pPr eaLnBrk="1" hangingPunct="1"/>
            <a:r>
              <a:rPr lang="en-US" dirty="0" smtClean="0">
                <a:ea typeface="ＭＳ Ｐゴシック" pitchFamily="-110" charset="-128"/>
                <a:cs typeface="ＭＳ Ｐゴシック" pitchFamily="-110" charset="-128"/>
              </a:rPr>
              <a:t>to its use exercised by the subject.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Access: Individuals must have the right and ability to access their information</a:t>
            </a:r>
          </a:p>
          <a:p>
            <a:pPr eaLnBrk="1" hangingPunct="1"/>
            <a:r>
              <a:rPr lang="en-US" dirty="0" smtClean="0">
                <a:ea typeface="ＭＳ Ｐゴシック" pitchFamily="-110" charset="-128"/>
                <a:cs typeface="ＭＳ Ｐゴシック" pitchFamily="-110" charset="-128"/>
              </a:rPr>
              <a:t>and correct, modify, or delete any portion of it.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Security: Organizations must provide adequate security, using technical and</a:t>
            </a:r>
          </a:p>
          <a:p>
            <a:pPr eaLnBrk="1" hangingPunct="1"/>
            <a:r>
              <a:rPr lang="en-US" dirty="0" smtClean="0">
                <a:ea typeface="ＭＳ Ｐゴシック" pitchFamily="-110" charset="-128"/>
                <a:cs typeface="ＭＳ Ｐゴシック" pitchFamily="-110" charset="-128"/>
              </a:rPr>
              <a:t>other means, to protect the integrity and confidentiality of personal information.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Onward transfer: Third parties receiving personal information must provide</a:t>
            </a:r>
          </a:p>
          <a:p>
            <a:pPr eaLnBrk="1" hangingPunct="1"/>
            <a:r>
              <a:rPr lang="en-US" dirty="0" smtClean="0">
                <a:ea typeface="ＭＳ Ｐゴシック" pitchFamily="-110" charset="-128"/>
                <a:cs typeface="ＭＳ Ｐゴシック" pitchFamily="-110" charset="-128"/>
              </a:rPr>
              <a:t>the same level of privacy protection as the organization from whom the information</a:t>
            </a:r>
          </a:p>
          <a:p>
            <a:pPr eaLnBrk="1" hangingPunct="1"/>
            <a:r>
              <a:rPr lang="en-US" dirty="0" smtClean="0">
                <a:ea typeface="ＭＳ Ｐゴシック" pitchFamily="-110" charset="-128"/>
                <a:cs typeface="ＭＳ Ｐゴシック" pitchFamily="-110" charset="-128"/>
              </a:rPr>
              <a:t>is obtained.</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Enforcement: The Directive grants a private right of action to data subjects</a:t>
            </a:r>
          </a:p>
          <a:p>
            <a:pPr eaLnBrk="1" hangingPunct="1"/>
            <a:r>
              <a:rPr lang="en-US" dirty="0" smtClean="0">
                <a:ea typeface="ＭＳ Ｐゴシック" pitchFamily="-110" charset="-128"/>
                <a:cs typeface="ＭＳ Ｐゴシック" pitchFamily="-110" charset="-128"/>
              </a:rPr>
              <a:t>when organizations do not follow the law. In addition, each EU member has a</a:t>
            </a:r>
          </a:p>
          <a:p>
            <a:pPr eaLnBrk="1" hangingPunct="1"/>
            <a:r>
              <a:rPr lang="en-US" dirty="0" smtClean="0">
                <a:ea typeface="ＭＳ Ｐゴシック" pitchFamily="-110" charset="-128"/>
                <a:cs typeface="ＭＳ Ｐゴシック" pitchFamily="-110" charset="-128"/>
              </a:rPr>
              <a:t>regulatory enforcement agency concerned with privacy rights enforcement.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E05E65B-9E2D-094E-B62D-8964F3533FA0}" type="slidenum">
              <a:rPr lang="en-AU"/>
              <a:pPr/>
              <a:t>19</a:t>
            </a:fld>
            <a:endParaRPr lang="en-AU"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first comprehensive privacy legislation</a:t>
            </a:r>
          </a:p>
          <a:p>
            <a:pPr eaLnBrk="1" hangingPunct="1"/>
            <a:r>
              <a:rPr lang="en-US" dirty="0" smtClean="0">
                <a:ea typeface="ＭＳ Ｐゴシック" pitchFamily="-110" charset="-128"/>
                <a:cs typeface="ＭＳ Ｐゴシック" pitchFamily="-110" charset="-128"/>
              </a:rPr>
              <a:t>adopted in the United States was the Privacy Act of 1974, which dealt with personal</a:t>
            </a:r>
          </a:p>
          <a:p>
            <a:pPr eaLnBrk="1" hangingPunct="1"/>
            <a:r>
              <a:rPr lang="en-US" dirty="0" smtClean="0">
                <a:ea typeface="ＭＳ Ｐゴシック" pitchFamily="-110" charset="-128"/>
                <a:cs typeface="ＭＳ Ｐゴシック" pitchFamily="-110" charset="-128"/>
              </a:rPr>
              <a:t>information collected and used by federal agencies. The Act is intended to</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1. Permit individuals to determine what records pertaining to them are collected,</a:t>
            </a:r>
          </a:p>
          <a:p>
            <a:pPr eaLnBrk="1" hangingPunct="1"/>
            <a:r>
              <a:rPr lang="en-US" dirty="0" smtClean="0">
                <a:ea typeface="ＭＳ Ｐゴシック" pitchFamily="-110" charset="-128"/>
                <a:cs typeface="ＭＳ Ｐゴシック" pitchFamily="-110" charset="-128"/>
              </a:rPr>
              <a:t>maintained, used, or disseminated.</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2. Permit individuals to forbid records obtained for one purpose to be used for</a:t>
            </a:r>
          </a:p>
          <a:p>
            <a:pPr eaLnBrk="1" hangingPunct="1"/>
            <a:r>
              <a:rPr lang="en-US" dirty="0" smtClean="0">
                <a:ea typeface="ＭＳ Ｐゴシック" pitchFamily="-110" charset="-128"/>
                <a:cs typeface="ＭＳ Ｐゴシック" pitchFamily="-110" charset="-128"/>
              </a:rPr>
              <a:t>another purpose without consent.</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3. Permit individuals to obtain access to records pertaining to them and to correct</a:t>
            </a:r>
          </a:p>
          <a:p>
            <a:pPr eaLnBrk="1" hangingPunct="1"/>
            <a:r>
              <a:rPr lang="en-US" dirty="0" smtClean="0">
                <a:ea typeface="ＭＳ Ｐゴシック" pitchFamily="-110" charset="-128"/>
                <a:cs typeface="ＭＳ Ｐゴシック" pitchFamily="-110" charset="-128"/>
              </a:rPr>
              <a:t>and amend such records as appropriate.</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4. Ensure that agencies collect, maintain, and use personal information in a manner</a:t>
            </a:r>
          </a:p>
          <a:p>
            <a:pPr eaLnBrk="1" hangingPunct="1"/>
            <a:r>
              <a:rPr lang="en-US" dirty="0" smtClean="0">
                <a:ea typeface="ＭＳ Ｐゴシック" pitchFamily="-110" charset="-128"/>
                <a:cs typeface="ＭＳ Ｐゴシック" pitchFamily="-110" charset="-128"/>
              </a:rPr>
              <a:t>that ensures that the information is current, adequate, relevant, and not</a:t>
            </a:r>
          </a:p>
          <a:p>
            <a:pPr eaLnBrk="1" hangingPunct="1"/>
            <a:r>
              <a:rPr lang="en-US" dirty="0" smtClean="0">
                <a:ea typeface="ＭＳ Ｐゴシック" pitchFamily="-110" charset="-128"/>
                <a:cs typeface="ＭＳ Ｐゴシック" pitchFamily="-110" charset="-128"/>
              </a:rPr>
              <a:t>excessive for its intended use.</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5. Create a private right of action for individuals whose personal information is</a:t>
            </a:r>
          </a:p>
          <a:p>
            <a:pPr eaLnBrk="1" hangingPunct="1"/>
            <a:r>
              <a:rPr lang="en-US" dirty="0" smtClean="0">
                <a:ea typeface="ＭＳ Ｐゴシック" pitchFamily="-110" charset="-128"/>
                <a:cs typeface="ＭＳ Ｐゴシック" pitchFamily="-110" charset="-128"/>
              </a:rPr>
              <a:t>not used in accordance with the Act.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As with all privacy laws and regulations, there are exceptions and conditions</a:t>
            </a:r>
          </a:p>
          <a:p>
            <a:pPr eaLnBrk="1" hangingPunct="1"/>
            <a:r>
              <a:rPr lang="en-US" dirty="0" smtClean="0">
                <a:ea typeface="ＭＳ Ｐゴシック" pitchFamily="-110" charset="-128"/>
                <a:cs typeface="ＭＳ Ｐゴシック" pitchFamily="-110" charset="-128"/>
              </a:rPr>
              <a:t>attached to this Act, such as criminal investigations, national security concerns, and</a:t>
            </a:r>
          </a:p>
          <a:p>
            <a:pPr eaLnBrk="1" hangingPunct="1"/>
            <a:r>
              <a:rPr lang="en-US" dirty="0" smtClean="0">
                <a:ea typeface="ＭＳ Ｐゴシック" pitchFamily="-110" charset="-128"/>
                <a:cs typeface="ＭＳ Ｐゴシック" pitchFamily="-110" charset="-128"/>
              </a:rPr>
              <a:t>conflicts between competing individual rights of privacy.</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While the 1974 Privacy Act covers government records, a number of other</a:t>
            </a:r>
          </a:p>
          <a:p>
            <a:pPr eaLnBrk="1" hangingPunct="1"/>
            <a:r>
              <a:rPr lang="en-US" dirty="0" smtClean="0">
                <a:ea typeface="ＭＳ Ｐゴシック" pitchFamily="-110" charset="-128"/>
                <a:cs typeface="ＭＳ Ｐゴシック" pitchFamily="-110" charset="-128"/>
              </a:rPr>
              <a:t>U.S. laws have been enacted that cover other areas, including the following:</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Banking and financial records: Personal banking information is protected</a:t>
            </a:r>
          </a:p>
          <a:p>
            <a:pPr eaLnBrk="1" hangingPunct="1"/>
            <a:r>
              <a:rPr lang="en-US" dirty="0" smtClean="0">
                <a:ea typeface="ＭＳ Ｐゴシック" pitchFamily="-110" charset="-128"/>
                <a:cs typeface="ＭＳ Ｐゴシック" pitchFamily="-110" charset="-128"/>
              </a:rPr>
              <a:t>in certain ways by a number of laws, including the recent Financial Services</a:t>
            </a:r>
          </a:p>
          <a:p>
            <a:pPr eaLnBrk="1" hangingPunct="1"/>
            <a:r>
              <a:rPr lang="en-US" dirty="0" smtClean="0">
                <a:ea typeface="ＭＳ Ｐゴシック" pitchFamily="-110" charset="-128"/>
                <a:cs typeface="ＭＳ Ｐゴシック" pitchFamily="-110" charset="-128"/>
              </a:rPr>
              <a:t>Modernization Act.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Credit reports: The Fair Credit Reporting Act confers certain rights on individuals</a:t>
            </a:r>
          </a:p>
          <a:p>
            <a:pPr eaLnBrk="1" hangingPunct="1"/>
            <a:r>
              <a:rPr lang="en-US" dirty="0" smtClean="0">
                <a:ea typeface="ＭＳ Ｐゴシック" pitchFamily="-110" charset="-128"/>
                <a:cs typeface="ＭＳ Ｐゴシック" pitchFamily="-110" charset="-128"/>
              </a:rPr>
              <a:t>and obligations on credit reporting agencies.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Medical and health insurance records: A variety of laws have been in place</a:t>
            </a:r>
          </a:p>
          <a:p>
            <a:pPr eaLnBrk="1" hangingPunct="1"/>
            <a:r>
              <a:rPr lang="en-US" dirty="0" smtClean="0">
                <a:ea typeface="ＭＳ Ｐゴシック" pitchFamily="-110" charset="-128"/>
                <a:cs typeface="ＭＳ Ｐゴシック" pitchFamily="-110" charset="-128"/>
              </a:rPr>
              <a:t>for decades dealing with medical records privacy. The Health Insurance</a:t>
            </a:r>
          </a:p>
          <a:p>
            <a:pPr eaLnBrk="1" hangingPunct="1"/>
            <a:r>
              <a:rPr lang="en-US" dirty="0" smtClean="0">
                <a:ea typeface="ＭＳ Ｐゴシック" pitchFamily="-110" charset="-128"/>
                <a:cs typeface="ＭＳ Ｐゴシック" pitchFamily="-110" charset="-128"/>
              </a:rPr>
              <a:t>Portability and Accountability Act (HIPPA) created significant new rights for</a:t>
            </a:r>
          </a:p>
          <a:p>
            <a:pPr eaLnBrk="1" hangingPunct="1"/>
            <a:r>
              <a:rPr lang="en-US" dirty="0" smtClean="0">
                <a:ea typeface="ＭＳ Ｐゴシック" pitchFamily="-110" charset="-128"/>
                <a:cs typeface="ＭＳ Ｐゴシック" pitchFamily="-110" charset="-128"/>
              </a:rPr>
              <a:t>patients to protect and access their own health information.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Children’s privacy: The Children’s Online Privacy Protection Act places</a:t>
            </a:r>
          </a:p>
          <a:p>
            <a:pPr eaLnBrk="1" hangingPunct="1"/>
            <a:r>
              <a:rPr lang="en-US" dirty="0" smtClean="0">
                <a:ea typeface="ＭＳ Ｐゴシック" pitchFamily="-110" charset="-128"/>
                <a:cs typeface="ＭＳ Ｐゴシック" pitchFamily="-110" charset="-128"/>
              </a:rPr>
              <a:t>restrictions on online organizations in the collection of data from children</a:t>
            </a:r>
          </a:p>
          <a:p>
            <a:pPr eaLnBrk="1" hangingPunct="1"/>
            <a:r>
              <a:rPr lang="en-US" dirty="0" smtClean="0">
                <a:ea typeface="ＭＳ Ｐゴシック" pitchFamily="-110" charset="-128"/>
                <a:cs typeface="ＭＳ Ｐゴシック" pitchFamily="-110" charset="-128"/>
              </a:rPr>
              <a:t>under the age of 13.</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Electronic communications: The Electronic Communications Privacy Act</a:t>
            </a:r>
          </a:p>
          <a:p>
            <a:pPr eaLnBrk="1" hangingPunct="1"/>
            <a:r>
              <a:rPr lang="en-US" dirty="0" smtClean="0">
                <a:ea typeface="ＭＳ Ｐゴシック" pitchFamily="-110" charset="-128"/>
                <a:cs typeface="ＭＳ Ｐゴシック" pitchFamily="-110" charset="-128"/>
              </a:rPr>
              <a:t>generally prohibits unauthorized and intentional interception of wire an</a:t>
            </a:r>
          </a:p>
          <a:p>
            <a:pPr eaLnBrk="1" hangingPunct="1"/>
            <a:r>
              <a:rPr lang="en-US" dirty="0" smtClean="0">
                <a:ea typeface="ＭＳ Ｐゴシック" pitchFamily="-110" charset="-128"/>
                <a:cs typeface="ＭＳ Ｐゴシック" pitchFamily="-110" charset="-128"/>
              </a:rPr>
              <a:t>electronic communications during the transmission phase and unauthorized</a:t>
            </a:r>
          </a:p>
          <a:p>
            <a:pPr eaLnBrk="1" hangingPunct="1"/>
            <a:r>
              <a:rPr lang="en-US" dirty="0" smtClean="0">
                <a:ea typeface="ＭＳ Ｐゴシック" pitchFamily="-110" charset="-128"/>
                <a:cs typeface="ＭＳ Ｐゴシック" pitchFamily="-110" charset="-128"/>
              </a:rPr>
              <a:t>accessing of electronically stored wire and electronic communications.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492C7E2-83A8-1549-AEF8-21F54F67334E}" type="slidenum">
              <a:rPr lang="en-AU"/>
              <a:pPr/>
              <a:t>2</a:t>
            </a:fld>
            <a:endParaRPr lang="en-AU"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b="1" dirty="0" smtClean="0">
                <a:ea typeface="ＭＳ Ｐゴシック" pitchFamily="-110" charset="-128"/>
                <a:cs typeface="ＭＳ Ｐゴシック" pitchFamily="-110" charset="-128"/>
              </a:rPr>
              <a:t>Computer crime , or cybercrime , is a term used broadly to describe criminal activity</a:t>
            </a:r>
          </a:p>
          <a:p>
            <a:pPr eaLnBrk="1" hangingPunct="1"/>
            <a:r>
              <a:rPr lang="en-US" dirty="0" smtClean="0">
                <a:ea typeface="ＭＳ Ｐゴシック" pitchFamily="-110" charset="-128"/>
                <a:cs typeface="ＭＳ Ｐゴシック" pitchFamily="-110" charset="-128"/>
              </a:rPr>
              <a:t>in which computers or computer networks are a tool, a target, or a place of criminal</a:t>
            </a:r>
          </a:p>
          <a:p>
            <a:pPr eaLnBrk="1" hangingPunct="1"/>
            <a:r>
              <a:rPr lang="en-US" dirty="0" smtClean="0">
                <a:ea typeface="ＭＳ Ｐゴシック" pitchFamily="-110" charset="-128"/>
                <a:cs typeface="ＭＳ Ｐゴシック" pitchFamily="-110" charset="-128"/>
              </a:rPr>
              <a:t>activity. These categories are not exclusive, and many activities can be characterized</a:t>
            </a:r>
          </a:p>
          <a:p>
            <a:pPr eaLnBrk="1" hangingPunct="1"/>
            <a:r>
              <a:rPr lang="en-US" dirty="0" smtClean="0">
                <a:ea typeface="ＭＳ Ｐゴシック" pitchFamily="-110" charset="-128"/>
                <a:cs typeface="ＭＳ Ｐゴシック" pitchFamily="-110" charset="-128"/>
              </a:rPr>
              <a:t>as falling in one or more categories. The term </a:t>
            </a:r>
            <a:r>
              <a:rPr lang="en-US" i="1" dirty="0" smtClean="0">
                <a:ea typeface="ＭＳ Ｐゴシック" pitchFamily="-110" charset="-128"/>
                <a:cs typeface="ＭＳ Ｐゴシック" pitchFamily="-110" charset="-128"/>
              </a:rPr>
              <a:t>cybercrime has a connotation of</a:t>
            </a:r>
          </a:p>
          <a:p>
            <a:pPr eaLnBrk="1" hangingPunct="1"/>
            <a:r>
              <a:rPr lang="en-US" dirty="0" smtClean="0">
                <a:ea typeface="ＭＳ Ｐゴシック" pitchFamily="-110" charset="-128"/>
                <a:cs typeface="ＭＳ Ｐゴシック" pitchFamily="-110" charset="-128"/>
              </a:rPr>
              <a:t>the use of networks specifically, whereas </a:t>
            </a:r>
            <a:r>
              <a:rPr lang="en-US" i="1" dirty="0" smtClean="0">
                <a:ea typeface="ＭＳ Ｐゴシック" pitchFamily="-110" charset="-128"/>
                <a:cs typeface="ＭＳ Ｐゴシック" pitchFamily="-110" charset="-128"/>
              </a:rPr>
              <a:t>computer crime may or may not involve</a:t>
            </a:r>
          </a:p>
          <a:p>
            <a:pPr eaLnBrk="1" hangingPunct="1"/>
            <a:r>
              <a:rPr lang="en-US" dirty="0" smtClean="0">
                <a:ea typeface="ＭＳ Ｐゴシック" pitchFamily="-110" charset="-128"/>
                <a:cs typeface="ＭＳ Ｐゴシック" pitchFamily="-110" charset="-128"/>
              </a:rPr>
              <a:t>networks.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741F1C4-25E2-F144-80B9-456141868359}" type="slidenum">
              <a:rPr lang="en-AU"/>
              <a:pPr/>
              <a:t>20</a:t>
            </a:fld>
            <a:endParaRPr lang="en-AU"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Organizations need to deploy both management controls and technical measures</a:t>
            </a:r>
          </a:p>
          <a:p>
            <a:pPr eaLnBrk="1" hangingPunct="1"/>
            <a:r>
              <a:rPr lang="en-US" dirty="0" smtClean="0">
                <a:ea typeface="ＭＳ Ｐゴシック" pitchFamily="-110" charset="-128"/>
                <a:cs typeface="ＭＳ Ｐゴシック" pitchFamily="-110" charset="-128"/>
              </a:rPr>
              <a:t>to comply with laws and regulations concerning privacy as well as to implement</a:t>
            </a:r>
          </a:p>
          <a:p>
            <a:pPr eaLnBrk="1" hangingPunct="1"/>
            <a:r>
              <a:rPr lang="en-US" dirty="0" smtClean="0">
                <a:ea typeface="ＭＳ Ｐゴシック" pitchFamily="-110" charset="-128"/>
                <a:cs typeface="ＭＳ Ｐゴシック" pitchFamily="-110" charset="-128"/>
              </a:rPr>
              <a:t>corporate policies concerning employee privacy. ISO 27002 ( </a:t>
            </a:r>
            <a:r>
              <a:rPr lang="en-US" i="1" dirty="0" smtClean="0">
                <a:ea typeface="ＭＳ Ｐゴシック" pitchFamily="-110" charset="-128"/>
                <a:cs typeface="ＭＳ Ｐゴシック" pitchFamily="-110" charset="-128"/>
              </a:rPr>
              <a:t>Code of Practice for</a:t>
            </a:r>
          </a:p>
          <a:p>
            <a:pPr eaLnBrk="1" hangingPunct="1"/>
            <a:r>
              <a:rPr lang="en-US" i="1" dirty="0" smtClean="0">
                <a:ea typeface="ＭＳ Ｐゴシック" pitchFamily="-110" charset="-128"/>
                <a:cs typeface="ＭＳ Ｐゴシック" pitchFamily="-110" charset="-128"/>
              </a:rPr>
              <a:t>Information Security Management ) states the requirement as follows:</a:t>
            </a:r>
          </a:p>
          <a:p>
            <a:pPr eaLnBrk="1" hangingPunct="1"/>
            <a:endParaRPr lang="en-US" i="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ISO 27002: Data protection and privacy of personal information: An organizational</a:t>
            </a:r>
          </a:p>
          <a:p>
            <a:pPr eaLnBrk="1" hangingPunct="1"/>
            <a:r>
              <a:rPr lang="en-US" dirty="0" smtClean="0">
                <a:ea typeface="ＭＳ Ｐゴシック" pitchFamily="-110" charset="-128"/>
                <a:cs typeface="ＭＳ Ｐゴシック" pitchFamily="-110" charset="-128"/>
              </a:rPr>
              <a:t>data protection and privacy policy should be developed and implemented.</a:t>
            </a:r>
          </a:p>
          <a:p>
            <a:pPr eaLnBrk="1" hangingPunct="1"/>
            <a:r>
              <a:rPr lang="en-US" dirty="0" smtClean="0">
                <a:ea typeface="ＭＳ Ｐゴシック" pitchFamily="-110" charset="-128"/>
                <a:cs typeface="ＭＳ Ｐゴシック" pitchFamily="-110" charset="-128"/>
              </a:rPr>
              <a:t>This policy should be communicated to all persons involved in the processing of</a:t>
            </a:r>
          </a:p>
          <a:p>
            <a:pPr eaLnBrk="1" hangingPunct="1"/>
            <a:r>
              <a:rPr lang="en-US" dirty="0" smtClean="0">
                <a:ea typeface="ＭＳ Ｐゴシック" pitchFamily="-110" charset="-128"/>
                <a:cs typeface="ＭＳ Ｐゴシック" pitchFamily="-110" charset="-128"/>
              </a:rPr>
              <a:t>personal information. Compliance with this policy and all relevant data protection</a:t>
            </a:r>
          </a:p>
          <a:p>
            <a:pPr eaLnBrk="1" hangingPunct="1"/>
            <a:r>
              <a:rPr lang="en-US" dirty="0" smtClean="0">
                <a:ea typeface="ＭＳ Ｐゴシック" pitchFamily="-110" charset="-128"/>
                <a:cs typeface="ＭＳ Ｐゴシック" pitchFamily="-110" charset="-128"/>
              </a:rPr>
              <a:t>legislation and regulations requires appropriate management structure and</a:t>
            </a:r>
          </a:p>
          <a:p>
            <a:pPr eaLnBrk="1" hangingPunct="1"/>
            <a:r>
              <a:rPr lang="en-US" dirty="0" smtClean="0">
                <a:ea typeface="ＭＳ Ｐゴシック" pitchFamily="-110" charset="-128"/>
                <a:cs typeface="ＭＳ Ｐゴシック" pitchFamily="-110" charset="-128"/>
              </a:rPr>
              <a:t>control. Often this is best achieved by the appointment of a responsible person,</a:t>
            </a:r>
          </a:p>
          <a:p>
            <a:pPr eaLnBrk="1" hangingPunct="1"/>
            <a:r>
              <a:rPr lang="en-US" dirty="0" smtClean="0">
                <a:ea typeface="ＭＳ Ｐゴシック" pitchFamily="-110" charset="-128"/>
                <a:cs typeface="ＭＳ Ｐゴシック" pitchFamily="-110" charset="-128"/>
              </a:rPr>
              <a:t>such as a data protection officer, who should provide guidance to managers, users,</a:t>
            </a:r>
          </a:p>
          <a:p>
            <a:pPr eaLnBrk="1" hangingPunct="1"/>
            <a:r>
              <a:rPr lang="en-US" dirty="0" smtClean="0">
                <a:ea typeface="ＭＳ Ｐゴシック" pitchFamily="-110" charset="-128"/>
                <a:cs typeface="ＭＳ Ｐゴシック" pitchFamily="-110" charset="-128"/>
              </a:rPr>
              <a:t>and service providers on their individual responsibilities and the specific procedures</a:t>
            </a:r>
          </a:p>
          <a:p>
            <a:pPr eaLnBrk="1" hangingPunct="1"/>
            <a:r>
              <a:rPr lang="en-US" dirty="0" smtClean="0">
                <a:ea typeface="ＭＳ Ｐゴシック" pitchFamily="-110" charset="-128"/>
                <a:cs typeface="ＭＳ Ｐゴシック" pitchFamily="-110" charset="-128"/>
              </a:rPr>
              <a:t>that should be followed. Responsibility for handling personal information</a:t>
            </a:r>
          </a:p>
          <a:p>
            <a:pPr eaLnBrk="1" hangingPunct="1"/>
            <a:r>
              <a:rPr lang="en-US" dirty="0" smtClean="0">
                <a:ea typeface="ＭＳ Ｐゴシック" pitchFamily="-110" charset="-128"/>
                <a:cs typeface="ＭＳ Ｐゴシック" pitchFamily="-110" charset="-128"/>
              </a:rPr>
              <a:t>and ensuring awareness of the data protection principles should be dealt with in</a:t>
            </a:r>
          </a:p>
          <a:p>
            <a:pPr eaLnBrk="1" hangingPunct="1"/>
            <a:r>
              <a:rPr lang="en-US" dirty="0" smtClean="0">
                <a:ea typeface="ＭＳ Ｐゴシック" pitchFamily="-110" charset="-128"/>
                <a:cs typeface="ＭＳ Ｐゴシック" pitchFamily="-110" charset="-128"/>
              </a:rPr>
              <a:t>accordance with relevant legislation and regulations. Appropriate technical and</a:t>
            </a:r>
          </a:p>
          <a:p>
            <a:pPr eaLnBrk="1" hangingPunct="1"/>
            <a:r>
              <a:rPr lang="en-US" dirty="0" smtClean="0">
                <a:ea typeface="ＭＳ Ｐゴシック" pitchFamily="-110" charset="-128"/>
                <a:cs typeface="ＭＳ Ｐゴシック" pitchFamily="-110" charset="-128"/>
              </a:rPr>
              <a:t>organizational measures to protect personal information should be implemented.</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An excellent, detailed list of considerations for organizational implementation</a:t>
            </a:r>
          </a:p>
          <a:p>
            <a:pPr eaLnBrk="1" hangingPunct="1"/>
            <a:r>
              <a:rPr lang="en-US" dirty="0" smtClean="0">
                <a:ea typeface="ＭＳ Ｐゴシック" pitchFamily="-110" charset="-128"/>
                <a:cs typeface="ＭＳ Ｐゴシック" pitchFamily="-110" charset="-128"/>
              </a:rPr>
              <a:t>of privacy controls is provided in </a:t>
            </a:r>
            <a:r>
              <a:rPr lang="en-US" i="1" dirty="0" smtClean="0">
                <a:ea typeface="ＭＳ Ｐゴシック" pitchFamily="-110" charset="-128"/>
                <a:cs typeface="ＭＳ Ｐゴシック" pitchFamily="-110" charset="-128"/>
              </a:rPr>
              <a:t>The Standard of Good Practice for Information</a:t>
            </a:r>
          </a:p>
          <a:p>
            <a:pPr eaLnBrk="1" hangingPunct="1"/>
            <a:r>
              <a:rPr lang="en-US" i="1" dirty="0" smtClean="0">
                <a:ea typeface="ＭＳ Ｐゴシック" pitchFamily="-110" charset="-128"/>
                <a:cs typeface="ＭＳ Ｐゴシック" pitchFamily="-110" charset="-128"/>
              </a:rPr>
              <a:t>Security , from the Information Security Forum [ISF11]. This material is reproduced</a:t>
            </a:r>
          </a:p>
          <a:p>
            <a:pPr eaLnBrk="1" hangingPunct="1"/>
            <a:r>
              <a:rPr lang="en-US" dirty="0" smtClean="0">
                <a:ea typeface="ＭＳ Ｐゴシック" pitchFamily="-110" charset="-128"/>
                <a:cs typeface="ＭＳ Ｐゴシック" pitchFamily="-110" charset="-128"/>
              </a:rPr>
              <a:t>in Appendix H .4.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145C3E1-9C6E-A648-8C12-5A7CE3895CF7}" type="slidenum">
              <a:rPr lang="en-AU"/>
              <a:pPr/>
              <a:t>21</a:t>
            </a:fld>
            <a:endParaRPr lang="en-AU"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Common Criteria specification [CCPS04b] includes a definition of a set of functional</a:t>
            </a:r>
          </a:p>
          <a:p>
            <a:pPr eaLnBrk="1" hangingPunct="1"/>
            <a:r>
              <a:rPr lang="en-US" dirty="0" smtClean="0">
                <a:ea typeface="ＭＳ Ｐゴシック" pitchFamily="-110" charset="-128"/>
                <a:cs typeface="ＭＳ Ｐゴシック" pitchFamily="-110" charset="-128"/>
              </a:rPr>
              <a:t>requirements in a Privacy Class, which should be implemented in a trusted</a:t>
            </a:r>
          </a:p>
          <a:p>
            <a:pPr eaLnBrk="1" hangingPunct="1"/>
            <a:r>
              <a:rPr lang="en-US" dirty="0" smtClean="0">
                <a:ea typeface="ＭＳ Ｐゴシック" pitchFamily="-110" charset="-128"/>
                <a:cs typeface="ＭＳ Ｐゴシック" pitchFamily="-110" charset="-128"/>
              </a:rPr>
              <a:t>system. The purpose of the privacy functions is to provide a user protection against</a:t>
            </a:r>
          </a:p>
          <a:p>
            <a:pPr eaLnBrk="1" hangingPunct="1"/>
            <a:r>
              <a:rPr lang="en-US" dirty="0" smtClean="0">
                <a:ea typeface="ＭＳ Ｐゴシック" pitchFamily="-110" charset="-128"/>
                <a:cs typeface="ＭＳ Ｐゴシック" pitchFamily="-110" charset="-128"/>
              </a:rPr>
              <a:t>discovery and misuse of identity by other users. This specification is a useful guide</a:t>
            </a:r>
          </a:p>
          <a:p>
            <a:pPr eaLnBrk="1" hangingPunct="1"/>
            <a:r>
              <a:rPr lang="en-US" dirty="0" smtClean="0">
                <a:ea typeface="ＭＳ Ｐゴシック" pitchFamily="-110" charset="-128"/>
                <a:cs typeface="ＭＳ Ｐゴシック" pitchFamily="-110" charset="-128"/>
              </a:rPr>
              <a:t>to how to design privacy support functions as part of a computer system. Figure 19.5</a:t>
            </a:r>
          </a:p>
          <a:p>
            <a:pPr eaLnBrk="1" hangingPunct="1"/>
            <a:r>
              <a:rPr lang="en-US" dirty="0" smtClean="0">
                <a:ea typeface="ＭＳ Ｐゴシック" pitchFamily="-110" charset="-128"/>
                <a:cs typeface="ＭＳ Ｐゴシック" pitchFamily="-110" charset="-128"/>
              </a:rPr>
              <a:t>shows a breakdown of privacy into four major areas, each of which has one or more</a:t>
            </a:r>
          </a:p>
          <a:p>
            <a:pPr eaLnBrk="1" hangingPunct="1"/>
            <a:r>
              <a:rPr lang="en-US" dirty="0" smtClean="0">
                <a:ea typeface="ＭＳ Ｐゴシック" pitchFamily="-110" charset="-128"/>
                <a:cs typeface="ＭＳ Ｐゴシック" pitchFamily="-110" charset="-128"/>
              </a:rPr>
              <a:t>specific functions: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Anonymity: Ensures that a user may use a resource or service without</a:t>
            </a:r>
          </a:p>
          <a:p>
            <a:pPr eaLnBrk="1" hangingPunct="1"/>
            <a:r>
              <a:rPr lang="en-US" dirty="0" smtClean="0">
                <a:ea typeface="ＭＳ Ｐゴシック" pitchFamily="-110" charset="-128"/>
                <a:cs typeface="ＭＳ Ｐゴシック" pitchFamily="-110" charset="-128"/>
              </a:rPr>
              <a:t>disclosing the user’s identity. Specifically, this means that other users or</a:t>
            </a:r>
          </a:p>
          <a:p>
            <a:pPr eaLnBrk="1" hangingPunct="1"/>
            <a:r>
              <a:rPr lang="en-US" dirty="0" smtClean="0">
                <a:ea typeface="ＭＳ Ｐゴシック" pitchFamily="-110" charset="-128"/>
                <a:cs typeface="ＭＳ Ｐゴシック" pitchFamily="-110" charset="-128"/>
              </a:rPr>
              <a:t>subjects are unable to determine the identity of a user bound to a subject</a:t>
            </a:r>
          </a:p>
          <a:p>
            <a:pPr eaLnBrk="1" hangingPunct="1"/>
            <a:r>
              <a:rPr lang="en-US" dirty="0" smtClean="0">
                <a:ea typeface="ＭＳ Ｐゴシック" pitchFamily="-110" charset="-128"/>
                <a:cs typeface="ＭＳ Ｐゴシック" pitchFamily="-110" charset="-128"/>
              </a:rPr>
              <a:t>(e.g., process or user group) or operation. It further means that the system</a:t>
            </a:r>
          </a:p>
          <a:p>
            <a:pPr eaLnBrk="1" hangingPunct="1"/>
            <a:r>
              <a:rPr lang="en-US" dirty="0" smtClean="0">
                <a:ea typeface="ＭＳ Ｐゴシック" pitchFamily="-110" charset="-128"/>
                <a:cs typeface="ＭＳ Ｐゴシック" pitchFamily="-110" charset="-128"/>
              </a:rPr>
              <a:t>will not solicit the real name of a user. Anonymity need not conflict with</a:t>
            </a:r>
          </a:p>
          <a:p>
            <a:pPr eaLnBrk="1" hangingPunct="1"/>
            <a:r>
              <a:rPr lang="en-US" dirty="0" smtClean="0">
                <a:ea typeface="ＭＳ Ｐゴシック" pitchFamily="-110" charset="-128"/>
                <a:cs typeface="ＭＳ Ｐゴシック" pitchFamily="-110" charset="-128"/>
              </a:rPr>
              <a:t>authorization and access control functions, which are bound to computer based</a:t>
            </a:r>
          </a:p>
          <a:p>
            <a:pPr eaLnBrk="1" hangingPunct="1"/>
            <a:r>
              <a:rPr lang="en-US" dirty="0" smtClean="0">
                <a:ea typeface="ＭＳ Ｐゴシック" pitchFamily="-110" charset="-128"/>
                <a:cs typeface="ＭＳ Ｐゴシック" pitchFamily="-110" charset="-128"/>
              </a:rPr>
              <a:t>user IDs, not to personal user information.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Pseudonymity: Ensures that a user may use a resource or service without</a:t>
            </a:r>
          </a:p>
          <a:p>
            <a:pPr eaLnBrk="1" hangingPunct="1"/>
            <a:r>
              <a:rPr lang="en-US" dirty="0" smtClean="0">
                <a:ea typeface="ＭＳ Ｐゴシック" pitchFamily="-110" charset="-128"/>
                <a:cs typeface="ＭＳ Ｐゴシック" pitchFamily="-110" charset="-128"/>
              </a:rPr>
              <a:t>disclosing its user identity, but can still be accountable for that use. The system</a:t>
            </a:r>
          </a:p>
          <a:p>
            <a:pPr eaLnBrk="1" hangingPunct="1"/>
            <a:r>
              <a:rPr lang="en-US" dirty="0" smtClean="0">
                <a:ea typeface="ＭＳ Ｐゴシック" pitchFamily="-110" charset="-128"/>
                <a:cs typeface="ＭＳ Ｐゴシック" pitchFamily="-110" charset="-128"/>
              </a:rPr>
              <a:t>shall provide an alias to prevent other users from determining a user’s</a:t>
            </a:r>
          </a:p>
          <a:p>
            <a:pPr eaLnBrk="1" hangingPunct="1"/>
            <a:r>
              <a:rPr lang="en-US" dirty="0" smtClean="0">
                <a:ea typeface="ＭＳ Ｐゴシック" pitchFamily="-110" charset="-128"/>
                <a:cs typeface="ＭＳ Ｐゴシック" pitchFamily="-110" charset="-128"/>
              </a:rPr>
              <a:t>identity, but the system shall be able to determine the user’s identity from an</a:t>
            </a:r>
          </a:p>
          <a:p>
            <a:pPr eaLnBrk="1" hangingPunct="1"/>
            <a:r>
              <a:rPr lang="en-US" dirty="0" smtClean="0">
                <a:ea typeface="ＭＳ Ｐゴシック" pitchFamily="-110" charset="-128"/>
                <a:cs typeface="ＭＳ Ｐゴシック" pitchFamily="-110" charset="-128"/>
              </a:rPr>
              <a:t>assigned alias.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Unlinkability: Ensures that a user may make multiple uses of resources or</a:t>
            </a:r>
          </a:p>
          <a:p>
            <a:pPr eaLnBrk="1" hangingPunct="1"/>
            <a:r>
              <a:rPr lang="en-US" dirty="0" smtClean="0">
                <a:ea typeface="ＭＳ Ｐゴシック" pitchFamily="-110" charset="-128"/>
                <a:cs typeface="ＭＳ Ｐゴシック" pitchFamily="-110" charset="-128"/>
              </a:rPr>
              <a:t>services without others being able to link these uses together.</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Unobservability: Ensures that a user may use a resource or service without</a:t>
            </a:r>
          </a:p>
          <a:p>
            <a:pPr eaLnBrk="1" hangingPunct="1"/>
            <a:r>
              <a:rPr lang="en-US" dirty="0" smtClean="0">
                <a:ea typeface="ＭＳ Ｐゴシック" pitchFamily="-110" charset="-128"/>
                <a:cs typeface="ＭＳ Ｐゴシック" pitchFamily="-110" charset="-128"/>
              </a:rPr>
              <a:t>others, especially third parties, being able to observe that the resource or service</a:t>
            </a:r>
          </a:p>
          <a:p>
            <a:pPr eaLnBrk="1" hangingPunct="1"/>
            <a:r>
              <a:rPr lang="en-US" dirty="0" smtClean="0">
                <a:ea typeface="ＭＳ Ｐゴシック" pitchFamily="-110" charset="-128"/>
                <a:cs typeface="ＭＳ Ｐゴシック" pitchFamily="-110" charset="-128"/>
              </a:rPr>
              <a:t>is being used. </a:t>
            </a:r>
            <a:r>
              <a:rPr lang="en-US" i="1" dirty="0" smtClean="0">
                <a:ea typeface="ＭＳ Ｐゴシック" pitchFamily="-110" charset="-128"/>
                <a:cs typeface="ＭＳ Ｐゴシック" pitchFamily="-110" charset="-128"/>
              </a:rPr>
              <a:t>Unobservability requires that users and/or subjects cannot</a:t>
            </a:r>
          </a:p>
          <a:p>
            <a:pPr eaLnBrk="1" hangingPunct="1"/>
            <a:r>
              <a:rPr lang="en-US" dirty="0" smtClean="0">
                <a:ea typeface="ＭＳ Ｐゴシック" pitchFamily="-110" charset="-128"/>
                <a:cs typeface="ＭＳ Ｐゴシック" pitchFamily="-110" charset="-128"/>
              </a:rPr>
              <a:t>determine whether an operation is being performed. </a:t>
            </a:r>
            <a:r>
              <a:rPr lang="en-US" i="1" dirty="0" smtClean="0">
                <a:ea typeface="ＭＳ Ｐゴシック" pitchFamily="-110" charset="-128"/>
                <a:cs typeface="ＭＳ Ｐゴシック" pitchFamily="-110" charset="-128"/>
              </a:rPr>
              <a:t>Allocation of information</a:t>
            </a:r>
          </a:p>
          <a:p>
            <a:pPr eaLnBrk="1" hangingPunct="1"/>
            <a:r>
              <a:rPr lang="en-US" i="1" dirty="0" smtClean="0">
                <a:ea typeface="ＭＳ Ｐゴシック" pitchFamily="-110" charset="-128"/>
                <a:cs typeface="ＭＳ Ｐゴシック" pitchFamily="-110" charset="-128"/>
              </a:rPr>
              <a:t>impacting unobservability requires that the security function provide</a:t>
            </a:r>
          </a:p>
          <a:p>
            <a:pPr eaLnBrk="1" hangingPunct="1"/>
            <a:r>
              <a:rPr lang="en-US" dirty="0" smtClean="0">
                <a:ea typeface="ＭＳ Ｐゴシック" pitchFamily="-110" charset="-128"/>
                <a:cs typeface="ＭＳ Ｐゴシック" pitchFamily="-110" charset="-128"/>
              </a:rPr>
              <a:t>specific mechanisms to avoid the concentration of privacy related information</a:t>
            </a:r>
          </a:p>
          <a:p>
            <a:pPr eaLnBrk="1" hangingPunct="1"/>
            <a:r>
              <a:rPr lang="en-US" dirty="0" smtClean="0">
                <a:ea typeface="ＭＳ Ｐゴシック" pitchFamily="-110" charset="-128"/>
                <a:cs typeface="ＭＳ Ｐゴシック" pitchFamily="-110" charset="-128"/>
              </a:rPr>
              <a:t>within the system. </a:t>
            </a:r>
            <a:r>
              <a:rPr lang="en-US" i="1" dirty="0" smtClean="0">
                <a:ea typeface="ＭＳ Ｐゴシック" pitchFamily="-110" charset="-128"/>
                <a:cs typeface="ＭＳ Ｐゴシック" pitchFamily="-110" charset="-128"/>
              </a:rPr>
              <a:t>Unobservability without soliciting information requires that</a:t>
            </a:r>
          </a:p>
          <a:p>
            <a:pPr eaLnBrk="1" hangingPunct="1"/>
            <a:r>
              <a:rPr lang="en-US" dirty="0" smtClean="0">
                <a:ea typeface="ＭＳ Ｐゴシック" pitchFamily="-110" charset="-128"/>
                <a:cs typeface="ＭＳ Ｐゴシック" pitchFamily="-110" charset="-128"/>
              </a:rPr>
              <a:t>the security function does not try to obtain privacy-related information that</a:t>
            </a:r>
          </a:p>
          <a:p>
            <a:pPr eaLnBrk="1" hangingPunct="1"/>
            <a:r>
              <a:rPr lang="en-US" dirty="0" smtClean="0">
                <a:ea typeface="ＭＳ Ｐゴシック" pitchFamily="-110" charset="-128"/>
                <a:cs typeface="ＭＳ Ｐゴシック" pitchFamily="-110" charset="-128"/>
              </a:rPr>
              <a:t>might be used to compromise unobservability. </a:t>
            </a:r>
            <a:r>
              <a:rPr lang="en-US" i="1" dirty="0" smtClean="0">
                <a:ea typeface="ＭＳ Ｐゴシック" pitchFamily="-110" charset="-128"/>
                <a:cs typeface="ＭＳ Ｐゴシック" pitchFamily="-110" charset="-128"/>
              </a:rPr>
              <a:t>Authorized user observability</a:t>
            </a:r>
          </a:p>
          <a:p>
            <a:pPr eaLnBrk="1" hangingPunct="1"/>
            <a:r>
              <a:rPr lang="en-US" dirty="0" smtClean="0">
                <a:ea typeface="ＭＳ Ｐゴシック" pitchFamily="-110" charset="-128"/>
                <a:cs typeface="ＭＳ Ｐゴシック" pitchFamily="-110" charset="-128"/>
              </a:rPr>
              <a:t>requires the security function to provide one or more authorized users with a</a:t>
            </a:r>
          </a:p>
          <a:p>
            <a:pPr eaLnBrk="1" hangingPunct="1"/>
            <a:r>
              <a:rPr lang="en-US" dirty="0" smtClean="0">
                <a:ea typeface="ＭＳ Ｐゴシック" pitchFamily="-110" charset="-128"/>
                <a:cs typeface="ＭＳ Ｐゴシック" pitchFamily="-110" charset="-128"/>
              </a:rPr>
              <a:t>capability to observe the usage of resources and/or services.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Note that the Common Criteria specification is primarily concerned with the privacy</a:t>
            </a:r>
          </a:p>
          <a:p>
            <a:pPr eaLnBrk="1" hangingPunct="1"/>
            <a:r>
              <a:rPr lang="en-US" dirty="0" smtClean="0">
                <a:ea typeface="ＭＳ Ｐゴシック" pitchFamily="-110" charset="-128"/>
                <a:cs typeface="ＭＳ Ｐゴシック" pitchFamily="-110" charset="-128"/>
              </a:rPr>
              <a:t>of an individual with respect to that individual’s use of computer resources, rather</a:t>
            </a:r>
          </a:p>
          <a:p>
            <a:pPr eaLnBrk="1" hangingPunct="1"/>
            <a:r>
              <a:rPr lang="en-US" dirty="0" smtClean="0">
                <a:ea typeface="ＭＳ Ｐゴシック" pitchFamily="-110" charset="-128"/>
                <a:cs typeface="ＭＳ Ｐゴシック" pitchFamily="-110" charset="-128"/>
              </a:rPr>
              <a:t>than the privacy of personal information concerning that individual.</a:t>
            </a:r>
            <a:endParaRPr lang="en-US" dirty="0" smtClean="0">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BB7CA91-B2F6-494E-A68F-3F1B09BD886D}" type="slidenum">
              <a:rPr lang="en-AU"/>
              <a:pPr/>
              <a:t>22</a:t>
            </a:fld>
            <a:endParaRPr lang="en-AU"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demands of homeland security and counterterrorism have imposed new threats</a:t>
            </a:r>
          </a:p>
          <a:p>
            <a:pPr eaLnBrk="1" hangingPunct="1"/>
            <a:r>
              <a:rPr lang="en-US" dirty="0" smtClean="0">
                <a:ea typeface="ＭＳ Ｐゴシック" pitchFamily="-110" charset="-128"/>
                <a:cs typeface="ＭＳ Ｐゴシック" pitchFamily="-110" charset="-128"/>
              </a:rPr>
              <a:t>to personal privacy. Law enforcement and intelligence agencies have become</a:t>
            </a:r>
          </a:p>
          <a:p>
            <a:pPr eaLnBrk="1" hangingPunct="1"/>
            <a:r>
              <a:rPr lang="en-US" dirty="0" smtClean="0">
                <a:ea typeface="ＭＳ Ｐゴシック" pitchFamily="-110" charset="-128"/>
                <a:cs typeface="ＭＳ Ｐゴシック" pitchFamily="-110" charset="-128"/>
              </a:rPr>
              <a:t>increasingly aggressive in using data surveillance techniques to fulfill their mission.</a:t>
            </a:r>
          </a:p>
          <a:p>
            <a:pPr eaLnBrk="1" hangingPunct="1"/>
            <a:r>
              <a:rPr lang="en-US" dirty="0" smtClean="0">
                <a:ea typeface="ＭＳ Ｐゴシック" pitchFamily="-110" charset="-128"/>
                <a:cs typeface="ＭＳ Ｐゴシック" pitchFamily="-110" charset="-128"/>
              </a:rPr>
              <a:t>In addition, private organizations are exploiting a number of trends to increase their</a:t>
            </a:r>
          </a:p>
          <a:p>
            <a:pPr eaLnBrk="1" hangingPunct="1"/>
            <a:r>
              <a:rPr lang="en-US" dirty="0" smtClean="0">
                <a:ea typeface="ＭＳ Ｐゴシック" pitchFamily="-110" charset="-128"/>
                <a:cs typeface="ＭＳ Ｐゴシック" pitchFamily="-110" charset="-128"/>
              </a:rPr>
              <a:t>ability to build detailed profiles of individuals, including the spread of the Internet,</a:t>
            </a:r>
          </a:p>
          <a:p>
            <a:pPr eaLnBrk="1" hangingPunct="1"/>
            <a:r>
              <a:rPr lang="en-US" dirty="0" smtClean="0">
                <a:ea typeface="ＭＳ Ｐゴシック" pitchFamily="-110" charset="-128"/>
                <a:cs typeface="ＭＳ Ｐゴシック" pitchFamily="-110" charset="-128"/>
              </a:rPr>
              <a:t>the increase in electronic payment methods, near-universal use of cellular phone</a:t>
            </a:r>
          </a:p>
          <a:p>
            <a:pPr eaLnBrk="1" hangingPunct="1"/>
            <a:r>
              <a:rPr lang="en-US" dirty="0" smtClean="0">
                <a:ea typeface="ＭＳ Ｐゴシック" pitchFamily="-110" charset="-128"/>
                <a:cs typeface="ＭＳ Ｐゴシック" pitchFamily="-110" charset="-128"/>
              </a:rPr>
              <a:t>communications, ubiquitous computation, sensor webs, and so on.</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Both policy and technical approaches are needed to protect privacy when both</a:t>
            </a:r>
          </a:p>
          <a:p>
            <a:pPr eaLnBrk="1" hangingPunct="1"/>
            <a:r>
              <a:rPr lang="en-US" dirty="0" smtClean="0">
                <a:ea typeface="ＭＳ Ｐゴシック" pitchFamily="-110" charset="-128"/>
                <a:cs typeface="ＭＳ Ｐゴシック" pitchFamily="-110" charset="-128"/>
              </a:rPr>
              <a:t>government and nongovernment organizations seek to learn as much as possible</a:t>
            </a:r>
          </a:p>
          <a:p>
            <a:pPr eaLnBrk="1" hangingPunct="1"/>
            <a:r>
              <a:rPr lang="en-US" dirty="0" smtClean="0">
                <a:ea typeface="ＭＳ Ｐゴシック" pitchFamily="-110" charset="-128"/>
                <a:cs typeface="ＭＳ Ｐゴシック" pitchFamily="-110" charset="-128"/>
              </a:rPr>
              <a:t>about individuals. In terms of technical approaches, the requirements for privacy</a:t>
            </a:r>
          </a:p>
          <a:p>
            <a:pPr eaLnBrk="1" hangingPunct="1"/>
            <a:r>
              <a:rPr lang="en-US" dirty="0" smtClean="0">
                <a:ea typeface="ＭＳ Ｐゴシック" pitchFamily="-110" charset="-128"/>
                <a:cs typeface="ＭＳ Ｐゴシック" pitchFamily="-110" charset="-128"/>
              </a:rPr>
              <a:t>protection for information systems can be addressed in the context of database</a:t>
            </a:r>
          </a:p>
          <a:p>
            <a:pPr eaLnBrk="1" hangingPunct="1"/>
            <a:r>
              <a:rPr lang="en-US" dirty="0" smtClean="0">
                <a:ea typeface="ＭＳ Ｐゴシック" pitchFamily="-110" charset="-128"/>
                <a:cs typeface="ＭＳ Ｐゴシック" pitchFamily="-110" charset="-128"/>
              </a:rPr>
              <a:t>security. That is, the approaches that are appropriate for privacy protection involve</a:t>
            </a:r>
          </a:p>
          <a:p>
            <a:pPr eaLnBrk="1" hangingPunct="1"/>
            <a:r>
              <a:rPr lang="en-US" dirty="0" smtClean="0">
                <a:ea typeface="ＭＳ Ｐゴシック" pitchFamily="-110" charset="-128"/>
                <a:cs typeface="ＭＳ Ｐゴシック" pitchFamily="-110" charset="-128"/>
              </a:rPr>
              <a:t>technical means that have been developed for database security. These are discussed</a:t>
            </a:r>
          </a:p>
          <a:p>
            <a:pPr eaLnBrk="1" hangingPunct="1"/>
            <a:r>
              <a:rPr lang="en-US" dirty="0" smtClean="0">
                <a:ea typeface="ＭＳ Ｐゴシック" pitchFamily="-110" charset="-128"/>
                <a:cs typeface="ＭＳ Ｐゴシック" pitchFamily="-110" charset="-128"/>
              </a:rPr>
              <a:t>in detail in Chapter 5 .</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 specific proposal for a database security approach to privacy protection</a:t>
            </a:r>
          </a:p>
          <a:p>
            <a:pPr eaLnBrk="1" hangingPunct="1"/>
            <a:r>
              <a:rPr lang="en-US" dirty="0" smtClean="0">
                <a:ea typeface="ＭＳ Ｐゴシック" pitchFamily="-110" charset="-128"/>
                <a:cs typeface="ＭＳ Ｐゴシック" pitchFamily="-110" charset="-128"/>
              </a:rPr>
              <a:t>is outlined in [POPP06] and illustrated in Figure 19.6 . The privacy appliance is a</a:t>
            </a:r>
          </a:p>
          <a:p>
            <a:pPr eaLnBrk="1" hangingPunct="1"/>
            <a:r>
              <a:rPr lang="en-US" dirty="0" smtClean="0">
                <a:ea typeface="ＭＳ Ｐゴシック" pitchFamily="-110" charset="-128"/>
                <a:cs typeface="ＭＳ Ｐゴシック" pitchFamily="-110" charset="-128"/>
              </a:rPr>
              <a:t>tamper-resistant, cryptographically protected device that is interposed between a</a:t>
            </a:r>
          </a:p>
          <a:p>
            <a:pPr eaLnBrk="1" hangingPunct="1"/>
            <a:r>
              <a:rPr lang="en-US" dirty="0" smtClean="0">
                <a:ea typeface="ＭＳ Ｐゴシック" pitchFamily="-110" charset="-128"/>
                <a:cs typeface="ＭＳ Ｐゴシック" pitchFamily="-110" charset="-128"/>
              </a:rPr>
              <a:t>database and the access interface, analogous to a firewall or intrusion prevention</a:t>
            </a:r>
          </a:p>
          <a:p>
            <a:pPr eaLnBrk="1" hangingPunct="1"/>
            <a:r>
              <a:rPr lang="en-US" dirty="0" smtClean="0">
                <a:ea typeface="ＭＳ Ｐゴシック" pitchFamily="-110" charset="-128"/>
                <a:cs typeface="ＭＳ Ｐゴシック" pitchFamily="-110" charset="-128"/>
              </a:rPr>
              <a:t>device. The device implements privacy protection functions, including verifying the</a:t>
            </a:r>
          </a:p>
          <a:p>
            <a:pPr eaLnBrk="1" hangingPunct="1"/>
            <a:r>
              <a:rPr lang="en-US" dirty="0" smtClean="0">
                <a:ea typeface="ＭＳ Ｐゴシック" pitchFamily="-110" charset="-128"/>
                <a:cs typeface="ＭＳ Ｐゴシック" pitchFamily="-110" charset="-128"/>
              </a:rPr>
              <a:t>user’s access permissions and credentials and creating an audit log. Some of the</a:t>
            </a:r>
          </a:p>
          <a:p>
            <a:pPr eaLnBrk="1" hangingPunct="1"/>
            <a:r>
              <a:rPr lang="en-US" dirty="0" smtClean="0">
                <a:ea typeface="ＭＳ Ｐゴシック" pitchFamily="-110" charset="-128"/>
                <a:cs typeface="ＭＳ Ｐゴシック" pitchFamily="-110" charset="-128"/>
              </a:rPr>
              <a:t>specific functions of the appliance are as follows: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Data transformation: This function encodes or encrypts portions of the data</a:t>
            </a:r>
          </a:p>
          <a:p>
            <a:pPr eaLnBrk="1" hangingPunct="1"/>
            <a:r>
              <a:rPr lang="en-US" dirty="0" smtClean="0">
                <a:ea typeface="ＭＳ Ｐゴシック" pitchFamily="-110" charset="-128"/>
                <a:cs typeface="ＭＳ Ｐゴシック" pitchFamily="-110" charset="-128"/>
              </a:rPr>
              <a:t>so as to preserver privacy but still allow data analysis functions needed for</a:t>
            </a:r>
          </a:p>
          <a:p>
            <a:pPr eaLnBrk="1" hangingPunct="1"/>
            <a:r>
              <a:rPr lang="en-US" dirty="0" smtClean="0">
                <a:ea typeface="ＭＳ Ｐゴシック" pitchFamily="-110" charset="-128"/>
                <a:cs typeface="ＭＳ Ｐゴシック" pitchFamily="-110" charset="-128"/>
              </a:rPr>
              <a:t>effective use. An example of such data analysis functions is the detection of</a:t>
            </a:r>
          </a:p>
          <a:p>
            <a:pPr eaLnBrk="1" hangingPunct="1"/>
            <a:r>
              <a:rPr lang="en-US" dirty="0" smtClean="0">
                <a:ea typeface="ＭＳ Ｐゴシック" pitchFamily="-110" charset="-128"/>
                <a:cs typeface="ＭＳ Ｐゴシック" pitchFamily="-110" charset="-128"/>
              </a:rPr>
              <a:t>terrorist activity patterns.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Anonymization: This function removes specific identifying information from</a:t>
            </a:r>
          </a:p>
          <a:p>
            <a:pPr eaLnBrk="1" hangingPunct="1"/>
            <a:r>
              <a:rPr lang="en-US" dirty="0" smtClean="0">
                <a:ea typeface="ＭＳ Ｐゴシック" pitchFamily="-110" charset="-128"/>
                <a:cs typeface="ＭＳ Ｐゴシック" pitchFamily="-110" charset="-128"/>
              </a:rPr>
              <a:t>query results, such as last name and telephone number, but creates some</a:t>
            </a:r>
          </a:p>
          <a:p>
            <a:pPr eaLnBrk="1" hangingPunct="1"/>
            <a:r>
              <a:rPr lang="en-US" dirty="0" smtClean="0">
                <a:ea typeface="ＭＳ Ｐゴシック" pitchFamily="-110" charset="-128"/>
                <a:cs typeface="ＭＳ Ｐゴシック" pitchFamily="-110" charset="-128"/>
              </a:rPr>
              <a:t>sort of anonymized unique identifier so that analysts can detect connections</a:t>
            </a:r>
          </a:p>
          <a:p>
            <a:pPr eaLnBrk="1" hangingPunct="1"/>
            <a:r>
              <a:rPr lang="en-US" dirty="0" smtClean="0">
                <a:ea typeface="ＭＳ Ｐゴシック" pitchFamily="-110" charset="-128"/>
                <a:cs typeface="ＭＳ Ｐゴシック" pitchFamily="-110" charset="-128"/>
              </a:rPr>
              <a:t>between queries.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Selective revelation: This is a method for minimizing exposure of individual</a:t>
            </a:r>
          </a:p>
          <a:p>
            <a:pPr eaLnBrk="1" hangingPunct="1"/>
            <a:r>
              <a:rPr lang="en-US" dirty="0" smtClean="0">
                <a:ea typeface="ＭＳ Ｐゴシック" pitchFamily="-110" charset="-128"/>
                <a:cs typeface="ＭＳ Ｐゴシック" pitchFamily="-110" charset="-128"/>
              </a:rPr>
              <a:t>information while enabling continuous analysis of potentially interconnected</a:t>
            </a:r>
          </a:p>
          <a:p>
            <a:pPr eaLnBrk="1" hangingPunct="1"/>
            <a:r>
              <a:rPr lang="en-US" dirty="0" smtClean="0">
                <a:ea typeface="ＭＳ Ｐゴシック" pitchFamily="-110" charset="-128"/>
                <a:cs typeface="ＭＳ Ｐゴシック" pitchFamily="-110" charset="-128"/>
              </a:rPr>
              <a:t>data. The function initially reveals information to the analyst only in sanitized</a:t>
            </a:r>
          </a:p>
          <a:p>
            <a:pPr eaLnBrk="1" hangingPunct="1"/>
            <a:r>
              <a:rPr lang="en-US" dirty="0" smtClean="0">
                <a:ea typeface="ＭＳ Ｐゴシック" pitchFamily="-110" charset="-128"/>
                <a:cs typeface="ＭＳ Ｐゴシック" pitchFamily="-110" charset="-128"/>
              </a:rPr>
              <a:t>form, that is, in terms of statistics and categories that do not reveal (directly or</a:t>
            </a:r>
          </a:p>
          <a:p>
            <a:pPr eaLnBrk="1" hangingPunct="1"/>
            <a:r>
              <a:rPr lang="en-US" dirty="0" smtClean="0">
                <a:ea typeface="ＭＳ Ｐゴシック" pitchFamily="-110" charset="-128"/>
                <a:cs typeface="ＭＳ Ｐゴシック" pitchFamily="-110" charset="-128"/>
              </a:rPr>
              <a:t>indirectly) anyone’s private information. If the analyst sees reason for concern,</a:t>
            </a:r>
          </a:p>
          <a:p>
            <a:pPr eaLnBrk="1" hangingPunct="1"/>
            <a:r>
              <a:rPr lang="en-US" dirty="0" smtClean="0">
                <a:ea typeface="ＭＳ Ｐゴシック" pitchFamily="-110" charset="-128"/>
                <a:cs typeface="ＭＳ Ｐゴシック" pitchFamily="-110" charset="-128"/>
              </a:rPr>
              <a:t>he or she can follow up by seeking permission to get more precise information.</a:t>
            </a:r>
          </a:p>
          <a:p>
            <a:pPr eaLnBrk="1" hangingPunct="1"/>
            <a:r>
              <a:rPr lang="en-US" dirty="0" smtClean="0">
                <a:ea typeface="ＭＳ Ｐゴシック" pitchFamily="-110" charset="-128"/>
                <a:cs typeface="ＭＳ Ｐゴシック" pitchFamily="-110" charset="-128"/>
              </a:rPr>
              <a:t>This permission would be granted if the initial information provides sufficient</a:t>
            </a:r>
          </a:p>
          <a:p>
            <a:pPr eaLnBrk="1" hangingPunct="1"/>
            <a:r>
              <a:rPr lang="en-US" dirty="0" smtClean="0">
                <a:ea typeface="ＭＳ Ｐゴシック" pitchFamily="-110" charset="-128"/>
                <a:cs typeface="ＭＳ Ｐゴシック" pitchFamily="-110" charset="-128"/>
              </a:rPr>
              <a:t>cause to allow the revelation of more information, under appropriate legal</a:t>
            </a:r>
          </a:p>
          <a:p>
            <a:pPr eaLnBrk="1" hangingPunct="1"/>
            <a:r>
              <a:rPr lang="en-US" dirty="0" smtClean="0">
                <a:ea typeface="ＭＳ Ｐゴシック" pitchFamily="-110" charset="-128"/>
                <a:cs typeface="ＭＳ Ｐゴシック" pitchFamily="-110" charset="-128"/>
              </a:rPr>
              <a:t>and policy guidelines.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Immutable audit: A tamper-resistant method that identifies where data go</a:t>
            </a:r>
          </a:p>
          <a:p>
            <a:pPr eaLnBrk="1" hangingPunct="1"/>
            <a:r>
              <a:rPr lang="en-US" dirty="0" smtClean="0">
                <a:ea typeface="ＭＳ Ｐゴシック" pitchFamily="-110" charset="-128"/>
                <a:cs typeface="ＭＳ Ｐゴシック" pitchFamily="-110" charset="-128"/>
              </a:rPr>
              <a:t>and who has seen the data. The audit function automatically and permanently</a:t>
            </a:r>
          </a:p>
          <a:p>
            <a:pPr eaLnBrk="1" hangingPunct="1"/>
            <a:r>
              <a:rPr lang="en-US" dirty="0" smtClean="0">
                <a:ea typeface="ＭＳ Ｐゴシック" pitchFamily="-110" charset="-128"/>
                <a:cs typeface="ＭＳ Ｐゴシック" pitchFamily="-110" charset="-128"/>
              </a:rPr>
              <a:t>records all data accesses, with strong protection against deletion, modification,</a:t>
            </a:r>
          </a:p>
          <a:p>
            <a:pPr eaLnBrk="1" hangingPunct="1"/>
            <a:r>
              <a:rPr lang="en-US" dirty="0" smtClean="0">
                <a:ea typeface="ＭＳ Ｐゴシック" pitchFamily="-110" charset="-128"/>
                <a:cs typeface="ＭＳ Ｐゴシック" pitchFamily="-110" charset="-128"/>
              </a:rPr>
              <a:t>and unauthorized use.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Associative memory: This is a software module that can recognize patterns</a:t>
            </a:r>
          </a:p>
          <a:p>
            <a:pPr eaLnBrk="1" hangingPunct="1"/>
            <a:r>
              <a:rPr lang="en-US" dirty="0" smtClean="0">
                <a:ea typeface="ＭＳ Ｐゴシック" pitchFamily="-110" charset="-128"/>
                <a:cs typeface="ＭＳ Ｐゴシック" pitchFamily="-110" charset="-128"/>
              </a:rPr>
              <a:t>and make connections between pieces of data that the human user may have</a:t>
            </a:r>
          </a:p>
          <a:p>
            <a:pPr eaLnBrk="1" hangingPunct="1"/>
            <a:r>
              <a:rPr lang="en-US" dirty="0" smtClean="0">
                <a:ea typeface="ＭＳ Ｐゴシック" pitchFamily="-110" charset="-128"/>
                <a:cs typeface="ＭＳ Ｐゴシック" pitchFamily="-110" charset="-128"/>
              </a:rPr>
              <a:t>missed or didn’t know existed. With this method, it can discover relationships</a:t>
            </a:r>
          </a:p>
          <a:p>
            <a:pPr eaLnBrk="1" hangingPunct="1"/>
            <a:r>
              <a:rPr lang="en-US" dirty="0" smtClean="0">
                <a:ea typeface="ＭＳ Ｐゴシック" pitchFamily="-110" charset="-128"/>
                <a:cs typeface="ＭＳ Ｐゴシック" pitchFamily="-110" charset="-128"/>
              </a:rPr>
              <a:t>quickly between data points found in massive amounts of data.</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As Figure 19.6 indicates, the owner of a database installs a privacy appliance</a:t>
            </a:r>
          </a:p>
          <a:p>
            <a:pPr eaLnBrk="1" hangingPunct="1"/>
            <a:r>
              <a:rPr lang="en-US" dirty="0" smtClean="0">
                <a:ea typeface="ＭＳ Ｐゴシック" pitchFamily="-110" charset="-128"/>
                <a:cs typeface="ＭＳ Ｐゴシック" pitchFamily="-110" charset="-128"/>
              </a:rPr>
              <a:t>tailored to the database content and structure and to its intended use by outside</a:t>
            </a:r>
          </a:p>
          <a:p>
            <a:pPr eaLnBrk="1" hangingPunct="1"/>
            <a:r>
              <a:rPr lang="en-US" dirty="0" smtClean="0">
                <a:ea typeface="ＭＳ Ｐゴシック" pitchFamily="-110" charset="-128"/>
                <a:cs typeface="ＭＳ Ｐゴシック" pitchFamily="-110" charset="-128"/>
              </a:rPr>
              <a:t>organizations. An independently operated privacy appliance can interact with</a:t>
            </a:r>
          </a:p>
          <a:p>
            <a:pPr eaLnBrk="1" hangingPunct="1"/>
            <a:r>
              <a:rPr lang="en-US" dirty="0" smtClean="0">
                <a:ea typeface="ＭＳ Ｐゴシック" pitchFamily="-110" charset="-128"/>
                <a:cs typeface="ＭＳ Ｐゴシック" pitchFamily="-110" charset="-128"/>
              </a:rPr>
              <a:t>multiple databases from multiple organizations to collect and interconnect data</a:t>
            </a:r>
          </a:p>
          <a:p>
            <a:pPr eaLnBrk="1" hangingPunct="1"/>
            <a:r>
              <a:rPr lang="en-US" dirty="0" smtClean="0">
                <a:ea typeface="ＭＳ Ｐゴシック" pitchFamily="-110" charset="-128"/>
                <a:cs typeface="ＭＳ Ｐゴシック" pitchFamily="-110" charset="-128"/>
              </a:rPr>
              <a:t>for their ultimate use by law enforcement, an intelligence user, or other appropriate</a:t>
            </a:r>
          </a:p>
          <a:p>
            <a:pPr eaLnBrk="1" hangingPunct="1"/>
            <a:r>
              <a:rPr lang="en-US" dirty="0" smtClean="0">
                <a:ea typeface="ＭＳ Ｐゴシック" pitchFamily="-110" charset="-128"/>
                <a:cs typeface="ＭＳ Ｐゴシック" pitchFamily="-110" charset="-128"/>
              </a:rPr>
              <a:t>user.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89BE825-735D-724E-AB1D-B99778D96F3E}" type="slidenum">
              <a:rPr lang="en-AU"/>
              <a:pPr/>
              <a:t>23</a:t>
            </a:fld>
            <a:endParaRPr lang="en-AU"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Because of the ubiquity and importance of information systems in organization of</a:t>
            </a:r>
          </a:p>
          <a:p>
            <a:pPr eaLnBrk="1" hangingPunct="1"/>
            <a:r>
              <a:rPr lang="en-US" dirty="0" smtClean="0">
                <a:ea typeface="ＭＳ Ｐゴシック" pitchFamily="-110" charset="-128"/>
                <a:cs typeface="ＭＳ Ｐゴシック" pitchFamily="-110" charset="-128"/>
              </a:rPr>
              <a:t>all types, there are many potential misuses and abuses of information and electronic</a:t>
            </a:r>
          </a:p>
          <a:p>
            <a:pPr eaLnBrk="1" hangingPunct="1"/>
            <a:r>
              <a:rPr lang="en-US" dirty="0" smtClean="0">
                <a:ea typeface="ＭＳ Ｐゴシック" pitchFamily="-110" charset="-128"/>
                <a:cs typeface="ＭＳ Ｐゴシック" pitchFamily="-110" charset="-128"/>
              </a:rPr>
              <a:t>communication that create privacy and security problems. In addition to questions</a:t>
            </a:r>
          </a:p>
          <a:p>
            <a:pPr eaLnBrk="1" hangingPunct="1"/>
            <a:r>
              <a:rPr lang="en-US" dirty="0" smtClean="0">
                <a:ea typeface="ＭＳ Ｐゴシック" pitchFamily="-110" charset="-128"/>
                <a:cs typeface="ＭＳ Ｐゴシック" pitchFamily="-110" charset="-128"/>
              </a:rPr>
              <a:t>of legality, misuse and abuse raise concerns of ethics. Ethics refers to a system of</a:t>
            </a:r>
          </a:p>
          <a:p>
            <a:pPr eaLnBrk="1" hangingPunct="1"/>
            <a:r>
              <a:rPr lang="en-US" dirty="0" smtClean="0">
                <a:ea typeface="ＭＳ Ｐゴシック" pitchFamily="-110" charset="-128"/>
                <a:cs typeface="ＭＳ Ｐゴシック" pitchFamily="-110" charset="-128"/>
              </a:rPr>
              <a:t>moral principles that relates to the benefits and harms of particular actions, and to</a:t>
            </a:r>
          </a:p>
          <a:p>
            <a:pPr eaLnBrk="1" hangingPunct="1"/>
            <a:r>
              <a:rPr lang="en-US" dirty="0" smtClean="0">
                <a:ea typeface="ＭＳ Ｐゴシック" pitchFamily="-110" charset="-128"/>
                <a:cs typeface="ＭＳ Ｐゴシック" pitchFamily="-110" charset="-128"/>
              </a:rPr>
              <a:t>the rightness and wrongness of motives and ends of those actions. In this section,</a:t>
            </a:r>
          </a:p>
          <a:p>
            <a:pPr eaLnBrk="1" hangingPunct="1"/>
            <a:r>
              <a:rPr lang="en-US" dirty="0" smtClean="0">
                <a:ea typeface="ＭＳ Ｐゴシック" pitchFamily="-110" charset="-128"/>
                <a:cs typeface="ＭＳ Ｐゴシック" pitchFamily="-110" charset="-128"/>
              </a:rPr>
              <a:t>we look at ethical issues as they relate to computer and information system security.</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To a certain extent, a characterization of what constitutes ethical behavior for</a:t>
            </a:r>
          </a:p>
          <a:p>
            <a:pPr eaLnBrk="1" hangingPunct="1"/>
            <a:r>
              <a:rPr lang="en-US" dirty="0" smtClean="0">
                <a:ea typeface="ＭＳ Ｐゴシック" pitchFamily="-110" charset="-128"/>
                <a:cs typeface="ＭＳ Ｐゴシック" pitchFamily="-110" charset="-128"/>
              </a:rPr>
              <a:t>those who work with or have access to information systems is not unique to this</a:t>
            </a:r>
          </a:p>
          <a:p>
            <a:pPr eaLnBrk="1" hangingPunct="1"/>
            <a:r>
              <a:rPr lang="en-US" dirty="0" smtClean="0">
                <a:ea typeface="ＭＳ Ｐゴシック" pitchFamily="-110" charset="-128"/>
                <a:cs typeface="ＭＳ Ｐゴシック" pitchFamily="-110" charset="-128"/>
              </a:rPr>
              <a:t>context. The basic ethical principles developed by civilizations apply. However,</a:t>
            </a:r>
          </a:p>
          <a:p>
            <a:pPr eaLnBrk="1" hangingPunct="1"/>
            <a:r>
              <a:rPr lang="en-US" dirty="0" smtClean="0">
                <a:ea typeface="ＭＳ Ｐゴシック" pitchFamily="-110" charset="-128"/>
                <a:cs typeface="ＭＳ Ｐゴシック" pitchFamily="-110" charset="-128"/>
              </a:rPr>
              <a:t>there are some unique considerations surrounding computers and information</a:t>
            </a:r>
          </a:p>
          <a:p>
            <a:pPr eaLnBrk="1" hangingPunct="1"/>
            <a:r>
              <a:rPr lang="en-US" dirty="0" smtClean="0">
                <a:ea typeface="ＭＳ Ｐゴシック" pitchFamily="-110" charset="-128"/>
                <a:cs typeface="ＭＳ Ｐゴシック" pitchFamily="-110" charset="-128"/>
              </a:rPr>
              <a:t>systems. First, computer technology makes possible a scale of activities not</a:t>
            </a:r>
          </a:p>
          <a:p>
            <a:pPr eaLnBrk="1" hangingPunct="1"/>
            <a:r>
              <a:rPr lang="en-US" dirty="0" smtClean="0">
                <a:ea typeface="ＭＳ Ｐゴシック" pitchFamily="-110" charset="-128"/>
                <a:cs typeface="ＭＳ Ｐゴシック" pitchFamily="-110" charset="-128"/>
              </a:rPr>
              <a:t>possible before. This includes a larger scale of recordkeeping, particularly on individuals,</a:t>
            </a:r>
          </a:p>
          <a:p>
            <a:pPr eaLnBrk="1" hangingPunct="1"/>
            <a:r>
              <a:rPr lang="en-US" dirty="0" smtClean="0">
                <a:ea typeface="ＭＳ Ｐゴシック" pitchFamily="-110" charset="-128"/>
                <a:cs typeface="ＭＳ Ｐゴシック" pitchFamily="-110" charset="-128"/>
              </a:rPr>
              <a:t>with the ability to develop finer-grained personal information collection</a:t>
            </a:r>
          </a:p>
          <a:p>
            <a:pPr eaLnBrk="1" hangingPunct="1"/>
            <a:r>
              <a:rPr lang="en-US" dirty="0" smtClean="0">
                <a:ea typeface="ＭＳ Ｐゴシック" pitchFamily="-110" charset="-128"/>
                <a:cs typeface="ＭＳ Ｐゴシック" pitchFamily="-110" charset="-128"/>
              </a:rPr>
              <a:t>and more precise data mining and data matching. The expanded scale of communications</a:t>
            </a:r>
          </a:p>
          <a:p>
            <a:pPr eaLnBrk="1" hangingPunct="1"/>
            <a:r>
              <a:rPr lang="en-US" dirty="0" smtClean="0">
                <a:ea typeface="ＭＳ Ｐゴシック" pitchFamily="-110" charset="-128"/>
                <a:cs typeface="ＭＳ Ｐゴシック" pitchFamily="-110" charset="-128"/>
              </a:rPr>
              <a:t>and the expanded scale of interconnection brought about by the Internet</a:t>
            </a:r>
          </a:p>
          <a:p>
            <a:pPr eaLnBrk="1" hangingPunct="1"/>
            <a:r>
              <a:rPr lang="en-US" dirty="0" smtClean="0">
                <a:ea typeface="ＭＳ Ｐゴシック" pitchFamily="-110" charset="-128"/>
                <a:cs typeface="ＭＳ Ｐゴシック" pitchFamily="-110" charset="-128"/>
              </a:rPr>
              <a:t>magnify the power of an individual to do harm. Second, computer technology has</a:t>
            </a:r>
          </a:p>
          <a:p>
            <a:pPr eaLnBrk="1" hangingPunct="1"/>
            <a:r>
              <a:rPr lang="en-US" dirty="0" smtClean="0">
                <a:ea typeface="ＭＳ Ｐゴシック" pitchFamily="-110" charset="-128"/>
                <a:cs typeface="ＭＳ Ｐゴシック" pitchFamily="-110" charset="-128"/>
              </a:rPr>
              <a:t>involved the creation of new types of entities for which no agreed ethical rules</a:t>
            </a:r>
          </a:p>
          <a:p>
            <a:pPr eaLnBrk="1" hangingPunct="1"/>
            <a:r>
              <a:rPr lang="en-US" dirty="0" smtClean="0">
                <a:ea typeface="ＭＳ Ｐゴシック" pitchFamily="-110" charset="-128"/>
                <a:cs typeface="ＭＳ Ｐゴシック" pitchFamily="-110" charset="-128"/>
              </a:rPr>
              <a:t>have previously been formed, such as databases, Web browsers, chat rooms, cookies,</a:t>
            </a:r>
          </a:p>
          <a:p>
            <a:pPr eaLnBrk="1" hangingPunct="1"/>
            <a:r>
              <a:rPr lang="en-US" dirty="0" smtClean="0">
                <a:ea typeface="ＭＳ Ｐゴシック" pitchFamily="-110" charset="-128"/>
                <a:cs typeface="ＭＳ Ｐゴシック" pitchFamily="-110" charset="-128"/>
              </a:rPr>
              <a:t>and so 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2305AAD-96DD-2B43-95AA-42CDF3E4FD18}" type="slidenum">
              <a:rPr lang="en-AU"/>
              <a:pPr/>
              <a:t>24</a:t>
            </a:fld>
            <a:endParaRPr lang="en-AU"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Let us turn now more specifically to the ethical issues that arise from computer</a:t>
            </a:r>
          </a:p>
          <a:p>
            <a:pPr eaLnBrk="1" hangingPunct="1"/>
            <a:r>
              <a:rPr lang="en-US" dirty="0" smtClean="0">
                <a:ea typeface="ＭＳ Ｐゴシック" pitchFamily="-110" charset="-128"/>
                <a:cs typeface="ＭＳ Ｐゴシック" pitchFamily="-110" charset="-128"/>
              </a:rPr>
              <a:t>technology. Computers have become the primary repository of both personal information</a:t>
            </a:r>
          </a:p>
          <a:p>
            <a:pPr eaLnBrk="1" hangingPunct="1"/>
            <a:r>
              <a:rPr lang="en-US" dirty="0" smtClean="0">
                <a:ea typeface="ＭＳ Ｐゴシック" pitchFamily="-110" charset="-128"/>
                <a:cs typeface="ＭＳ Ｐゴシック" pitchFamily="-110" charset="-128"/>
              </a:rPr>
              <a:t>and negotiable assets, such as bank records, securities records, and other</a:t>
            </a:r>
          </a:p>
          <a:p>
            <a:pPr eaLnBrk="1" hangingPunct="1"/>
            <a:r>
              <a:rPr lang="en-US" dirty="0" smtClean="0">
                <a:ea typeface="ＭＳ Ｐゴシック" pitchFamily="-110" charset="-128"/>
                <a:cs typeface="ＭＳ Ｐゴシック" pitchFamily="-110" charset="-128"/>
              </a:rPr>
              <a:t>financial information. Other types of databases, both statistical and otherwise, are</a:t>
            </a:r>
          </a:p>
          <a:p>
            <a:pPr eaLnBrk="1" hangingPunct="1"/>
            <a:r>
              <a:rPr lang="en-US" dirty="0" smtClean="0">
                <a:ea typeface="ＭＳ Ｐゴシック" pitchFamily="-110" charset="-128"/>
                <a:cs typeface="ＭＳ Ｐゴシック" pitchFamily="-110" charset="-128"/>
              </a:rPr>
              <a:t>assets with considerable value. These assets can only be viewed, created, and altered</a:t>
            </a:r>
          </a:p>
          <a:p>
            <a:pPr eaLnBrk="1" hangingPunct="1"/>
            <a:r>
              <a:rPr lang="en-US" dirty="0" smtClean="0">
                <a:ea typeface="ＭＳ Ｐゴシック" pitchFamily="-110" charset="-128"/>
                <a:cs typeface="ＭＳ Ｐゴシック" pitchFamily="-110" charset="-128"/>
              </a:rPr>
              <a:t>by technical and automated means. Those who can understand and exploit the</a:t>
            </a:r>
          </a:p>
          <a:p>
            <a:pPr eaLnBrk="1" hangingPunct="1"/>
            <a:r>
              <a:rPr lang="en-US" dirty="0" smtClean="0">
                <a:ea typeface="ＭＳ Ｐゴシック" pitchFamily="-110" charset="-128"/>
                <a:cs typeface="ＭＳ Ｐゴシック" pitchFamily="-110" charset="-128"/>
              </a:rPr>
              <a:t>technology, plus those who have obtained access permission, have power related to</a:t>
            </a:r>
          </a:p>
          <a:p>
            <a:pPr eaLnBrk="1" hangingPunct="1"/>
            <a:r>
              <a:rPr lang="en-US" dirty="0" smtClean="0">
                <a:ea typeface="ＭＳ Ｐゴシック" pitchFamily="-110" charset="-128"/>
                <a:cs typeface="ＭＳ Ｐゴシック" pitchFamily="-110" charset="-128"/>
              </a:rPr>
              <a:t>those assets.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 classic paper on computers and ethics [PARK88] points out that ethical</a:t>
            </a:r>
          </a:p>
          <a:p>
            <a:pPr eaLnBrk="1" hangingPunct="1"/>
            <a:r>
              <a:rPr lang="en-US" dirty="0" smtClean="0">
                <a:ea typeface="ＭＳ Ｐゴシック" pitchFamily="-110" charset="-128"/>
                <a:cs typeface="ＭＳ Ｐゴシック" pitchFamily="-110" charset="-128"/>
              </a:rPr>
              <a:t>issues arise as the result of the roles of computers, such as the following:</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Repositories and processors of information: Unauthorized use of otherwise</a:t>
            </a:r>
          </a:p>
          <a:p>
            <a:pPr eaLnBrk="1" hangingPunct="1"/>
            <a:r>
              <a:rPr lang="en-US" dirty="0" smtClean="0">
                <a:ea typeface="ＭＳ Ｐゴシック" pitchFamily="-110" charset="-128"/>
                <a:cs typeface="ＭＳ Ｐゴシック" pitchFamily="-110" charset="-128"/>
              </a:rPr>
              <a:t>unused computer services or of information stored in computers raises questions</a:t>
            </a:r>
          </a:p>
          <a:p>
            <a:pPr eaLnBrk="1" hangingPunct="1"/>
            <a:r>
              <a:rPr lang="en-US" dirty="0" smtClean="0">
                <a:ea typeface="ＭＳ Ｐゴシック" pitchFamily="-110" charset="-128"/>
                <a:cs typeface="ＭＳ Ｐゴシック" pitchFamily="-110" charset="-128"/>
              </a:rPr>
              <a:t>of appropriateness or fairness.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Producers of new forms and types of assets: For example, computer programs</a:t>
            </a:r>
          </a:p>
          <a:p>
            <a:pPr eaLnBrk="1" hangingPunct="1"/>
            <a:r>
              <a:rPr lang="en-US" dirty="0" smtClean="0">
                <a:ea typeface="ＭＳ Ｐゴシック" pitchFamily="-110" charset="-128"/>
                <a:cs typeface="ＭＳ Ｐゴシック" pitchFamily="-110" charset="-128"/>
              </a:rPr>
              <a:t>are entirely new types of assets, possibly not subject to the same concepts of</a:t>
            </a:r>
          </a:p>
          <a:p>
            <a:pPr eaLnBrk="1" hangingPunct="1"/>
            <a:r>
              <a:rPr lang="en-US" dirty="0" smtClean="0">
                <a:ea typeface="ＭＳ Ｐゴシック" pitchFamily="-110" charset="-128"/>
                <a:cs typeface="ＭＳ Ｐゴシック" pitchFamily="-110" charset="-128"/>
              </a:rPr>
              <a:t>ownership as other assets.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Instruments of acts: To what degree must computer services and users of computers,</a:t>
            </a:r>
          </a:p>
          <a:p>
            <a:pPr eaLnBrk="1" hangingPunct="1"/>
            <a:r>
              <a:rPr lang="en-US" dirty="0" smtClean="0">
                <a:ea typeface="ＭＳ Ｐゴシック" pitchFamily="-110" charset="-128"/>
                <a:cs typeface="ＭＳ Ｐゴシック" pitchFamily="-110" charset="-128"/>
              </a:rPr>
              <a:t>data, and programs be responsible for the integrity and appropriateness</a:t>
            </a:r>
          </a:p>
          <a:p>
            <a:pPr eaLnBrk="1" hangingPunct="1"/>
            <a:r>
              <a:rPr lang="en-US" dirty="0" smtClean="0">
                <a:ea typeface="ＭＳ Ｐゴシック" pitchFamily="-110" charset="-128"/>
                <a:cs typeface="ＭＳ Ｐゴシック" pitchFamily="-110" charset="-128"/>
              </a:rPr>
              <a:t>of computer output?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Symbols of intimidation and deception: The images of computers as thinking</a:t>
            </a:r>
          </a:p>
          <a:p>
            <a:pPr eaLnBrk="1" hangingPunct="1"/>
            <a:r>
              <a:rPr lang="en-US" dirty="0" smtClean="0">
                <a:ea typeface="ＭＳ Ｐゴシック" pitchFamily="-110" charset="-128"/>
                <a:cs typeface="ＭＳ Ｐゴシック" pitchFamily="-110" charset="-128"/>
              </a:rPr>
              <a:t>machines, absolute truth producers, infallible, subject to blame, and as anthropomorphic</a:t>
            </a:r>
          </a:p>
          <a:p>
            <a:pPr eaLnBrk="1" hangingPunct="1"/>
            <a:r>
              <a:rPr lang="en-US" dirty="0" smtClean="0">
                <a:ea typeface="ＭＳ Ｐゴシック" pitchFamily="-110" charset="-128"/>
                <a:cs typeface="ＭＳ Ｐゴシック" pitchFamily="-110" charset="-128"/>
              </a:rPr>
              <a:t>replacements of humans who err should be carefully considered.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0621066-D36A-4549-ABF3-AAC212FC1E4B}" type="slidenum">
              <a:rPr lang="en-AU"/>
              <a:pPr/>
              <a:t>25</a:t>
            </a:fld>
            <a:endParaRPr lang="en-AU"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We cite two areas here of the types of ethical questions</a:t>
            </a:r>
          </a:p>
          <a:p>
            <a:pPr eaLnBrk="1" hangingPunct="1"/>
            <a:r>
              <a:rPr lang="en-US" dirty="0" smtClean="0">
                <a:ea typeface="ＭＳ Ｐゴシック" pitchFamily="-110" charset="-128"/>
                <a:cs typeface="ＭＳ Ｐゴシック" pitchFamily="-110" charset="-128"/>
              </a:rPr>
              <a:t>that face a computing or IS professional. The first is that IS professionals may</a:t>
            </a:r>
          </a:p>
          <a:p>
            <a:pPr eaLnBrk="1" hangingPunct="1"/>
            <a:r>
              <a:rPr lang="en-US" dirty="0" smtClean="0">
                <a:ea typeface="ＭＳ Ｐゴシック" pitchFamily="-110" charset="-128"/>
                <a:cs typeface="ＭＳ Ｐゴシック" pitchFamily="-110" charset="-128"/>
              </a:rPr>
              <a:t>find themselves in situations where their ethical duty as professionals comes into</a:t>
            </a:r>
          </a:p>
          <a:p>
            <a:pPr eaLnBrk="1" hangingPunct="1"/>
            <a:r>
              <a:rPr lang="en-US" dirty="0" smtClean="0">
                <a:ea typeface="ＭＳ Ｐゴシック" pitchFamily="-110" charset="-128"/>
                <a:cs typeface="ＭＳ Ｐゴシック" pitchFamily="-110" charset="-128"/>
              </a:rPr>
              <a:t>conflict with loyalty to their employer. Such a conflict may give rise for an employee</a:t>
            </a:r>
          </a:p>
          <a:p>
            <a:pPr eaLnBrk="1" hangingPunct="1"/>
            <a:r>
              <a:rPr lang="en-US" dirty="0" smtClean="0">
                <a:ea typeface="ＭＳ Ｐゴシック" pitchFamily="-110" charset="-128"/>
                <a:cs typeface="ＭＳ Ｐゴシック" pitchFamily="-110" charset="-128"/>
              </a:rPr>
              <a:t>to consider “blowing the whistle,” or exposing a situation that can harm the public</a:t>
            </a:r>
          </a:p>
          <a:p>
            <a:pPr eaLnBrk="1" hangingPunct="1"/>
            <a:r>
              <a:rPr lang="en-US" dirty="0" smtClean="0">
                <a:ea typeface="ＭＳ Ｐゴシック" pitchFamily="-110" charset="-128"/>
                <a:cs typeface="ＭＳ Ｐゴシック" pitchFamily="-110" charset="-128"/>
              </a:rPr>
              <a:t>or a company’s customers. For example, a software developer may know that a</a:t>
            </a:r>
          </a:p>
          <a:p>
            <a:pPr eaLnBrk="1" hangingPunct="1"/>
            <a:r>
              <a:rPr lang="en-US" dirty="0" smtClean="0">
                <a:ea typeface="ＭＳ Ｐゴシック" pitchFamily="-110" charset="-128"/>
                <a:cs typeface="ＭＳ Ｐゴシック" pitchFamily="-110" charset="-128"/>
              </a:rPr>
              <a:t>product is scheduled to ship with inadequate testing to meet the employer’s deadlines.</a:t>
            </a:r>
          </a:p>
          <a:p>
            <a:pPr eaLnBrk="1" hangingPunct="1"/>
            <a:r>
              <a:rPr lang="en-US" dirty="0" smtClean="0">
                <a:ea typeface="ＭＳ Ｐゴシック" pitchFamily="-110" charset="-128"/>
                <a:cs typeface="ＭＳ Ｐゴシック" pitchFamily="-110" charset="-128"/>
              </a:rPr>
              <a:t>The decision of whether to blow the whistle is one of the most difficult that</a:t>
            </a:r>
          </a:p>
          <a:p>
            <a:pPr eaLnBrk="1" hangingPunct="1"/>
            <a:r>
              <a:rPr lang="en-US" dirty="0" smtClean="0">
                <a:ea typeface="ＭＳ Ｐゴシック" pitchFamily="-110" charset="-128"/>
                <a:cs typeface="ＭＳ Ｐゴシック" pitchFamily="-110" charset="-128"/>
              </a:rPr>
              <a:t>an IS professional can face. Organizations have a duty to provide alternative, less</a:t>
            </a:r>
          </a:p>
          <a:p>
            <a:pPr eaLnBrk="1" hangingPunct="1"/>
            <a:r>
              <a:rPr lang="en-US" dirty="0" smtClean="0">
                <a:ea typeface="ＭＳ Ｐゴシック" pitchFamily="-110" charset="-128"/>
                <a:cs typeface="ＭＳ Ｐゴシック" pitchFamily="-110" charset="-128"/>
              </a:rPr>
              <a:t>extreme opportunities for the employee, such as an in-house ombudsperson coupled</a:t>
            </a:r>
          </a:p>
          <a:p>
            <a:pPr eaLnBrk="1" hangingPunct="1"/>
            <a:r>
              <a:rPr lang="en-US" dirty="0" smtClean="0">
                <a:ea typeface="ＭＳ Ｐゴシック" pitchFamily="-110" charset="-128"/>
                <a:cs typeface="ＭＳ Ｐゴシック" pitchFamily="-110" charset="-128"/>
              </a:rPr>
              <a:t>with a commitment not to penalize employees for exposing problems in-house.</a:t>
            </a:r>
          </a:p>
          <a:p>
            <a:pPr eaLnBrk="1" hangingPunct="1"/>
            <a:r>
              <a:rPr lang="en-US" dirty="0" smtClean="0">
                <a:ea typeface="ＭＳ Ｐゴシック" pitchFamily="-110" charset="-128"/>
                <a:cs typeface="ＭＳ Ｐゴシック" pitchFamily="-110" charset="-128"/>
              </a:rPr>
              <a:t>Additionally, professional societies should provide a mechanism whereby society</a:t>
            </a:r>
          </a:p>
          <a:p>
            <a:pPr eaLnBrk="1" hangingPunct="1"/>
            <a:r>
              <a:rPr lang="en-US" dirty="0" smtClean="0">
                <a:ea typeface="ＭＳ Ｐゴシック" pitchFamily="-110" charset="-128"/>
                <a:cs typeface="ＭＳ Ｐゴシック" pitchFamily="-110" charset="-128"/>
              </a:rPr>
              <a:t>members can get advice on how to proceed.</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Another example of an ethical question concerns a potential conflict of interest.</a:t>
            </a:r>
          </a:p>
          <a:p>
            <a:pPr eaLnBrk="1" hangingPunct="1"/>
            <a:r>
              <a:rPr lang="en-US" dirty="0" smtClean="0">
                <a:ea typeface="ＭＳ Ｐゴシック" pitchFamily="-110" charset="-128"/>
                <a:cs typeface="ＭＳ Ｐゴシック" pitchFamily="-110" charset="-128"/>
              </a:rPr>
              <a:t>For example, if a consultant has a financial interest in a certain vendor, this</a:t>
            </a:r>
          </a:p>
          <a:p>
            <a:pPr eaLnBrk="1" hangingPunct="1"/>
            <a:r>
              <a:rPr lang="en-US" dirty="0" smtClean="0">
                <a:ea typeface="ＭＳ Ｐゴシック" pitchFamily="-110" charset="-128"/>
                <a:cs typeface="ＭＳ Ｐゴシック" pitchFamily="-110" charset="-128"/>
              </a:rPr>
              <a:t>should be revealed to any client if that vendor’s products or services might be recommended</a:t>
            </a:r>
          </a:p>
          <a:p>
            <a:pPr eaLnBrk="1" hangingPunct="1"/>
            <a:r>
              <a:rPr lang="en-US" dirty="0" smtClean="0">
                <a:ea typeface="ＭＳ Ｐゴシック" pitchFamily="-110" charset="-128"/>
                <a:cs typeface="ＭＳ Ｐゴシック" pitchFamily="-110" charset="-128"/>
              </a:rPr>
              <a:t>by the consultant.</a:t>
            </a:r>
          </a:p>
          <a:p>
            <a:pPr eaLnBrk="1" hangingPunct="1"/>
            <a:endParaRPr lang="en-US" dirty="0" smtClean="0">
              <a:ea typeface="ＭＳ Ｐゴシック" pitchFamily="-110" charset="-128"/>
              <a:cs typeface="ＭＳ Ｐゴシック" pitchFamily="-11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F619AD2-2966-9F4E-A7DA-ED19DEE2F071}" type="slidenum">
              <a:rPr lang="en-AU"/>
              <a:pPr/>
              <a:t>26</a:t>
            </a:fld>
            <a:endParaRPr lang="en-AU"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Unlike scientific and engineering fields, ethics cannot be reduced to precise laws</a:t>
            </a:r>
          </a:p>
          <a:p>
            <a:pPr eaLnBrk="1" hangingPunct="1"/>
            <a:r>
              <a:rPr lang="en-US" dirty="0" smtClean="0">
                <a:ea typeface="ＭＳ Ｐゴシック" pitchFamily="-110" charset="-128"/>
                <a:cs typeface="ＭＳ Ｐゴシック" pitchFamily="-110" charset="-128"/>
              </a:rPr>
              <a:t>or sets of facts. Although an employer or a client of a professional can expect that</a:t>
            </a:r>
          </a:p>
          <a:p>
            <a:pPr eaLnBrk="1" hangingPunct="1"/>
            <a:r>
              <a:rPr lang="en-US" dirty="0" smtClean="0">
                <a:ea typeface="ＭＳ Ｐゴシック" pitchFamily="-110" charset="-128"/>
                <a:cs typeface="ＭＳ Ｐゴシック" pitchFamily="-110" charset="-128"/>
              </a:rPr>
              <a:t>the professional has an internal moral compass, many areas of conduct may present</a:t>
            </a:r>
          </a:p>
          <a:p>
            <a:pPr eaLnBrk="1" hangingPunct="1"/>
            <a:r>
              <a:rPr lang="en-US" dirty="0" smtClean="0">
                <a:ea typeface="ＭＳ Ｐゴシック" pitchFamily="-110" charset="-128"/>
                <a:cs typeface="ＭＳ Ｐゴシック" pitchFamily="-110" charset="-128"/>
              </a:rPr>
              <a:t>ethical ambiguities. To provide guidance to professionals and to articulate what</a:t>
            </a:r>
          </a:p>
          <a:p>
            <a:pPr eaLnBrk="1" hangingPunct="1"/>
            <a:r>
              <a:rPr lang="en-US" dirty="0" smtClean="0">
                <a:ea typeface="ＭＳ Ｐゴシック" pitchFamily="-110" charset="-128"/>
                <a:cs typeface="ＭＳ Ｐゴシック" pitchFamily="-110" charset="-128"/>
              </a:rPr>
              <a:t>employers and customers have a right to expect, a number of professional societies</a:t>
            </a:r>
          </a:p>
          <a:p>
            <a:pPr eaLnBrk="1" hangingPunct="1"/>
            <a:r>
              <a:rPr lang="en-US" dirty="0" smtClean="0">
                <a:ea typeface="ＭＳ Ｐゴシック" pitchFamily="-110" charset="-128"/>
                <a:cs typeface="ＭＳ Ｐゴシック" pitchFamily="-110" charset="-128"/>
              </a:rPr>
              <a:t>have adopted ethical codes of conduct.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A professional code of conduct can serve the following functions [GOTT99]:</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1. A code can serve two inspirational functions: as a positive stimulus for ethical</a:t>
            </a:r>
          </a:p>
          <a:p>
            <a:pPr eaLnBrk="1" hangingPunct="1"/>
            <a:r>
              <a:rPr lang="en-US" dirty="0" smtClean="0">
                <a:ea typeface="ＭＳ Ｐゴシック" pitchFamily="-110" charset="-128"/>
                <a:cs typeface="ＭＳ Ｐゴシック" pitchFamily="-110" charset="-128"/>
              </a:rPr>
              <a:t>conduct on the part of the professional, and to instill confidence in the customer</a:t>
            </a:r>
          </a:p>
          <a:p>
            <a:pPr eaLnBrk="1" hangingPunct="1"/>
            <a:r>
              <a:rPr lang="en-US" dirty="0" smtClean="0">
                <a:ea typeface="ＭＳ Ｐゴシック" pitchFamily="-110" charset="-128"/>
                <a:cs typeface="ＭＳ Ｐゴシック" pitchFamily="-110" charset="-128"/>
              </a:rPr>
              <a:t>or user of an IS product or service. However, a code that stops at just</a:t>
            </a:r>
          </a:p>
          <a:p>
            <a:pPr eaLnBrk="1" hangingPunct="1"/>
            <a:r>
              <a:rPr lang="en-US" dirty="0" smtClean="0">
                <a:ea typeface="ＭＳ Ｐゴシック" pitchFamily="-110" charset="-128"/>
                <a:cs typeface="ＭＳ Ｐゴシック" pitchFamily="-110" charset="-128"/>
              </a:rPr>
              <a:t>providing inspirational language is likely to be vague and open to an abundance</a:t>
            </a:r>
          </a:p>
          <a:p>
            <a:pPr eaLnBrk="1" hangingPunct="1"/>
            <a:r>
              <a:rPr lang="en-US" dirty="0" smtClean="0">
                <a:ea typeface="ＭＳ Ｐゴシック" pitchFamily="-110" charset="-128"/>
                <a:cs typeface="ＭＳ Ｐゴシック" pitchFamily="-110" charset="-128"/>
              </a:rPr>
              <a:t>of interpretations.</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2. A code can be educational. It informs professionals about what should be their</a:t>
            </a:r>
          </a:p>
          <a:p>
            <a:pPr eaLnBrk="1" hangingPunct="1"/>
            <a:r>
              <a:rPr lang="en-US" dirty="0" smtClean="0">
                <a:ea typeface="ＭＳ Ｐゴシック" pitchFamily="-110" charset="-128"/>
                <a:cs typeface="ＭＳ Ｐゴシック" pitchFamily="-110" charset="-128"/>
              </a:rPr>
              <a:t>commitment to undertake a certain level of quality of work and their responsibility</a:t>
            </a:r>
          </a:p>
          <a:p>
            <a:pPr eaLnBrk="1" hangingPunct="1"/>
            <a:r>
              <a:rPr lang="en-US" dirty="0" smtClean="0">
                <a:ea typeface="ＭＳ Ｐゴシック" pitchFamily="-110" charset="-128"/>
                <a:cs typeface="ＭＳ Ｐゴシック" pitchFamily="-110" charset="-128"/>
              </a:rPr>
              <a:t>for the well-being of users of their product and the public, to the extent</a:t>
            </a:r>
          </a:p>
          <a:p>
            <a:pPr eaLnBrk="1" hangingPunct="1"/>
            <a:r>
              <a:rPr lang="en-US" dirty="0" smtClean="0">
                <a:ea typeface="ＭＳ Ｐゴシック" pitchFamily="-110" charset="-128"/>
                <a:cs typeface="ＭＳ Ｐゴシック" pitchFamily="-110" charset="-128"/>
              </a:rPr>
              <a:t>the product may affect nonusers. The code also serves to educate managers on</a:t>
            </a:r>
          </a:p>
          <a:p>
            <a:pPr eaLnBrk="1" hangingPunct="1"/>
            <a:r>
              <a:rPr lang="en-US" dirty="0" smtClean="0">
                <a:ea typeface="ＭＳ Ｐゴシック" pitchFamily="-110" charset="-128"/>
                <a:cs typeface="ＭＳ Ｐゴシック" pitchFamily="-110" charset="-128"/>
              </a:rPr>
              <a:t>their responsibility to encourage and support employee ethical behavior and</a:t>
            </a:r>
          </a:p>
          <a:p>
            <a:pPr eaLnBrk="1" hangingPunct="1"/>
            <a:r>
              <a:rPr lang="en-US" dirty="0" smtClean="0">
                <a:ea typeface="ＭＳ Ｐゴシック" pitchFamily="-110" charset="-128"/>
                <a:cs typeface="ＭＳ Ｐゴシック" pitchFamily="-110" charset="-128"/>
              </a:rPr>
              <a:t>on their own ethical responsibilities.</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3. A code provides a measure of support for a professional whose decision to act</a:t>
            </a:r>
          </a:p>
          <a:p>
            <a:pPr eaLnBrk="1" hangingPunct="1"/>
            <a:r>
              <a:rPr lang="en-US" dirty="0" smtClean="0">
                <a:ea typeface="ＭＳ Ｐゴシック" pitchFamily="-110" charset="-128"/>
                <a:cs typeface="ＭＳ Ｐゴシック" pitchFamily="-110" charset="-128"/>
              </a:rPr>
              <a:t>ethically in a situation may create conflict with an employer or customer.</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4. A code can be a means of deterrence and discipline. A professional society</a:t>
            </a:r>
          </a:p>
          <a:p>
            <a:pPr eaLnBrk="1" hangingPunct="1"/>
            <a:r>
              <a:rPr lang="en-US" dirty="0" smtClean="0">
                <a:ea typeface="ＭＳ Ｐゴシック" pitchFamily="-110" charset="-128"/>
                <a:cs typeface="ＭＳ Ｐゴシック" pitchFamily="-110" charset="-128"/>
              </a:rPr>
              <a:t>can use a code as a justification for revoking membership or even a professional</a:t>
            </a:r>
          </a:p>
          <a:p>
            <a:pPr eaLnBrk="1" hangingPunct="1"/>
            <a:r>
              <a:rPr lang="en-US" dirty="0" smtClean="0">
                <a:ea typeface="ＭＳ Ｐゴシック" pitchFamily="-110" charset="-128"/>
                <a:cs typeface="ＭＳ Ｐゴシック" pitchFamily="-110" charset="-128"/>
              </a:rPr>
              <a:t>license. An employee can use a code as a basis for a disciplinary action.</a:t>
            </a:r>
          </a:p>
          <a:p>
            <a:pPr eaLnBrk="1" hangingPunct="1"/>
            <a:endParaRPr lang="en-US" b="1" dirty="0" smtClean="0">
              <a:ea typeface="ＭＳ Ｐゴシック" pitchFamily="-110" charset="-128"/>
              <a:cs typeface="ＭＳ Ｐゴシック" pitchFamily="-110" charset="-128"/>
            </a:endParaRPr>
          </a:p>
          <a:p>
            <a:pPr eaLnBrk="1" hangingPunct="1"/>
            <a:r>
              <a:rPr lang="en-US" b="1" dirty="0" smtClean="0">
                <a:ea typeface="ＭＳ Ｐゴシック" pitchFamily="-110" charset="-128"/>
                <a:cs typeface="ＭＳ Ｐゴシック" pitchFamily="-110" charset="-128"/>
              </a:rPr>
              <a:t>5. A code can enhance the profession’s public image, if it is seen to be widely</a:t>
            </a:r>
          </a:p>
          <a:p>
            <a:pPr eaLnBrk="1" hangingPunct="1"/>
            <a:r>
              <a:rPr lang="en-US" dirty="0" smtClean="0">
                <a:ea typeface="ＭＳ Ｐゴシック" pitchFamily="-110" charset="-128"/>
                <a:cs typeface="ＭＳ Ｐゴシック" pitchFamily="-110" charset="-128"/>
              </a:rPr>
              <a:t>honored.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We illustrate the concept of a professional code of ethics for computer professionals</a:t>
            </a:r>
          </a:p>
          <a:p>
            <a:pPr eaLnBrk="1" hangingPunct="1"/>
            <a:r>
              <a:rPr lang="en-US" dirty="0" smtClean="0">
                <a:ea typeface="ＭＳ Ｐゴシック" pitchFamily="-110" charset="-128"/>
                <a:cs typeface="ＭＳ Ｐゴシック" pitchFamily="-110" charset="-128"/>
              </a:rPr>
              <a:t>with three specific examples. The ACM (Association for Computing</a:t>
            </a:r>
          </a:p>
          <a:p>
            <a:pPr eaLnBrk="1" hangingPunct="1"/>
            <a:r>
              <a:rPr lang="en-US" dirty="0" smtClean="0">
                <a:ea typeface="ＭＳ Ｐゴシック" pitchFamily="-110" charset="-128"/>
                <a:cs typeface="ＭＳ Ｐゴシック" pitchFamily="-110" charset="-128"/>
              </a:rPr>
              <a:t>Machinery) Code of Ethics and Professional Conduct ( Figure 19.8 ) applies to</a:t>
            </a:r>
          </a:p>
          <a:p>
            <a:pPr eaLnBrk="1" hangingPunct="1"/>
            <a:r>
              <a:rPr lang="en-US" dirty="0" smtClean="0">
                <a:ea typeface="ＭＳ Ｐゴシック" pitchFamily="-110" charset="-128"/>
                <a:cs typeface="ＭＳ Ｐゴシック" pitchFamily="-110" charset="-128"/>
              </a:rPr>
              <a:t>computer scientists</a:t>
            </a:r>
          </a:p>
        </p:txBody>
      </p:sp>
      <p:sp>
        <p:nvSpPr>
          <p:cNvPr id="77828" name="Slide Number Placeholder 3"/>
          <p:cNvSpPr>
            <a:spLocks noGrp="1"/>
          </p:cNvSpPr>
          <p:nvPr>
            <p:ph type="sldNum" sz="quarter" idx="5"/>
          </p:nvPr>
        </p:nvSpPr>
        <p:spPr>
          <a:noFill/>
        </p:spPr>
        <p:txBody>
          <a:bodyPr/>
          <a:lstStyle/>
          <a:p>
            <a:fld id="{52844B9A-C8D1-E646-BF71-EE89245B84DD}" type="slidenum">
              <a:rPr lang="en-AU" smtClean="0"/>
              <a:pPr/>
              <a:t>27</a:t>
            </a:fld>
            <a:endParaRPr lang="en-AU"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79875" name="Notes Placeholder 2"/>
          <p:cNvSpPr>
            <a:spLocks noGrp="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IEEE (Institute of Electrical and Electronic Engineers)</a:t>
            </a:r>
          </a:p>
          <a:p>
            <a:pPr eaLnBrk="1" hangingPunct="1"/>
            <a:r>
              <a:rPr lang="en-US" dirty="0" smtClean="0">
                <a:ea typeface="ＭＳ Ｐゴシック" pitchFamily="-110" charset="-128"/>
                <a:cs typeface="ＭＳ Ｐゴシック" pitchFamily="-110" charset="-128"/>
              </a:rPr>
              <a:t>Code of Ethics ( Figure 19.9 ) applies to computer engineers as well as other types</a:t>
            </a:r>
          </a:p>
          <a:p>
            <a:pPr eaLnBrk="1" hangingPunct="1"/>
            <a:r>
              <a:rPr lang="en-US" dirty="0" smtClean="0">
                <a:ea typeface="ＭＳ Ｐゴシック" pitchFamily="-110" charset="-128"/>
                <a:cs typeface="ＭＳ Ｐゴシック" pitchFamily="-110" charset="-128"/>
              </a:rPr>
              <a:t>of electrical and electronic engineers.</a:t>
            </a:r>
          </a:p>
        </p:txBody>
      </p:sp>
      <p:sp>
        <p:nvSpPr>
          <p:cNvPr id="79876" name="Slide Number Placeholder 3"/>
          <p:cNvSpPr>
            <a:spLocks noGrp="1"/>
          </p:cNvSpPr>
          <p:nvPr>
            <p:ph type="sldNum" sz="quarter" idx="5"/>
          </p:nvPr>
        </p:nvSpPr>
        <p:spPr>
          <a:noFill/>
        </p:spPr>
        <p:txBody>
          <a:bodyPr/>
          <a:lstStyle/>
          <a:p>
            <a:fld id="{0F7E63B3-505F-DE43-B891-8F65352C7FF5}" type="slidenum">
              <a:rPr lang="en-AU" smtClean="0"/>
              <a:pPr/>
              <a:t>28</a:t>
            </a:fld>
            <a:endParaRPr lang="en-A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AITP (Association of Information</a:t>
            </a:r>
          </a:p>
          <a:p>
            <a:pPr eaLnBrk="1" hangingPunct="1"/>
            <a:r>
              <a:rPr lang="en-US" dirty="0" smtClean="0">
                <a:ea typeface="ＭＳ Ｐゴシック" pitchFamily="-110" charset="-128"/>
                <a:cs typeface="ＭＳ Ｐゴシック" pitchFamily="-110" charset="-128"/>
              </a:rPr>
              <a:t>Technology Professionals, formerly the Data Processing Management</a:t>
            </a:r>
          </a:p>
          <a:p>
            <a:pPr eaLnBrk="1" hangingPunct="1"/>
            <a:r>
              <a:rPr lang="en-US" dirty="0" smtClean="0">
                <a:ea typeface="ＭＳ Ｐゴシック" pitchFamily="-110" charset="-128"/>
                <a:cs typeface="ＭＳ Ｐゴシック" pitchFamily="-110" charset="-128"/>
              </a:rPr>
              <a:t>Association) Standard of Conduct ( Figure 19.10 ) applies to managers of computer</a:t>
            </a:r>
          </a:p>
          <a:p>
            <a:pPr eaLnBrk="1" hangingPunct="1"/>
            <a:r>
              <a:rPr lang="en-US" dirty="0" smtClean="0">
                <a:ea typeface="ＭＳ Ｐゴシック" pitchFamily="-110" charset="-128"/>
                <a:cs typeface="ＭＳ Ｐゴシック" pitchFamily="-110" charset="-128"/>
              </a:rPr>
              <a:t>systems and projects.</a:t>
            </a:r>
          </a:p>
        </p:txBody>
      </p:sp>
      <p:sp>
        <p:nvSpPr>
          <p:cNvPr id="81924" name="Slide Number Placeholder 3"/>
          <p:cNvSpPr>
            <a:spLocks noGrp="1"/>
          </p:cNvSpPr>
          <p:nvPr>
            <p:ph type="sldNum" sz="quarter" idx="5"/>
          </p:nvPr>
        </p:nvSpPr>
        <p:spPr>
          <a:noFill/>
        </p:spPr>
        <p:txBody>
          <a:bodyPr/>
          <a:lstStyle/>
          <a:p>
            <a:fld id="{550F4554-F970-6D4E-8516-AF7D8B0F1C5F}" type="slidenum">
              <a:rPr lang="en-AU" smtClean="0"/>
              <a:pPr/>
              <a:t>29</a:t>
            </a:fld>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BAF60EC-BACE-1A41-A706-68482F894733}" type="slidenum">
              <a:rPr lang="en-AU"/>
              <a:pPr/>
              <a:t>3</a:t>
            </a:fld>
            <a:endParaRPr lang="en-AU"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U.S. Department of Justice [DOJ00] categorizes computer crime based</a:t>
            </a:r>
          </a:p>
          <a:p>
            <a:pPr eaLnBrk="1" hangingPunct="1"/>
            <a:r>
              <a:rPr lang="en-US" dirty="0" smtClean="0">
                <a:ea typeface="ＭＳ Ｐゴシック" pitchFamily="-110" charset="-128"/>
                <a:cs typeface="ＭＳ Ｐゴシック" pitchFamily="-110" charset="-128"/>
              </a:rPr>
              <a:t>on the role that the computer plays in the criminal activity, as follows: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Computers as targets: This form of crime targets a computer system, to</a:t>
            </a:r>
          </a:p>
          <a:p>
            <a:pPr eaLnBrk="1" hangingPunct="1"/>
            <a:r>
              <a:rPr lang="en-US" dirty="0" smtClean="0">
                <a:ea typeface="ＭＳ Ｐゴシック" pitchFamily="-110" charset="-128"/>
                <a:cs typeface="ＭＳ Ｐゴシック" pitchFamily="-110" charset="-128"/>
              </a:rPr>
              <a:t>acquire information stored on that computer system, to control the target</a:t>
            </a:r>
          </a:p>
          <a:p>
            <a:pPr eaLnBrk="1" hangingPunct="1"/>
            <a:r>
              <a:rPr lang="en-US" dirty="0" smtClean="0">
                <a:ea typeface="ＭＳ Ｐゴシック" pitchFamily="-110" charset="-128"/>
                <a:cs typeface="ＭＳ Ｐゴシック" pitchFamily="-110" charset="-128"/>
              </a:rPr>
              <a:t>system without authorization or payment (theft of service), or to alter the</a:t>
            </a:r>
          </a:p>
          <a:p>
            <a:pPr eaLnBrk="1" hangingPunct="1"/>
            <a:r>
              <a:rPr lang="en-US" dirty="0" smtClean="0">
                <a:ea typeface="ＭＳ Ｐゴシック" pitchFamily="-110" charset="-128"/>
                <a:cs typeface="ＭＳ Ｐゴシック" pitchFamily="-110" charset="-128"/>
              </a:rPr>
              <a:t>integrity of data or interfere with the availability of the computer or server.</a:t>
            </a:r>
          </a:p>
          <a:p>
            <a:pPr eaLnBrk="1" hangingPunct="1"/>
            <a:r>
              <a:rPr lang="en-US" dirty="0" smtClean="0">
                <a:ea typeface="ＭＳ Ｐゴシック" pitchFamily="-110" charset="-128"/>
                <a:cs typeface="ＭＳ Ｐゴシック" pitchFamily="-110" charset="-128"/>
              </a:rPr>
              <a:t>Using the terminology of Chapter 1 , this form of crime involves an attack on</a:t>
            </a:r>
          </a:p>
          <a:p>
            <a:pPr eaLnBrk="1" hangingPunct="1"/>
            <a:r>
              <a:rPr lang="en-US" dirty="0" smtClean="0">
                <a:ea typeface="ＭＳ Ｐゴシック" pitchFamily="-110" charset="-128"/>
                <a:cs typeface="ＭＳ Ｐゴシック" pitchFamily="-110" charset="-128"/>
              </a:rPr>
              <a:t>data integrity, system integrity, data confidentiality, privacy, or availability.</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Computers as storage devices: Computers can be used to further unlawful</a:t>
            </a:r>
          </a:p>
          <a:p>
            <a:pPr eaLnBrk="1" hangingPunct="1"/>
            <a:r>
              <a:rPr lang="en-US" dirty="0" smtClean="0">
                <a:ea typeface="ＭＳ Ｐゴシック" pitchFamily="-110" charset="-128"/>
                <a:cs typeface="ＭＳ Ｐゴシック" pitchFamily="-110" charset="-128"/>
              </a:rPr>
              <a:t>activity by using a computer or a computer device as a passive storage medium.</a:t>
            </a:r>
          </a:p>
          <a:p>
            <a:pPr eaLnBrk="1" hangingPunct="1"/>
            <a:r>
              <a:rPr lang="en-US" dirty="0" smtClean="0">
                <a:ea typeface="ＭＳ Ｐゴシック" pitchFamily="-110" charset="-128"/>
                <a:cs typeface="ＭＳ Ｐゴシック" pitchFamily="-110" charset="-128"/>
              </a:rPr>
              <a:t>For example, the computer can be used to store stolen password lists, credit</a:t>
            </a:r>
          </a:p>
          <a:p>
            <a:pPr eaLnBrk="1" hangingPunct="1"/>
            <a:r>
              <a:rPr lang="en-US" dirty="0" smtClean="0">
                <a:ea typeface="ＭＳ Ｐゴシック" pitchFamily="-110" charset="-128"/>
                <a:cs typeface="ＭＳ Ｐゴシック" pitchFamily="-110" charset="-128"/>
              </a:rPr>
              <a:t>card or calling card numbers, proprietary corporate information, pornographic</a:t>
            </a:r>
          </a:p>
          <a:p>
            <a:pPr eaLnBrk="1" hangingPunct="1"/>
            <a:r>
              <a:rPr lang="en-US" dirty="0" smtClean="0">
                <a:ea typeface="ＭＳ Ｐゴシック" pitchFamily="-110" charset="-128"/>
                <a:cs typeface="ＭＳ Ｐゴシック" pitchFamily="-110" charset="-128"/>
              </a:rPr>
              <a:t>image files, or “warez” (pirated commercial software).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Computers as communications tools: Many of the crimes falling within this</a:t>
            </a:r>
          </a:p>
          <a:p>
            <a:pPr eaLnBrk="1" hangingPunct="1"/>
            <a:r>
              <a:rPr lang="en-US" dirty="0" smtClean="0">
                <a:ea typeface="ＭＳ Ｐゴシック" pitchFamily="-110" charset="-128"/>
                <a:cs typeface="ＭＳ Ｐゴシック" pitchFamily="-110" charset="-128"/>
              </a:rPr>
              <a:t>category are simply traditional crimes that are committed online. Examples</a:t>
            </a:r>
          </a:p>
          <a:p>
            <a:pPr eaLnBrk="1" hangingPunct="1"/>
            <a:r>
              <a:rPr lang="en-US" dirty="0" smtClean="0">
                <a:ea typeface="ＭＳ Ｐゴシック" pitchFamily="-110" charset="-128"/>
                <a:cs typeface="ＭＳ Ｐゴシック" pitchFamily="-110" charset="-128"/>
              </a:rPr>
              <a:t>include the illegal sale of prescription drugs, controlled substances, alcohol,</a:t>
            </a:r>
          </a:p>
          <a:p>
            <a:pPr eaLnBrk="1" hangingPunct="1"/>
            <a:r>
              <a:rPr lang="en-US" dirty="0" smtClean="0">
                <a:ea typeface="ＭＳ Ｐゴシック" pitchFamily="-110" charset="-128"/>
                <a:cs typeface="ＭＳ Ｐゴシック" pitchFamily="-110" charset="-128"/>
              </a:rPr>
              <a:t>and guns; fraud; gambling; and child pornography.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92DA8EE-F9CF-DB47-8CD6-A40724C210E7}" type="slidenum">
              <a:rPr lang="en-AU"/>
              <a:pPr/>
              <a:t>30</a:t>
            </a:fld>
            <a:endParaRPr lang="en-AU"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A number of common themes emerge from these codes, including (1) dignity</a:t>
            </a:r>
          </a:p>
          <a:p>
            <a:pPr eaLnBrk="1" hangingPunct="1"/>
            <a:r>
              <a:rPr lang="en-US" dirty="0" smtClean="0">
                <a:ea typeface="ＭＳ Ｐゴシック" pitchFamily="-110" charset="-128"/>
                <a:cs typeface="ＭＳ Ｐゴシック" pitchFamily="-110" charset="-128"/>
              </a:rPr>
              <a:t>and worth of other people; (2) personal integrity and honesty; (3) responsibility</a:t>
            </a:r>
          </a:p>
          <a:p>
            <a:pPr eaLnBrk="1" hangingPunct="1"/>
            <a:r>
              <a:rPr lang="en-US" dirty="0" smtClean="0">
                <a:ea typeface="ＭＳ Ｐゴシック" pitchFamily="-110" charset="-128"/>
                <a:cs typeface="ＭＳ Ｐゴシック" pitchFamily="-110" charset="-128"/>
              </a:rPr>
              <a:t>for work; (4) confidentiality of information; (5) public safety, health, and welfare;</a:t>
            </a:r>
          </a:p>
          <a:p>
            <a:pPr eaLnBrk="1" hangingPunct="1"/>
            <a:r>
              <a:rPr lang="en-US" dirty="0" smtClean="0">
                <a:ea typeface="ＭＳ Ｐゴシック" pitchFamily="-110" charset="-128"/>
                <a:cs typeface="ＭＳ Ｐゴシック" pitchFamily="-110" charset="-128"/>
              </a:rPr>
              <a:t>(6) participation in professional societies to improve standards of the profession;</a:t>
            </a:r>
          </a:p>
          <a:p>
            <a:pPr eaLnBrk="1" hangingPunct="1"/>
            <a:r>
              <a:rPr lang="en-US" dirty="0" smtClean="0">
                <a:ea typeface="ＭＳ Ｐゴシック" pitchFamily="-110" charset="-128"/>
                <a:cs typeface="ＭＳ Ｐゴシック" pitchFamily="-110" charset="-128"/>
              </a:rPr>
              <a:t>and (7) the notion that public knowledge and access to technology is equivalent to</a:t>
            </a:r>
          </a:p>
          <a:p>
            <a:pPr eaLnBrk="1" hangingPunct="1"/>
            <a:r>
              <a:rPr lang="en-US" dirty="0" smtClean="0">
                <a:ea typeface="ＭＳ Ｐゴシック" pitchFamily="-110" charset="-128"/>
                <a:cs typeface="ＭＳ Ｐゴシック" pitchFamily="-110" charset="-128"/>
              </a:rPr>
              <a:t>social power.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3BE98DD-519C-7D4A-9983-59169E2BFEEE}" type="slidenum">
              <a:rPr lang="en-AU"/>
              <a:pPr/>
              <a:t>31</a:t>
            </a:fld>
            <a:endParaRPr lang="en-AU" dirty="0"/>
          </a:p>
        </p:txBody>
      </p:sp>
      <p:sp>
        <p:nvSpPr>
          <p:cNvPr id="86019" name="Rectangle 4"/>
          <p:cNvSpPr>
            <a:spLocks noGrp="1" noRot="1" noChangeAspect="1" noChangeArrowheads="1" noTextEdit="1"/>
          </p:cNvSpPr>
          <p:nvPr>
            <p:ph type="sldImg"/>
          </p:nvPr>
        </p:nvSpPr>
        <p:spPr>
          <a:ln/>
        </p:spPr>
      </p:sp>
      <p:sp>
        <p:nvSpPr>
          <p:cNvPr id="86020" name="Rectangle 5"/>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A different approach from the ones so far discussed is a collaborative effort to</a:t>
            </a:r>
          </a:p>
          <a:p>
            <a:pPr eaLnBrk="1" hangingPunct="1"/>
            <a:r>
              <a:rPr lang="en-US" dirty="0" smtClean="0">
                <a:ea typeface="ＭＳ Ｐゴシック" pitchFamily="-110" charset="-128"/>
                <a:cs typeface="ＭＳ Ｐゴシック" pitchFamily="-110" charset="-128"/>
              </a:rPr>
              <a:t>develop a short list of guidelines on the ethics of developing computer systems. The</a:t>
            </a:r>
          </a:p>
          <a:p>
            <a:pPr eaLnBrk="1" hangingPunct="1"/>
            <a:r>
              <a:rPr lang="en-US" dirty="0" smtClean="0">
                <a:ea typeface="ＭＳ Ｐゴシック" pitchFamily="-110" charset="-128"/>
                <a:cs typeface="ＭＳ Ｐゴシック" pitchFamily="-110" charset="-128"/>
              </a:rPr>
              <a:t>guidelines, which continue to evolve, are the product of the Ad Hoc Committee on</a:t>
            </a:r>
          </a:p>
          <a:p>
            <a:pPr eaLnBrk="1" hangingPunct="1"/>
            <a:r>
              <a:rPr lang="en-US" dirty="0" smtClean="0">
                <a:ea typeface="ＭＳ Ｐゴシック" pitchFamily="-110" charset="-128"/>
                <a:cs typeface="ＭＳ Ｐゴシック" pitchFamily="-110" charset="-128"/>
              </a:rPr>
              <a:t>Responsible Computing. Anyone can join this committee and suggest changes to</a:t>
            </a:r>
          </a:p>
          <a:p>
            <a:pPr eaLnBrk="1" hangingPunct="1"/>
            <a:r>
              <a:rPr lang="en-US" dirty="0" smtClean="0">
                <a:ea typeface="ＭＳ Ｐゴシック" pitchFamily="-110" charset="-128"/>
                <a:cs typeface="ＭＳ Ｐゴシック" pitchFamily="-110" charset="-128"/>
              </a:rPr>
              <a:t>the guidelines. The committee has publish a document, regularly updated, entitled</a:t>
            </a:r>
          </a:p>
          <a:p>
            <a:pPr eaLnBrk="1" hangingPunct="1"/>
            <a:r>
              <a:rPr lang="en-US" i="1" dirty="0" smtClean="0">
                <a:ea typeface="ＭＳ Ｐゴシック" pitchFamily="-110" charset="-128"/>
                <a:cs typeface="ＭＳ Ｐゴシック" pitchFamily="-110" charset="-128"/>
              </a:rPr>
              <a:t>Moral Responsibility for Computing Artifacts , and is generally referred to as The</a:t>
            </a:r>
          </a:p>
          <a:p>
            <a:pPr eaLnBrk="1" hangingPunct="1"/>
            <a:r>
              <a:rPr lang="en-US" i="1" dirty="0" smtClean="0">
                <a:ea typeface="ＭＳ Ｐゴシック" pitchFamily="-110" charset="-128"/>
                <a:cs typeface="ＭＳ Ｐゴシック" pitchFamily="-110" charset="-128"/>
              </a:rPr>
              <a:t>Rules . The current version of The Rules is version 27, reflecting the thought and</a:t>
            </a:r>
          </a:p>
          <a:p>
            <a:pPr eaLnBrk="1" hangingPunct="1"/>
            <a:r>
              <a:rPr lang="en-US" dirty="0" smtClean="0">
                <a:ea typeface="ＭＳ Ｐゴシック" pitchFamily="-110" charset="-128"/>
                <a:cs typeface="ＭＳ Ｐゴシック" pitchFamily="-110" charset="-128"/>
              </a:rPr>
              <a:t>effort that has gone into this project.</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The term </a:t>
            </a:r>
            <a:r>
              <a:rPr lang="en-US" i="1" dirty="0" smtClean="0">
                <a:ea typeface="ＭＳ Ｐゴシック" pitchFamily="-110" charset="-128"/>
                <a:cs typeface="ＭＳ Ｐゴシック" pitchFamily="-110" charset="-128"/>
              </a:rPr>
              <a:t>computing artifact refers to any artifact that includes an executing</a:t>
            </a:r>
          </a:p>
          <a:p>
            <a:pPr eaLnBrk="1" hangingPunct="1"/>
            <a:r>
              <a:rPr lang="en-US" dirty="0" smtClean="0">
                <a:ea typeface="ＭＳ Ｐゴシック" pitchFamily="-110" charset="-128"/>
                <a:cs typeface="ＭＳ Ｐゴシック" pitchFamily="-110" charset="-128"/>
              </a:rPr>
              <a:t>computer program. This includes software applications running on a general</a:t>
            </a:r>
          </a:p>
          <a:p>
            <a:pPr eaLnBrk="1" hangingPunct="1"/>
            <a:r>
              <a:rPr lang="en-US" dirty="0" smtClean="0">
                <a:ea typeface="ＭＳ Ｐゴシック" pitchFamily="-110" charset="-128"/>
                <a:cs typeface="ＭＳ Ｐゴシック" pitchFamily="-110" charset="-128"/>
              </a:rPr>
              <a:t>purpose computer, programs burned into hardware and embedded in mechanical</a:t>
            </a:r>
          </a:p>
          <a:p>
            <a:pPr eaLnBrk="1" hangingPunct="1"/>
            <a:r>
              <a:rPr lang="en-US" dirty="0" smtClean="0">
                <a:ea typeface="ＭＳ Ｐゴシック" pitchFamily="-110" charset="-128"/>
                <a:cs typeface="ＭＳ Ｐゴシック" pitchFamily="-110" charset="-128"/>
              </a:rPr>
              <a:t>devices, robots, phones, web bots, toys, programs distributed across more than one</a:t>
            </a:r>
          </a:p>
          <a:p>
            <a:pPr eaLnBrk="1" hangingPunct="1"/>
            <a:r>
              <a:rPr lang="en-US" dirty="0" smtClean="0">
                <a:ea typeface="ＭＳ Ｐゴシック" pitchFamily="-110" charset="-128"/>
                <a:cs typeface="ＭＳ Ｐゴシック" pitchFamily="-110" charset="-128"/>
              </a:rPr>
              <a:t>machine, and many other configurations. The Rules apply to, among other types:</a:t>
            </a:r>
          </a:p>
          <a:p>
            <a:pPr eaLnBrk="1" hangingPunct="1"/>
            <a:r>
              <a:rPr lang="en-US" dirty="0" smtClean="0">
                <a:ea typeface="ＭＳ Ｐゴシック" pitchFamily="-110" charset="-128"/>
                <a:cs typeface="ＭＳ Ｐゴシック" pitchFamily="-110" charset="-128"/>
              </a:rPr>
              <a:t>software that is commercial, free, open source, recreational, an academic exercise or</a:t>
            </a:r>
          </a:p>
          <a:p>
            <a:pPr eaLnBrk="1" hangingPunct="1"/>
            <a:r>
              <a:rPr lang="en-US" dirty="0" smtClean="0">
                <a:ea typeface="ＭＳ Ｐゴシック" pitchFamily="-110" charset="-128"/>
                <a:cs typeface="ＭＳ Ｐゴシック" pitchFamily="-110" charset="-128"/>
              </a:rPr>
              <a:t>a research tool.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defRPr/>
            </a:pPr>
            <a:r>
              <a:rPr lang="en-US" dirty="0" smtClean="0">
                <a:ea typeface="+mn-ea"/>
                <a:cs typeface="+mn-cs"/>
              </a:rPr>
              <a:t>As of this writing, the rules are as follows:</a:t>
            </a:r>
          </a:p>
          <a:p>
            <a:pPr eaLnBrk="1" hangingPunct="1">
              <a:defRPr/>
            </a:pPr>
            <a:endParaRPr lang="en-US" b="1" dirty="0" smtClean="0">
              <a:ea typeface="+mn-ea"/>
              <a:cs typeface="+mn-cs"/>
            </a:endParaRPr>
          </a:p>
          <a:p>
            <a:pPr eaLnBrk="1" hangingPunct="1">
              <a:defRPr/>
            </a:pPr>
            <a:r>
              <a:rPr lang="en-US" b="1" dirty="0" smtClean="0">
                <a:ea typeface="+mn-ea"/>
                <a:cs typeface="+mn-cs"/>
              </a:rPr>
              <a:t>1. The people who design, develop, or deploy a computing artifact are morally</a:t>
            </a:r>
          </a:p>
          <a:p>
            <a:pPr eaLnBrk="1" hangingPunct="1">
              <a:defRPr/>
            </a:pPr>
            <a:r>
              <a:rPr lang="en-US" dirty="0" smtClean="0">
                <a:ea typeface="+mn-ea"/>
                <a:cs typeface="+mn-cs"/>
              </a:rPr>
              <a:t>responsible for that artifact, and for the foreseeable effects of that artifact.</a:t>
            </a:r>
          </a:p>
          <a:p>
            <a:pPr eaLnBrk="1" hangingPunct="1">
              <a:defRPr/>
            </a:pPr>
            <a:r>
              <a:rPr lang="en-US" dirty="0" smtClean="0">
                <a:ea typeface="+mn-ea"/>
                <a:cs typeface="+mn-cs"/>
              </a:rPr>
              <a:t>This responsibility is shared with other people who design, develop, deploy or</a:t>
            </a:r>
          </a:p>
          <a:p>
            <a:pPr eaLnBrk="1" hangingPunct="1">
              <a:defRPr/>
            </a:pPr>
            <a:r>
              <a:rPr lang="en-US" dirty="0" smtClean="0">
                <a:ea typeface="+mn-ea"/>
                <a:cs typeface="+mn-cs"/>
              </a:rPr>
              <a:t>knowingly use the artifact as part of a sociotechnical system.</a:t>
            </a:r>
          </a:p>
          <a:p>
            <a:pPr eaLnBrk="1" hangingPunct="1">
              <a:defRPr/>
            </a:pPr>
            <a:endParaRPr lang="en-US" b="1" dirty="0" smtClean="0">
              <a:ea typeface="+mn-ea"/>
              <a:cs typeface="+mn-cs"/>
            </a:endParaRPr>
          </a:p>
          <a:p>
            <a:pPr eaLnBrk="1" hangingPunct="1">
              <a:defRPr/>
            </a:pPr>
            <a:r>
              <a:rPr lang="en-US" b="1" dirty="0" smtClean="0">
                <a:ea typeface="+mn-ea"/>
                <a:cs typeface="+mn-cs"/>
              </a:rPr>
              <a:t>2. The shared responsibility of computing artifacts is not a zero-sum game. The</a:t>
            </a:r>
          </a:p>
          <a:p>
            <a:pPr eaLnBrk="1" hangingPunct="1">
              <a:defRPr/>
            </a:pPr>
            <a:r>
              <a:rPr lang="en-US" dirty="0" smtClean="0">
                <a:ea typeface="+mn-ea"/>
                <a:cs typeface="+mn-cs"/>
              </a:rPr>
              <a:t>responsibility of an individual is not reduced simply because more people</a:t>
            </a:r>
          </a:p>
          <a:p>
            <a:pPr eaLnBrk="1" hangingPunct="1">
              <a:defRPr/>
            </a:pPr>
            <a:r>
              <a:rPr lang="en-US" dirty="0" smtClean="0">
                <a:ea typeface="+mn-ea"/>
                <a:cs typeface="+mn-cs"/>
              </a:rPr>
              <a:t>become involved in designing, developing, deploying, or using the artifact.</a:t>
            </a:r>
          </a:p>
          <a:p>
            <a:pPr eaLnBrk="1" hangingPunct="1">
              <a:defRPr/>
            </a:pPr>
            <a:r>
              <a:rPr lang="en-US" dirty="0" smtClean="0">
                <a:ea typeface="+mn-ea"/>
                <a:cs typeface="+mn-cs"/>
              </a:rPr>
              <a:t>Instead, a person’s responsibility includes being answerable for the behaviors</a:t>
            </a:r>
          </a:p>
          <a:p>
            <a:pPr eaLnBrk="1" hangingPunct="1">
              <a:defRPr/>
            </a:pPr>
            <a:r>
              <a:rPr lang="en-US" dirty="0" smtClean="0">
                <a:ea typeface="+mn-ea"/>
                <a:cs typeface="+mn-cs"/>
              </a:rPr>
              <a:t>of the artifact and for the artifact’s effects after deployment, to the degree to</a:t>
            </a:r>
          </a:p>
          <a:p>
            <a:pPr eaLnBrk="1" hangingPunct="1">
              <a:defRPr/>
            </a:pPr>
            <a:r>
              <a:rPr lang="en-US" dirty="0" smtClean="0">
                <a:ea typeface="+mn-ea"/>
                <a:cs typeface="+mn-cs"/>
              </a:rPr>
              <a:t>which these effects are reasonably foreseeable by that person.</a:t>
            </a:r>
          </a:p>
          <a:p>
            <a:pPr eaLnBrk="1" hangingPunct="1">
              <a:defRPr/>
            </a:pPr>
            <a:endParaRPr lang="en-US" b="1" dirty="0" smtClean="0">
              <a:ea typeface="+mn-ea"/>
              <a:cs typeface="+mn-cs"/>
            </a:endParaRPr>
          </a:p>
          <a:p>
            <a:pPr eaLnBrk="1" hangingPunct="1">
              <a:defRPr/>
            </a:pPr>
            <a:r>
              <a:rPr lang="en-US" b="1" dirty="0" smtClean="0">
                <a:ea typeface="+mn-ea"/>
                <a:cs typeface="+mn-cs"/>
              </a:rPr>
              <a:t>3. People who knowingly use a particular computing artifact are morally responsible</a:t>
            </a:r>
          </a:p>
          <a:p>
            <a:pPr eaLnBrk="1" hangingPunct="1">
              <a:defRPr/>
            </a:pPr>
            <a:r>
              <a:rPr lang="en-US" dirty="0" smtClean="0">
                <a:ea typeface="+mn-ea"/>
                <a:cs typeface="+mn-cs"/>
              </a:rPr>
              <a:t>for that use.</a:t>
            </a:r>
          </a:p>
          <a:p>
            <a:pPr eaLnBrk="1" hangingPunct="1">
              <a:defRPr/>
            </a:pPr>
            <a:endParaRPr lang="en-US" b="1" dirty="0" smtClean="0">
              <a:ea typeface="+mn-ea"/>
              <a:cs typeface="+mn-cs"/>
            </a:endParaRPr>
          </a:p>
          <a:p>
            <a:pPr eaLnBrk="1" hangingPunct="1">
              <a:defRPr/>
            </a:pPr>
            <a:r>
              <a:rPr lang="en-US" b="1" dirty="0" smtClean="0">
                <a:ea typeface="+mn-ea"/>
                <a:cs typeface="+mn-cs"/>
              </a:rPr>
              <a:t>4. People who knowingly design, develop, deploy, or use a computing artifact</a:t>
            </a:r>
          </a:p>
          <a:p>
            <a:pPr eaLnBrk="1" hangingPunct="1">
              <a:defRPr/>
            </a:pPr>
            <a:r>
              <a:rPr lang="en-US" dirty="0" smtClean="0">
                <a:ea typeface="+mn-ea"/>
                <a:cs typeface="+mn-cs"/>
              </a:rPr>
              <a:t>can do so responsibly only when they make a reasonable effort to take into</a:t>
            </a:r>
          </a:p>
          <a:p>
            <a:pPr eaLnBrk="1" hangingPunct="1">
              <a:defRPr/>
            </a:pPr>
            <a:r>
              <a:rPr lang="en-US" dirty="0" smtClean="0">
                <a:ea typeface="+mn-ea"/>
                <a:cs typeface="+mn-cs"/>
              </a:rPr>
              <a:t>account the sociotechnical systems in which the artifact is embedded.</a:t>
            </a:r>
          </a:p>
          <a:p>
            <a:pPr eaLnBrk="1" hangingPunct="1">
              <a:defRPr/>
            </a:pPr>
            <a:endParaRPr lang="en-US" b="1" dirty="0" smtClean="0">
              <a:ea typeface="+mn-ea"/>
              <a:cs typeface="+mn-cs"/>
            </a:endParaRPr>
          </a:p>
          <a:p>
            <a:pPr eaLnBrk="1" hangingPunct="1">
              <a:defRPr/>
            </a:pPr>
            <a:r>
              <a:rPr lang="en-US" b="1" dirty="0" smtClean="0">
                <a:ea typeface="+mn-ea"/>
                <a:cs typeface="+mn-cs"/>
              </a:rPr>
              <a:t>5. People who design, develop, deploy, promote, or evaluate a computing artifact</a:t>
            </a:r>
          </a:p>
          <a:p>
            <a:pPr eaLnBrk="1" hangingPunct="1">
              <a:defRPr/>
            </a:pPr>
            <a:r>
              <a:rPr lang="en-US" dirty="0" smtClean="0">
                <a:ea typeface="+mn-ea"/>
                <a:cs typeface="+mn-cs"/>
              </a:rPr>
              <a:t>should not explicitly or implicitly deceive users about the artifact or its foreseeable</a:t>
            </a:r>
          </a:p>
          <a:p>
            <a:pPr eaLnBrk="1" hangingPunct="1">
              <a:defRPr/>
            </a:pPr>
            <a:r>
              <a:rPr lang="en-US" dirty="0" smtClean="0">
                <a:ea typeface="+mn-ea"/>
                <a:cs typeface="+mn-cs"/>
              </a:rPr>
              <a:t>effects, or about the sociotechnical systems in which the artifact is embedded.</a:t>
            </a:r>
          </a:p>
          <a:p>
            <a:pPr eaLnBrk="1" hangingPunct="1">
              <a:defRPr/>
            </a:pPr>
            <a:endParaRPr lang="en-US" dirty="0" smtClean="0">
              <a:ea typeface="+mn-ea"/>
              <a:cs typeface="+mn-cs"/>
            </a:endParaRPr>
          </a:p>
          <a:p>
            <a:pPr eaLnBrk="1" hangingPunct="1">
              <a:defRPr/>
            </a:pPr>
            <a:r>
              <a:rPr lang="en-US" dirty="0" smtClean="0">
                <a:ea typeface="+mn-ea"/>
                <a:cs typeface="+mn-cs"/>
              </a:rPr>
              <a:t>Compared to the codes of ethics discussed earlier, The Rules are few in</a:t>
            </a:r>
          </a:p>
          <a:p>
            <a:pPr eaLnBrk="1" hangingPunct="1">
              <a:defRPr/>
            </a:pPr>
            <a:r>
              <a:rPr lang="en-US" dirty="0" smtClean="0">
                <a:ea typeface="+mn-ea"/>
                <a:cs typeface="+mn-cs"/>
              </a:rPr>
              <a:t>number and quite general in nature. They are intended to apply to a broad spectrum</a:t>
            </a:r>
          </a:p>
          <a:p>
            <a:pPr eaLnBrk="1" hangingPunct="1">
              <a:defRPr/>
            </a:pPr>
            <a:r>
              <a:rPr lang="en-US" dirty="0" smtClean="0">
                <a:ea typeface="+mn-ea"/>
                <a:cs typeface="+mn-cs"/>
              </a:rPr>
              <a:t>of people involved in computer system design and development. The Rules have</a:t>
            </a:r>
          </a:p>
          <a:p>
            <a:pPr eaLnBrk="1" hangingPunct="1">
              <a:defRPr/>
            </a:pPr>
            <a:r>
              <a:rPr lang="en-US" dirty="0" smtClean="0">
                <a:ea typeface="+mn-ea"/>
                <a:cs typeface="+mn-cs"/>
              </a:rPr>
              <a:t>gathered broad support as useful guidelines by academics, practitioners, computer</a:t>
            </a:r>
          </a:p>
          <a:p>
            <a:pPr eaLnBrk="1" hangingPunct="1">
              <a:defRPr/>
            </a:pPr>
            <a:r>
              <a:rPr lang="en-US" dirty="0" smtClean="0">
                <a:ea typeface="+mn-ea"/>
                <a:cs typeface="+mn-cs"/>
              </a:rPr>
              <a:t>scientists, and philosophers from a number of countries [MILL11]. It seems likely</a:t>
            </a:r>
          </a:p>
          <a:p>
            <a:pPr eaLnBrk="1" hangingPunct="1">
              <a:defRPr/>
            </a:pPr>
            <a:r>
              <a:rPr lang="en-US" dirty="0" smtClean="0">
                <a:ea typeface="+mn-ea"/>
                <a:cs typeface="+mn-cs"/>
              </a:rPr>
              <a:t>that The Rules will influence future versions of codes of ethics by computer-related</a:t>
            </a:r>
          </a:p>
          <a:p>
            <a:pPr eaLnBrk="1" hangingPunct="1">
              <a:defRPr/>
            </a:pPr>
            <a:r>
              <a:rPr lang="en-US" dirty="0" smtClean="0">
                <a:ea typeface="+mn-ea"/>
                <a:cs typeface="+mn-cs"/>
              </a:rPr>
              <a:t>professional organizations.</a:t>
            </a:r>
          </a:p>
        </p:txBody>
      </p:sp>
      <p:sp>
        <p:nvSpPr>
          <p:cNvPr id="88068" name="Slide Number Placeholder 3"/>
          <p:cNvSpPr>
            <a:spLocks noGrp="1"/>
          </p:cNvSpPr>
          <p:nvPr>
            <p:ph type="sldNum" sz="quarter" idx="5"/>
          </p:nvPr>
        </p:nvSpPr>
        <p:spPr>
          <a:noFill/>
        </p:spPr>
        <p:txBody>
          <a:bodyPr/>
          <a:lstStyle/>
          <a:p>
            <a:fld id="{16395525-AA07-4F44-B808-2B0435F1428D}" type="slidenum">
              <a:rPr lang="en-AU" smtClean="0"/>
              <a:pPr/>
              <a:t>32</a:t>
            </a:fld>
            <a:endParaRPr lang="en-A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A more specific list of crimes, shown in Table 19.1 , is defined in the</a:t>
            </a:r>
          </a:p>
          <a:p>
            <a:pPr eaLnBrk="1" hangingPunct="1"/>
            <a:r>
              <a:rPr lang="en-US" dirty="0" smtClean="0">
                <a:ea typeface="ＭＳ Ｐゴシック" pitchFamily="-110" charset="-128"/>
                <a:cs typeface="ＭＳ Ｐゴシック" pitchFamily="-110" charset="-128"/>
              </a:rPr>
              <a:t>international Convention on Cybercrime. This is a useful list because it represents</a:t>
            </a:r>
          </a:p>
          <a:p>
            <a:pPr eaLnBrk="1" hangingPunct="1"/>
            <a:r>
              <a:rPr lang="en-US" dirty="0" smtClean="0">
                <a:ea typeface="ＭＳ Ｐゴシック" pitchFamily="-110" charset="-128"/>
                <a:cs typeface="ＭＳ Ｐゴシック" pitchFamily="-110" charset="-128"/>
              </a:rPr>
              <a:t>an international consensus on what constitutes computer crime, or cybercrime, and</a:t>
            </a:r>
          </a:p>
          <a:p>
            <a:pPr eaLnBrk="1" hangingPunct="1"/>
            <a:r>
              <a:rPr lang="en-US" dirty="0" smtClean="0">
                <a:ea typeface="ＭＳ Ｐゴシック" pitchFamily="-110" charset="-128"/>
                <a:cs typeface="ＭＳ Ｐゴシック" pitchFamily="-110" charset="-128"/>
              </a:rPr>
              <a:t>what crimes are considered important.</a:t>
            </a:r>
          </a:p>
        </p:txBody>
      </p:sp>
      <p:sp>
        <p:nvSpPr>
          <p:cNvPr id="24580" name="Slide Number Placeholder 3"/>
          <p:cNvSpPr>
            <a:spLocks noGrp="1"/>
          </p:cNvSpPr>
          <p:nvPr>
            <p:ph type="sldNum" sz="quarter" idx="5"/>
          </p:nvPr>
        </p:nvSpPr>
        <p:spPr>
          <a:noFill/>
        </p:spPr>
        <p:txBody>
          <a:bodyPr/>
          <a:lstStyle/>
          <a:p>
            <a:fld id="{EEE4CC7A-79CA-CE47-902D-10F30CCEC47E}" type="slidenum">
              <a:rPr lang="en-AU" smtClean="0"/>
              <a:pPr/>
              <a:t>4</a:t>
            </a:fld>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Table 19.1 Cybercrimes Cited in the Convention on Cybercrime.  Page 2  of 2.</a:t>
            </a:r>
          </a:p>
        </p:txBody>
      </p:sp>
      <p:sp>
        <p:nvSpPr>
          <p:cNvPr id="26628" name="Slide Number Placeholder 3"/>
          <p:cNvSpPr>
            <a:spLocks noGrp="1"/>
          </p:cNvSpPr>
          <p:nvPr>
            <p:ph type="sldNum" sz="quarter" idx="5"/>
          </p:nvPr>
        </p:nvSpPr>
        <p:spPr>
          <a:noFill/>
        </p:spPr>
        <p:txBody>
          <a:bodyPr/>
          <a:lstStyle/>
          <a:p>
            <a:fld id="{3B731539-48F8-054F-BC3E-8892889B70F5}" type="slidenum">
              <a:rPr lang="en-AU" smtClean="0"/>
              <a:pPr/>
              <a:t>5</a:t>
            </a:fld>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Yet another categorization is used in the CERT 2007 E-crime Survey, the</a:t>
            </a:r>
          </a:p>
          <a:p>
            <a:pPr eaLnBrk="1" hangingPunct="1"/>
            <a:r>
              <a:rPr lang="en-US" dirty="0" smtClean="0">
                <a:ea typeface="ＭＳ Ｐゴシック" pitchFamily="-110" charset="-128"/>
                <a:cs typeface="ＭＳ Ｐゴシック" pitchFamily="-110" charset="-128"/>
              </a:rPr>
              <a:t>results of which are shown in Table 19.2 . The figures in the second column indicate</a:t>
            </a:r>
          </a:p>
          <a:p>
            <a:pPr eaLnBrk="1" hangingPunct="1"/>
            <a:r>
              <a:rPr lang="en-US" dirty="0" smtClean="0">
                <a:ea typeface="ＭＳ Ｐゴシック" pitchFamily="-110" charset="-128"/>
                <a:cs typeface="ＭＳ Ｐゴシック" pitchFamily="-110" charset="-128"/>
              </a:rPr>
              <a:t>the percentage of respondents who report at least one incident in the corresponding</a:t>
            </a:r>
          </a:p>
          <a:p>
            <a:pPr eaLnBrk="1" hangingPunct="1"/>
            <a:r>
              <a:rPr lang="en-US" dirty="0" smtClean="0">
                <a:ea typeface="ＭＳ Ｐゴシック" pitchFamily="-110" charset="-128"/>
                <a:cs typeface="ＭＳ Ｐゴシック" pitchFamily="-110" charset="-128"/>
              </a:rPr>
              <a:t>row category. Entries in the remaining three columns indicate the percentage of</a:t>
            </a:r>
          </a:p>
          <a:p>
            <a:pPr eaLnBrk="1" hangingPunct="1"/>
            <a:r>
              <a:rPr lang="en-US" dirty="0" smtClean="0">
                <a:ea typeface="ＭＳ Ｐゴシック" pitchFamily="-110" charset="-128"/>
                <a:cs typeface="ＭＳ Ｐゴシック" pitchFamily="-110" charset="-128"/>
              </a:rPr>
              <a:t>respondents who reported a given source for an attack.</a:t>
            </a:r>
          </a:p>
        </p:txBody>
      </p:sp>
      <p:sp>
        <p:nvSpPr>
          <p:cNvPr id="28676" name="Slide Number Placeholder 3"/>
          <p:cNvSpPr>
            <a:spLocks noGrp="1"/>
          </p:cNvSpPr>
          <p:nvPr>
            <p:ph type="sldNum" sz="quarter" idx="5"/>
          </p:nvPr>
        </p:nvSpPr>
        <p:spPr>
          <a:noFill/>
        </p:spPr>
        <p:txBody>
          <a:bodyPr/>
          <a:lstStyle/>
          <a:p>
            <a:fld id="{81902467-1396-A949-A0A6-F55BA8AFE9C7}" type="slidenum">
              <a:rPr lang="en-AU" smtClean="0"/>
              <a:pPr/>
              <a:t>6</a:t>
            </a:fld>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DB18899-91F4-A749-873D-09FCB1D95E6E}" type="slidenum">
              <a:rPr lang="en-AU"/>
              <a:pPr/>
              <a:t>7</a:t>
            </a:fld>
            <a:endParaRPr lang="en-AU"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The deterrent effect of law enforcement on computer and network attacks correlates</a:t>
            </a:r>
          </a:p>
          <a:p>
            <a:pPr eaLnBrk="1" hangingPunct="1"/>
            <a:r>
              <a:rPr lang="en-US" dirty="0" smtClean="0">
                <a:ea typeface="ＭＳ Ｐゴシック" pitchFamily="-110" charset="-128"/>
                <a:cs typeface="ＭＳ Ｐゴシック" pitchFamily="-110" charset="-128"/>
              </a:rPr>
              <a:t>with the success rate of criminal arrest and prosecution. The nature of cybercrime</a:t>
            </a:r>
          </a:p>
          <a:p>
            <a:pPr eaLnBrk="1" hangingPunct="1"/>
            <a:r>
              <a:rPr lang="en-US" dirty="0" smtClean="0">
                <a:ea typeface="ＭＳ Ｐゴシック" pitchFamily="-110" charset="-128"/>
                <a:cs typeface="ＭＳ Ｐゴシック" pitchFamily="-110" charset="-128"/>
              </a:rPr>
              <a:t>is such that consistent success is extraordinarily difficult. To see this, consider what</a:t>
            </a:r>
          </a:p>
          <a:p>
            <a:pPr eaLnBrk="1" hangingPunct="1"/>
            <a:r>
              <a:rPr lang="en-US" dirty="0" smtClean="0">
                <a:ea typeface="ＭＳ Ｐゴシック" pitchFamily="-110" charset="-128"/>
                <a:cs typeface="ＭＳ Ｐゴシック" pitchFamily="-110" charset="-128"/>
              </a:rPr>
              <a:t>[KSHE06] refers to as the vicious cycle of cybercrime, involving law enforcement</a:t>
            </a:r>
          </a:p>
          <a:p>
            <a:pPr eaLnBrk="1" hangingPunct="1"/>
            <a:r>
              <a:rPr lang="en-US" dirty="0" smtClean="0">
                <a:ea typeface="ＭＳ Ｐゴシック" pitchFamily="-110" charset="-128"/>
                <a:cs typeface="ＭＳ Ｐゴシック" pitchFamily="-110" charset="-128"/>
              </a:rPr>
              <a:t>agencies, cybercriminals, and cybercrime victims ( Figure 19.1 ).</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For </a:t>
            </a:r>
            <a:r>
              <a:rPr lang="en-US" b="1" dirty="0" smtClean="0">
                <a:ea typeface="ＭＳ Ｐゴシック" pitchFamily="-110" charset="-128"/>
                <a:cs typeface="ＭＳ Ｐゴシック" pitchFamily="-110" charset="-128"/>
              </a:rPr>
              <a:t>law enforcement agencies , cybercrime presents some unique difficulties.</a:t>
            </a:r>
          </a:p>
          <a:p>
            <a:pPr eaLnBrk="1" hangingPunct="1"/>
            <a:r>
              <a:rPr lang="en-US" dirty="0" smtClean="0">
                <a:ea typeface="ＭＳ Ｐゴシック" pitchFamily="-110" charset="-128"/>
                <a:cs typeface="ＭＳ Ｐゴシック" pitchFamily="-110" charset="-128"/>
              </a:rPr>
              <a:t>Proper investigation requires a fairly sophisticated grasp of the technology.</a:t>
            </a:r>
          </a:p>
          <a:p>
            <a:pPr eaLnBrk="1" hangingPunct="1"/>
            <a:r>
              <a:rPr lang="en-US" dirty="0" smtClean="0">
                <a:ea typeface="ＭＳ Ｐゴシック" pitchFamily="-110" charset="-128"/>
                <a:cs typeface="ＭＳ Ｐゴシック" pitchFamily="-110" charset="-128"/>
              </a:rPr>
              <a:t>Although some agencies, particularly larger agencies, are catching up in this</a:t>
            </a:r>
          </a:p>
          <a:p>
            <a:pPr eaLnBrk="1" hangingPunct="1"/>
            <a:r>
              <a:rPr lang="en-US" dirty="0" smtClean="0">
                <a:ea typeface="ＭＳ Ｐゴシック" pitchFamily="-110" charset="-128"/>
                <a:cs typeface="ＭＳ Ｐゴシック" pitchFamily="-110" charset="-128"/>
              </a:rPr>
              <a:t>area, many jurisdictions lack investigators knowledgeable and experienced in</a:t>
            </a:r>
          </a:p>
          <a:p>
            <a:pPr eaLnBrk="1" hangingPunct="1"/>
            <a:r>
              <a:rPr lang="en-US" dirty="0" smtClean="0">
                <a:ea typeface="ＭＳ Ｐゴシック" pitchFamily="-110" charset="-128"/>
                <a:cs typeface="ＭＳ Ｐゴシック" pitchFamily="-110" charset="-128"/>
              </a:rPr>
              <a:t>dealing with this kind of crime. Lack of resources represents another handicap.</a:t>
            </a:r>
          </a:p>
          <a:p>
            <a:pPr eaLnBrk="1" hangingPunct="1"/>
            <a:r>
              <a:rPr lang="en-US" dirty="0" smtClean="0">
                <a:ea typeface="ＭＳ Ｐゴシック" pitchFamily="-110" charset="-128"/>
                <a:cs typeface="ＭＳ Ｐゴシック" pitchFamily="-110" charset="-128"/>
              </a:rPr>
              <a:t>Some cybercrime investigations require considerable computer processing</a:t>
            </a:r>
          </a:p>
          <a:p>
            <a:pPr eaLnBrk="1" hangingPunct="1"/>
            <a:r>
              <a:rPr lang="en-US" dirty="0" smtClean="0">
                <a:ea typeface="ＭＳ Ｐゴシック" pitchFamily="-110" charset="-128"/>
                <a:cs typeface="ＭＳ Ｐゴシック" pitchFamily="-110" charset="-128"/>
              </a:rPr>
              <a:t>power, communications capacity, and storage capacity, which may be beyond the</a:t>
            </a:r>
          </a:p>
          <a:p>
            <a:pPr eaLnBrk="1" hangingPunct="1"/>
            <a:r>
              <a:rPr lang="en-US" dirty="0" smtClean="0">
                <a:ea typeface="ＭＳ Ｐゴシック" pitchFamily="-110" charset="-128"/>
                <a:cs typeface="ＭＳ Ｐゴシック" pitchFamily="-110" charset="-128"/>
              </a:rPr>
              <a:t>budget of individual jurisdictions. The global nature of cybercrime is an additional</a:t>
            </a:r>
          </a:p>
          <a:p>
            <a:pPr eaLnBrk="1" hangingPunct="1"/>
            <a:r>
              <a:rPr lang="en-US" dirty="0" smtClean="0">
                <a:ea typeface="ＭＳ Ｐゴシック" pitchFamily="-110" charset="-128"/>
                <a:cs typeface="ＭＳ Ｐゴシック" pitchFamily="-110" charset="-128"/>
              </a:rPr>
              <a:t>obstacle: Many crimes will involve perpetrators who are remote from the target</a:t>
            </a:r>
          </a:p>
          <a:p>
            <a:pPr eaLnBrk="1" hangingPunct="1"/>
            <a:r>
              <a:rPr lang="en-US" dirty="0" smtClean="0">
                <a:ea typeface="ＭＳ Ｐゴシック" pitchFamily="-110" charset="-128"/>
                <a:cs typeface="ＭＳ Ｐゴシック" pitchFamily="-110" charset="-128"/>
              </a:rPr>
              <a:t>system, in another jurisdiction or even another country. A lack of collaboration and</a:t>
            </a:r>
          </a:p>
          <a:p>
            <a:pPr eaLnBrk="1" hangingPunct="1"/>
            <a:r>
              <a:rPr lang="en-US" dirty="0" smtClean="0">
                <a:ea typeface="ＭＳ Ｐゴシック" pitchFamily="-110" charset="-128"/>
                <a:cs typeface="ＭＳ Ｐゴシック" pitchFamily="-110" charset="-128"/>
              </a:rPr>
              <a:t>cooperation with remote law enforcement agencies can greatly hinder an investigation.</a:t>
            </a:r>
          </a:p>
          <a:p>
            <a:pPr eaLnBrk="1" hangingPunct="1"/>
            <a:r>
              <a:rPr lang="en-US" dirty="0" smtClean="0">
                <a:ea typeface="ＭＳ Ｐゴシック" pitchFamily="-110" charset="-128"/>
                <a:cs typeface="ＭＳ Ｐゴシック" pitchFamily="-110" charset="-128"/>
              </a:rPr>
              <a:t>Initiatives such as international Convention on Cybercrime are a promising</a:t>
            </a:r>
          </a:p>
          <a:p>
            <a:pPr eaLnBrk="1" hangingPunct="1"/>
            <a:r>
              <a:rPr lang="en-US" dirty="0" smtClean="0">
                <a:ea typeface="ＭＳ Ｐゴシック" pitchFamily="-110" charset="-128"/>
                <a:cs typeface="ＭＳ Ｐゴシック" pitchFamily="-110" charset="-128"/>
              </a:rPr>
              <a:t>sign. The Convention at least introduces a common terminology for crimes and a</a:t>
            </a:r>
          </a:p>
          <a:p>
            <a:pPr eaLnBrk="1" hangingPunct="1"/>
            <a:r>
              <a:rPr lang="en-US" dirty="0" smtClean="0">
                <a:ea typeface="ＭＳ Ｐゴシック" pitchFamily="-110" charset="-128"/>
                <a:cs typeface="ＭＳ Ｐゴシック" pitchFamily="-110" charset="-128"/>
              </a:rPr>
              <a:t>framework for harmonizing laws globally.</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The relative lack of success in bringing </a:t>
            </a:r>
            <a:r>
              <a:rPr lang="en-US" b="1" dirty="0" smtClean="0">
                <a:ea typeface="ＭＳ Ｐゴシック" pitchFamily="-110" charset="-128"/>
                <a:cs typeface="ＭＳ Ｐゴシック" pitchFamily="-110" charset="-128"/>
              </a:rPr>
              <a:t>cybercriminals to justice has led to an</a:t>
            </a:r>
          </a:p>
          <a:p>
            <a:pPr eaLnBrk="1" hangingPunct="1"/>
            <a:r>
              <a:rPr lang="en-US" dirty="0" smtClean="0">
                <a:ea typeface="ＭＳ Ｐゴシック" pitchFamily="-110" charset="-128"/>
                <a:cs typeface="ＭＳ Ｐゴシック" pitchFamily="-110" charset="-128"/>
              </a:rPr>
              <a:t>increase in their numbers, boldness, and the global scale of their operations. It is</a:t>
            </a:r>
          </a:p>
          <a:p>
            <a:pPr eaLnBrk="1" hangingPunct="1"/>
            <a:r>
              <a:rPr lang="en-US" dirty="0" smtClean="0">
                <a:ea typeface="ＭＳ Ｐゴシック" pitchFamily="-110" charset="-128"/>
                <a:cs typeface="ＭＳ Ｐゴシック" pitchFamily="-110" charset="-128"/>
              </a:rPr>
              <a:t>difficult to profile cybercriminals in the way that is often done with other types of</a:t>
            </a:r>
          </a:p>
          <a:p>
            <a:pPr eaLnBrk="1" hangingPunct="1"/>
            <a:r>
              <a:rPr lang="en-US" dirty="0" smtClean="0">
                <a:ea typeface="ＭＳ Ｐゴシック" pitchFamily="-110" charset="-128"/>
                <a:cs typeface="ＭＳ Ｐゴシック" pitchFamily="-110" charset="-128"/>
              </a:rPr>
              <a:t>repeat offenders. The cybercriminal tends to be young and very computer-savvy,</a:t>
            </a:r>
          </a:p>
          <a:p>
            <a:pPr eaLnBrk="1" hangingPunct="1"/>
            <a:r>
              <a:rPr lang="en-US" dirty="0" smtClean="0">
                <a:ea typeface="ＭＳ Ｐゴシック" pitchFamily="-110" charset="-128"/>
                <a:cs typeface="ＭＳ Ｐゴシック" pitchFamily="-110" charset="-128"/>
              </a:rPr>
              <a:t>but the range of behavioral characteristics is wide. Further, there exist no cybercriminal</a:t>
            </a:r>
          </a:p>
          <a:p>
            <a:pPr eaLnBrk="1" hangingPunct="1"/>
            <a:r>
              <a:rPr lang="en-US" dirty="0" smtClean="0">
                <a:ea typeface="ＭＳ Ｐゴシック" pitchFamily="-110" charset="-128"/>
                <a:cs typeface="ＭＳ Ｐゴシック" pitchFamily="-110" charset="-128"/>
              </a:rPr>
              <a:t>databases that can point investigators to likely suspects.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The success of cybercriminals, and the relative lack of success of law enforcement,</a:t>
            </a:r>
          </a:p>
          <a:p>
            <a:pPr eaLnBrk="1" hangingPunct="1"/>
            <a:r>
              <a:rPr lang="en-US" dirty="0" smtClean="0">
                <a:ea typeface="ＭＳ Ｐゴシック" pitchFamily="-110" charset="-128"/>
                <a:cs typeface="ＭＳ Ｐゴシック" pitchFamily="-110" charset="-128"/>
              </a:rPr>
              <a:t>influence the behavior of </a:t>
            </a:r>
            <a:r>
              <a:rPr lang="en-US" b="1" dirty="0" smtClean="0">
                <a:ea typeface="ＭＳ Ｐゴシック" pitchFamily="-110" charset="-128"/>
                <a:cs typeface="ＭＳ Ｐゴシック" pitchFamily="-110" charset="-128"/>
              </a:rPr>
              <a:t>cybercrime victims . As with law enforcement, many</a:t>
            </a:r>
          </a:p>
          <a:p>
            <a:pPr eaLnBrk="1" hangingPunct="1"/>
            <a:r>
              <a:rPr lang="en-US" dirty="0" smtClean="0">
                <a:ea typeface="ＭＳ Ｐゴシック" pitchFamily="-110" charset="-128"/>
                <a:cs typeface="ＭＳ Ｐゴシック" pitchFamily="-110" charset="-128"/>
              </a:rPr>
              <a:t>organizations that may be the target of attack have not invested sufficiently in technical,</a:t>
            </a:r>
          </a:p>
          <a:p>
            <a:pPr eaLnBrk="1" hangingPunct="1"/>
            <a:r>
              <a:rPr lang="en-US" dirty="0" smtClean="0">
                <a:ea typeface="ＭＳ Ｐゴシック" pitchFamily="-110" charset="-128"/>
                <a:cs typeface="ＭＳ Ｐゴシック" pitchFamily="-110" charset="-128"/>
              </a:rPr>
              <a:t>physical, and human-factor resources to prevent attacks. Reporting rates tend to</a:t>
            </a:r>
          </a:p>
          <a:p>
            <a:pPr eaLnBrk="1" hangingPunct="1"/>
            <a:r>
              <a:rPr lang="en-US" dirty="0" smtClean="0">
                <a:ea typeface="ＭＳ Ｐゴシック" pitchFamily="-110" charset="-128"/>
                <a:cs typeface="ＭＳ Ｐゴシック" pitchFamily="-110" charset="-128"/>
              </a:rPr>
              <a:t>be low because of a lack of confidence in law enforcement, a concern about corporate</a:t>
            </a:r>
          </a:p>
          <a:p>
            <a:pPr eaLnBrk="1" hangingPunct="1"/>
            <a:r>
              <a:rPr lang="en-US" dirty="0" smtClean="0">
                <a:ea typeface="ＭＳ Ｐゴシック" pitchFamily="-110" charset="-128"/>
                <a:cs typeface="ＭＳ Ｐゴシック" pitchFamily="-110" charset="-128"/>
              </a:rPr>
              <a:t>reputation, and a concern about civil liability. The low reporting rates and the</a:t>
            </a:r>
          </a:p>
          <a:p>
            <a:pPr eaLnBrk="1" hangingPunct="1"/>
            <a:r>
              <a:rPr lang="en-US" dirty="0" smtClean="0">
                <a:ea typeface="ＭＳ Ｐゴシック" pitchFamily="-110" charset="-128"/>
                <a:cs typeface="ＭＳ Ｐゴシック" pitchFamily="-110" charset="-128"/>
              </a:rPr>
              <a:t>reluctance to work with law enforcement on the part of victims feeds into the handicaps</a:t>
            </a:r>
          </a:p>
          <a:p>
            <a:pPr eaLnBrk="1" hangingPunct="1"/>
            <a:r>
              <a:rPr lang="en-US" dirty="0" smtClean="0">
                <a:ea typeface="ＭＳ Ｐゴシック" pitchFamily="-110" charset="-128"/>
                <a:cs typeface="ＭＳ Ｐゴシック" pitchFamily="-110" charset="-128"/>
              </a:rPr>
              <a:t>under which law enforcement works, completing the vicious cycle.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Executive management and security administrators need to look upon law enforcement</a:t>
            </a:r>
          </a:p>
          <a:p>
            <a:pPr eaLnBrk="1" hangingPunct="1"/>
            <a:r>
              <a:rPr lang="en-US" dirty="0" smtClean="0">
                <a:ea typeface="ＭＳ Ｐゴシック" pitchFamily="-110" charset="-128"/>
                <a:cs typeface="ＭＳ Ｐゴシック" pitchFamily="-110" charset="-128"/>
              </a:rPr>
              <a:t>as another resource and tool, alongside technical, physical, and human-factor</a:t>
            </a:r>
          </a:p>
          <a:p>
            <a:pPr eaLnBrk="1" hangingPunct="1"/>
            <a:r>
              <a:rPr lang="en-US" dirty="0" smtClean="0">
                <a:ea typeface="ＭＳ Ｐゴシック" pitchFamily="-110" charset="-128"/>
                <a:cs typeface="ＭＳ Ｐゴシック" pitchFamily="-110" charset="-128"/>
              </a:rPr>
              <a:t>resources. The successful use of law enforcement depends much more on people</a:t>
            </a:r>
          </a:p>
          <a:p>
            <a:pPr eaLnBrk="1" hangingPunct="1"/>
            <a:r>
              <a:rPr lang="en-US" dirty="0" smtClean="0">
                <a:ea typeface="ＭＳ Ｐゴシック" pitchFamily="-110" charset="-128"/>
                <a:cs typeface="ＭＳ Ｐゴシック" pitchFamily="-110" charset="-128"/>
              </a:rPr>
              <a:t>skills than technical skills. Management needs to understand the criminal investigation</a:t>
            </a:r>
          </a:p>
          <a:p>
            <a:pPr eaLnBrk="1" hangingPunct="1"/>
            <a:r>
              <a:rPr lang="en-US" dirty="0" smtClean="0">
                <a:ea typeface="ＭＳ Ｐゴシック" pitchFamily="-110" charset="-128"/>
                <a:cs typeface="ＭＳ Ｐゴシック" pitchFamily="-110" charset="-128"/>
              </a:rPr>
              <a:t>process, the inputs that investigators need, and the ways in which the victim can</a:t>
            </a:r>
          </a:p>
          <a:p>
            <a:pPr eaLnBrk="1" hangingPunct="1"/>
            <a:r>
              <a:rPr lang="en-US" dirty="0" smtClean="0">
                <a:ea typeface="ＭＳ Ｐゴシック" pitchFamily="-110" charset="-128"/>
                <a:cs typeface="ＭＳ Ｐゴシック" pitchFamily="-110" charset="-128"/>
              </a:rPr>
              <a:t>contribute positively to the investigation.</a:t>
            </a:r>
          </a:p>
          <a:p>
            <a:pPr eaLnBrk="1" hangingPunct="1"/>
            <a:endParaRPr lang="en-US" dirty="0" smtClean="0">
              <a:ea typeface="ＭＳ Ｐゴシック" pitchFamily="-110" charset="-128"/>
              <a:cs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EC67B09-8B31-2A49-9539-74D5C7C9024D}" type="slidenum">
              <a:rPr lang="en-AU"/>
              <a:pPr/>
              <a:t>8</a:t>
            </a:fld>
            <a:endParaRPr lang="en-AU"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 </a:t>
            </a:r>
            <a:r>
              <a:rPr lang="en-US" b="1" dirty="0" smtClean="0">
                <a:ea typeface="ＭＳ Ｐゴシック" pitchFamily="-110" charset="-128"/>
                <a:cs typeface="ＭＳ Ｐゴシック" pitchFamily="-110" charset="-128"/>
              </a:rPr>
              <a:t>Intellectual property : Any intangible asset that consists of human knowledge</a:t>
            </a:r>
          </a:p>
          <a:p>
            <a:pPr eaLnBrk="1" hangingPunct="1"/>
            <a:r>
              <a:rPr lang="en-US" dirty="0" smtClean="0">
                <a:ea typeface="ＭＳ Ｐゴシック" pitchFamily="-110" charset="-128"/>
                <a:cs typeface="ＭＳ Ｐゴシック" pitchFamily="-110" charset="-128"/>
              </a:rPr>
              <a:t>and ideas. Examples include software, data, novels, sound recordings, the design</a:t>
            </a:r>
          </a:p>
          <a:p>
            <a:pPr eaLnBrk="1" hangingPunct="1"/>
            <a:r>
              <a:rPr lang="en-US" dirty="0" smtClean="0">
                <a:ea typeface="ＭＳ Ｐゴシック" pitchFamily="-110" charset="-128"/>
                <a:cs typeface="ＭＳ Ｐゴシック" pitchFamily="-110" charset="-128"/>
              </a:rPr>
              <a:t>of a new type of mousetrap, or a cure for a disease.</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There are three main types of intellectual property for which legal protection is available:</a:t>
            </a:r>
          </a:p>
          <a:p>
            <a:pPr eaLnBrk="1" hangingPunct="1"/>
            <a:r>
              <a:rPr lang="en-US" dirty="0" smtClean="0">
                <a:ea typeface="ＭＳ Ｐゴシック" pitchFamily="-110" charset="-128"/>
                <a:cs typeface="ＭＳ Ｐゴシック" pitchFamily="-110" charset="-128"/>
              </a:rPr>
              <a:t>copyrights, trademarks, and patents. The legal protection is against </a:t>
            </a:r>
            <a:r>
              <a:rPr lang="en-US" b="1" dirty="0" smtClean="0">
                <a:ea typeface="ＭＳ Ｐゴシック" pitchFamily="-110" charset="-128"/>
                <a:cs typeface="ＭＳ Ｐゴシック" pitchFamily="-110" charset="-128"/>
              </a:rPr>
              <a:t>infringement ,</a:t>
            </a:r>
          </a:p>
          <a:p>
            <a:pPr eaLnBrk="1" hangingPunct="1"/>
            <a:r>
              <a:rPr lang="en-US" dirty="0" smtClean="0">
                <a:ea typeface="ＭＳ Ｐゴシック" pitchFamily="-110" charset="-128"/>
                <a:cs typeface="ＭＳ Ｐゴシック" pitchFamily="-110" charset="-128"/>
              </a:rPr>
              <a:t>which is the invasion of the rights secured by copyrights, trademarks, and patents. The</a:t>
            </a:r>
          </a:p>
          <a:p>
            <a:pPr eaLnBrk="1" hangingPunct="1"/>
            <a:r>
              <a:rPr lang="en-US" dirty="0" smtClean="0">
                <a:ea typeface="ＭＳ Ｐゴシック" pitchFamily="-110" charset="-128"/>
                <a:cs typeface="ＭＳ Ｐゴシック" pitchFamily="-110" charset="-128"/>
              </a:rPr>
              <a:t>right to seek civil recourse against anyone infringing his or her property is granted to</a:t>
            </a:r>
          </a:p>
          <a:p>
            <a:pPr eaLnBrk="1" hangingPunct="1"/>
            <a:r>
              <a:rPr lang="en-US" dirty="0" smtClean="0">
                <a:ea typeface="ＭＳ Ｐゴシック" pitchFamily="-110" charset="-128"/>
                <a:cs typeface="ＭＳ Ｐゴシック" pitchFamily="-110" charset="-128"/>
              </a:rPr>
              <a:t>the IP owner. Depending upon the type of IP, infringement may vary ( Figure 19.2 ).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3BA26BE-7886-D84F-B953-B506780548F7}" type="slidenum">
              <a:rPr lang="en-AU"/>
              <a:pPr/>
              <a:t>9</a:t>
            </a:fld>
            <a:endParaRPr lang="en-AU"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ea typeface="ＭＳ Ｐゴシック" pitchFamily="-110" charset="-128"/>
                <a:cs typeface="ＭＳ Ｐゴシック" pitchFamily="-110" charset="-128"/>
              </a:rPr>
              <a:t>Copyright law protects the tangible or fixed expression of an idea,</a:t>
            </a:r>
          </a:p>
          <a:p>
            <a:pPr eaLnBrk="1" hangingPunct="1"/>
            <a:r>
              <a:rPr lang="en-US" dirty="0" smtClean="0">
                <a:ea typeface="ＭＳ Ｐゴシック" pitchFamily="-110" charset="-128"/>
                <a:cs typeface="ＭＳ Ｐゴシック" pitchFamily="-110" charset="-128"/>
              </a:rPr>
              <a:t>not the idea itself. A creator can claim copyright, and file for the copyright at a</a:t>
            </a:r>
          </a:p>
          <a:p>
            <a:pPr eaLnBrk="1" hangingPunct="1"/>
            <a:r>
              <a:rPr lang="en-US" dirty="0" smtClean="0">
                <a:ea typeface="ＭＳ Ｐゴシック" pitchFamily="-110" charset="-128"/>
                <a:cs typeface="ＭＳ Ｐゴシック" pitchFamily="-110" charset="-128"/>
              </a:rPr>
              <a:t>national government copyright office, if the following conditions are fulfilled:</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The proposed work is original.</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 The creator has put this original idea into a concrete form, such as hard copy</a:t>
            </a:r>
          </a:p>
          <a:p>
            <a:pPr eaLnBrk="1" hangingPunct="1"/>
            <a:r>
              <a:rPr lang="en-US" dirty="0" smtClean="0">
                <a:ea typeface="ＭＳ Ｐゴシック" pitchFamily="-110" charset="-128"/>
                <a:cs typeface="ＭＳ Ｐゴシック" pitchFamily="-110" charset="-128"/>
              </a:rPr>
              <a:t>(paper), software, or multimedia form.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2" name="Oval 11"/>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3" name="Oval 12"/>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4114800" y="1572768"/>
            <a:ext cx="4910328" cy="2130552"/>
          </a:xfrm>
        </p:spPr>
        <p:txBody>
          <a:bodyPr anchor="b" anchorCtr="0"/>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Date Placeholder 3"/>
          <p:cNvSpPr>
            <a:spLocks noGrp="1"/>
          </p:cNvSpPr>
          <p:nvPr>
            <p:ph type="dt" sz="half" idx="10"/>
          </p:nvPr>
        </p:nvSpPr>
        <p:spPr/>
        <p:txBody>
          <a:bodyPr/>
          <a:lstStyle>
            <a:lvl1pPr>
              <a:defRPr/>
            </a:lvl1pPr>
          </a:lstStyle>
          <a:p>
            <a:pPr>
              <a:defRPr/>
            </a:pPr>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dirty="0"/>
          </a:p>
        </p:txBody>
      </p:sp>
      <p:sp>
        <p:nvSpPr>
          <p:cNvPr id="16" name="Slide Number Placeholder 5"/>
          <p:cNvSpPr>
            <a:spLocks noGrp="1"/>
          </p:cNvSpPr>
          <p:nvPr>
            <p:ph type="sldNum" sz="quarter" idx="12"/>
          </p:nvPr>
        </p:nvSpPr>
        <p:spPr/>
        <p:txBody>
          <a:bodyPr/>
          <a:lstStyle>
            <a:lvl1pPr>
              <a:defRPr/>
            </a:lvl1pPr>
          </a:lstStyle>
          <a:p>
            <a:pPr>
              <a:defRPr/>
            </a:pPr>
            <a:fld id="{E8EECE0D-560F-504B-A113-6EAFE5BC7E0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179513"/>
            <a:ext cx="9144000" cy="44450"/>
            <a:chOff x="0" y="1613647"/>
            <a:chExt cx="9144000" cy="45291"/>
          </a:xfrm>
        </p:grpSpPr>
        <p:cxnSp>
          <p:nvCxnSpPr>
            <p:cNvPr id="6" name="Straight Connector 5"/>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5715000"/>
            <a:ext cx="9144000" cy="46038"/>
            <a:chOff x="0" y="1613647"/>
            <a:chExt cx="9144000" cy="45291"/>
          </a:xfrm>
        </p:grpSpPr>
        <p:cxnSp>
          <p:nvCxnSpPr>
            <p:cNvPr id="9"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200" y="1524000"/>
            <a:ext cx="3581400" cy="1252538"/>
          </a:xfrm>
        </p:spPr>
        <p:txBody>
          <a:bodyPr anchor="b"/>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0"/>
          </p:nvPr>
        </p:nvSpPr>
        <p:spPr/>
        <p:txBody>
          <a:bodyPr/>
          <a:lstStyle>
            <a:lvl1pPr>
              <a:defRPr/>
            </a:lvl1pPr>
          </a:lstStyle>
          <a:p>
            <a:pPr>
              <a:defRPr/>
            </a:pPr>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FEC08AFA-94DC-B04D-BACA-69B0BD67E5C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4F0FF78-4CAC-6D43-9D7B-83EE8DE7FE1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rot="5400000">
            <a:off x="4065588" y="3406775"/>
            <a:ext cx="6858000" cy="44450"/>
            <a:chOff x="0" y="1613647"/>
            <a:chExt cx="9144000" cy="45291"/>
          </a:xfrm>
        </p:grpSpPr>
        <p:cxnSp>
          <p:nvCxnSpPr>
            <p:cNvPr id="5" name="Straight Connector 4"/>
            <p:cNvCxnSpPr/>
            <p:nvPr/>
          </p:nvCxnSpPr>
          <p:spPr>
            <a:xfrm>
              <a:off x="-4234" y="166379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33" y="162011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7556500" y="6356350"/>
            <a:ext cx="1147763"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5EBB399-C918-CC4F-87FE-94C5E3FAE7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5A76A0C-F9C3-6348-9AD6-6323B04D7DA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460500"/>
            <a:ext cx="9144000" cy="46038"/>
            <a:chOff x="0" y="1613647"/>
            <a:chExt cx="9144000" cy="45291"/>
          </a:xfrm>
        </p:grpSpPr>
        <p:cxnSp>
          <p:nvCxnSpPr>
            <p:cNvPr id="6" name="Straight Connector 5"/>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4953000"/>
            <a:ext cx="9144000" cy="46038"/>
            <a:chOff x="0" y="1613647"/>
            <a:chExt cx="9144000" cy="45291"/>
          </a:xfrm>
        </p:grpSpPr>
        <p:cxnSp>
          <p:nvCxnSpPr>
            <p:cNvPr id="9"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2" name="Oval 11"/>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lstStyle>
            <a:lvl1pPr algn="r">
              <a:buNone/>
              <a:defRPr sz="1800"/>
            </a:lvl1pPr>
          </a:lstStyle>
          <a:p>
            <a:pPr lvl="0"/>
            <a:r>
              <a:rPr lang="en-US" noProof="0" dirty="0" smtClean="0"/>
              <a:t>Click icon to add picture</a:t>
            </a:r>
            <a:endParaRPr noProof="0" dirty="0"/>
          </a:p>
        </p:txBody>
      </p:sp>
      <p:sp>
        <p:nvSpPr>
          <p:cNvPr id="13" name="Date Placeholder 3"/>
          <p:cNvSpPr>
            <a:spLocks noGrp="1"/>
          </p:cNvSpPr>
          <p:nvPr>
            <p:ph type="dt" sz="half" idx="14"/>
          </p:nvPr>
        </p:nvSpPr>
        <p:spPr/>
        <p:txBody>
          <a:bodyPr/>
          <a:lstStyle>
            <a:lvl1pPr>
              <a:defRPr/>
            </a:lvl1pPr>
          </a:lstStyle>
          <a:p>
            <a:pPr>
              <a:defRPr/>
            </a:pPr>
            <a:endParaRPr lang="en-US" dirty="0"/>
          </a:p>
        </p:txBody>
      </p:sp>
      <p:sp>
        <p:nvSpPr>
          <p:cNvPr id="14" name="Footer Placeholder 4"/>
          <p:cNvSpPr>
            <a:spLocks noGrp="1"/>
          </p:cNvSpPr>
          <p:nvPr>
            <p:ph type="ftr" sz="quarter" idx="15"/>
          </p:nvPr>
        </p:nvSpPr>
        <p:spPr>
          <a:xfrm>
            <a:off x="3124200" y="6356350"/>
            <a:ext cx="2895600" cy="365125"/>
          </a:xfrm>
        </p:spPr>
        <p:txBody>
          <a:bodyPr/>
          <a:lstStyle>
            <a:lvl1pPr algn="ctr">
              <a:defRPr/>
            </a:lvl1pPr>
          </a:lstStyle>
          <a:p>
            <a:pPr>
              <a:defRPr/>
            </a:pP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a:off x="0" y="14478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p:cNvGrpSpPr>
            <a:grpSpLocks/>
          </p:cNvGrpSpPr>
          <p:nvPr/>
        </p:nvGrpSpPr>
        <p:grpSpPr bwMode="auto">
          <a:xfrm>
            <a:off x="0" y="4940300"/>
            <a:ext cx="9144000" cy="44450"/>
            <a:chOff x="0" y="1613647"/>
            <a:chExt cx="9144000" cy="45291"/>
          </a:xfrm>
        </p:grpSpPr>
        <p:cxnSp>
          <p:nvCxnSpPr>
            <p:cNvPr id="8"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133600"/>
            <a:ext cx="8228013" cy="1362075"/>
          </a:xfrm>
        </p:spPr>
        <p:txBody>
          <a:bodyPr anchor="b" anchorCtr="0"/>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B10CD735-1EC8-1B4F-815D-0507B3B2874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0" y="1584325"/>
            <a:ext cx="9144000" cy="44450"/>
            <a:chOff x="0" y="1613647"/>
            <a:chExt cx="9144000" cy="45291"/>
          </a:xfrm>
        </p:grpSpPr>
        <p:cxnSp>
          <p:nvCxnSpPr>
            <p:cNvPr id="6" name="Straight Connector 5"/>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4893CE7-89F8-044E-B4BB-F22D4670FA1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584325"/>
            <a:ext cx="9144000" cy="44450"/>
            <a:chOff x="0" y="1613647"/>
            <a:chExt cx="9144000" cy="45291"/>
          </a:xfrm>
        </p:grpSpPr>
        <p:cxnSp>
          <p:nvCxnSpPr>
            <p:cNvPr id="8"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6"/>
          <p:cNvSpPr>
            <a:spLocks noGrp="1"/>
          </p:cNvSpPr>
          <p:nvPr>
            <p:ph type="dt" sz="half" idx="10"/>
          </p:nvPr>
        </p:nvSpPr>
        <p:spPr/>
        <p:txBody>
          <a:bodyPr/>
          <a:lstStyle>
            <a:lvl1pPr>
              <a:defRPr/>
            </a:lvl1pPr>
          </a:lstStyle>
          <a:p>
            <a:pPr>
              <a:defRPr/>
            </a:pPr>
            <a:endParaRPr lang="en-US" dirty="0"/>
          </a:p>
        </p:txBody>
      </p:sp>
      <p:sp>
        <p:nvSpPr>
          <p:cNvPr id="11" name="Footer Placeholder 7"/>
          <p:cNvSpPr>
            <a:spLocks noGrp="1"/>
          </p:cNvSpPr>
          <p:nvPr>
            <p:ph type="ftr" sz="quarter" idx="11"/>
          </p:nvPr>
        </p:nvSpPr>
        <p:spPr/>
        <p:txBody>
          <a:bodyPr/>
          <a:lstStyle>
            <a:lvl1pPr>
              <a:defRPr/>
            </a:lvl1pPr>
          </a:lstStyle>
          <a:p>
            <a:pPr>
              <a:defRPr/>
            </a:pPr>
            <a:endParaRPr lang="en-US" dirty="0"/>
          </a:p>
        </p:txBody>
      </p:sp>
      <p:sp>
        <p:nvSpPr>
          <p:cNvPr id="12" name="Slide Number Placeholder 8"/>
          <p:cNvSpPr>
            <a:spLocks noGrp="1"/>
          </p:cNvSpPr>
          <p:nvPr>
            <p:ph type="sldNum" sz="quarter" idx="12"/>
          </p:nvPr>
        </p:nvSpPr>
        <p:spPr/>
        <p:txBody>
          <a:bodyPr/>
          <a:lstStyle>
            <a:lvl1pPr>
              <a:defRPr/>
            </a:lvl1pPr>
          </a:lstStyle>
          <a:p>
            <a:pPr>
              <a:defRPr/>
            </a:pPr>
            <a:fld id="{B5F09720-A294-ED48-8DEB-8B3AE9513F7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584325"/>
            <a:ext cx="9144000" cy="44450"/>
            <a:chOff x="0" y="1613647"/>
            <a:chExt cx="9144000" cy="45291"/>
          </a:xfrm>
        </p:grpSpPr>
        <p:cxnSp>
          <p:nvCxnSpPr>
            <p:cNvPr id="4" name="Straight Connector 3"/>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095DBA74-9607-DB4F-8FD4-3FEDBD9EE5B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E0CB98B-F490-3D40-9D02-BA65F95A1D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073D857-276C-4744-BA6D-97BDC74BBD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0"/>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0663"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110" charset="0"/>
              </a:defRPr>
            </a:lvl1pPr>
          </a:lstStyle>
          <a:p>
            <a:pPr>
              <a:defRPr/>
            </a:pPr>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110"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defRPr>
            </a:lvl1pPr>
          </a:lstStyle>
          <a:p>
            <a:pPr>
              <a:defRPr/>
            </a:pPr>
            <a:fld id="{9972A4A2-81EF-F946-AC9C-9F4BD7E0972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18" r:id="rId8"/>
    <p:sldLayoutId id="2147483719" r:id="rId9"/>
    <p:sldLayoutId id="2147483727" r:id="rId10"/>
    <p:sldLayoutId id="2147483728" r:id="rId11"/>
    <p:sldLayoutId id="2147483729" r:id="rId12"/>
  </p:sldLayoutIdLst>
  <p:txStyles>
    <p:titleStyle>
      <a:lvl1pPr algn="ctr" rtl="0" eaLnBrk="0" fontAlgn="base" hangingPunct="0">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5pPr>
      <a:lvl6pPr marL="457200" algn="ctr" rtl="0" fontAlgn="base">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6pPr>
      <a:lvl7pPr marL="914400" algn="ctr" rtl="0" fontAlgn="base">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7pPr>
      <a:lvl8pPr marL="1371600" algn="ctr" rtl="0" fontAlgn="base">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8pPr>
      <a:lvl9pPr marL="1828800" algn="ctr" rtl="0" fontAlgn="base">
        <a:spcBef>
          <a:spcPct val="0"/>
        </a:spcBef>
        <a:spcAft>
          <a:spcPct val="0"/>
        </a:spcAft>
        <a:defRPr sz="4800" b="1">
          <a:solidFill>
            <a:schemeClr val="tx1"/>
          </a:solidFill>
          <a:latin typeface="Corbel" pitchFamily="-1"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lr>
          <a:schemeClr val="accent1"/>
        </a:buClr>
        <a:buSzPct val="90000"/>
        <a:buFont typeface="Wingdings" pitchFamily="-110"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 charset="-128"/>
          <a:cs typeface="ＭＳ Ｐゴシック" pitchFamily="-1" charset="-128"/>
        </a:defRPr>
      </a:lvl1pPr>
      <a:lvl2pPr marL="685800" indent="-336550" algn="l" rtl="0" eaLnBrk="0" fontAlgn="base" hangingPunct="0">
        <a:spcBef>
          <a:spcPct val="20000"/>
        </a:spcBef>
        <a:spcAft>
          <a:spcPct val="0"/>
        </a:spcAft>
        <a:buClr>
          <a:schemeClr val="accent2"/>
        </a:buClr>
        <a:buSzPct val="90000"/>
        <a:buFont typeface="Wingdings" pitchFamily="-110"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 charset="-128"/>
          <a:cs typeface="+mn-cs"/>
        </a:defRPr>
      </a:lvl2pPr>
      <a:lvl3pPr marL="1035050" indent="-349250" algn="l" rtl="0" eaLnBrk="0" fontAlgn="base" hangingPunct="0">
        <a:spcBef>
          <a:spcPct val="20000"/>
        </a:spcBef>
        <a:spcAft>
          <a:spcPct val="0"/>
        </a:spcAft>
        <a:buClr>
          <a:schemeClr val="accent1"/>
        </a:buClr>
        <a:buSzPct val="90000"/>
        <a:buFont typeface="Wingdings" pitchFamily="-110"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 charset="-128"/>
          <a:cs typeface="+mn-cs"/>
        </a:defRPr>
      </a:lvl3pPr>
      <a:lvl4pPr marL="1371600" indent="-336550" algn="l" rtl="0" eaLnBrk="0" fontAlgn="base" hangingPunct="0">
        <a:spcBef>
          <a:spcPct val="20000"/>
        </a:spcBef>
        <a:spcAft>
          <a:spcPct val="0"/>
        </a:spcAft>
        <a:buClr>
          <a:schemeClr val="accent2"/>
        </a:buClr>
        <a:buSzPct val="90000"/>
        <a:buFont typeface="Wingdings" pitchFamily="-110"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 charset="-128"/>
          <a:cs typeface="+mn-cs"/>
        </a:defRPr>
      </a:lvl4pPr>
      <a:lvl5pPr marL="1720850" indent="-349250" algn="l" rtl="0" eaLnBrk="0" fontAlgn="base" hangingPunct="0">
        <a:spcBef>
          <a:spcPct val="20000"/>
        </a:spcBef>
        <a:spcAft>
          <a:spcPct val="0"/>
        </a:spcAft>
        <a:buClr>
          <a:schemeClr val="accent1"/>
        </a:buClr>
        <a:buSzPct val="90000"/>
        <a:buFont typeface="Wingdings" pitchFamily="-110"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Macintosh%20HD:Users:kevinmclaughlin:Desktop:Stallings%20Security%20Book%202nd%20Edition:T19-Legal%20copy.doc!OLE_LINK1" TargetMode="External"/><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Macintosh%20HD:Users:kevinmclaughlin:Desktop:Stallings%20Security%20Book%202nd%20Edition:T19-Legal%20copy.doc!OLE_LINK2" TargetMode="External"/><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Macintosh%20HD:Users:kevinmclaughlin:Desktop:Stallings%20Security%20Book%202nd%20Edition:T19-Legal%20copy.doc!OLE_LINK3" TargetMode="External"/><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215874" y="2060848"/>
            <a:ext cx="4910138" cy="2130425"/>
          </a:xfrm>
        </p:spPr>
        <p:txBody>
          <a:bodyPr>
            <a:normAutofit fontScale="90000"/>
          </a:bodyPr>
          <a:lstStyle/>
          <a:p>
            <a:pPr algn="ctr" fontAlgn="auto">
              <a:spcAft>
                <a:spcPts val="0"/>
              </a:spcAft>
              <a:defRPr/>
            </a:pPr>
            <a:r>
              <a:rPr lang="en-US" dirty="0" smtClean="0"/>
              <a:t>Ethical and Legal Aspects of Computer Security</a:t>
            </a:r>
            <a:endParaRPr lang="en-US" dirty="0"/>
          </a:p>
        </p:txBody>
      </p:sp>
      <p:pic>
        <p:nvPicPr>
          <p:cNvPr id="11" name="Picture 10"/>
          <p:cNvPicPr>
            <a:picLocks noChangeAspect="1"/>
          </p:cNvPicPr>
          <p:nvPr/>
        </p:nvPicPr>
        <p:blipFill>
          <a:blip r:embed="rId3"/>
          <a:stretch>
            <a:fillRect/>
          </a:stretch>
        </p:blipFill>
        <p:spPr>
          <a:xfrm>
            <a:off x="838200" y="1143000"/>
            <a:ext cx="2819400" cy="2109537"/>
          </a:xfrm>
          <a:prstGeom prst="rect">
            <a:avLst/>
          </a:prstGeom>
          <a:effectLst>
            <a:softEdge rad="2540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fontAlgn="auto" hangingPunct="1">
              <a:spcAft>
                <a:spcPts val="0"/>
              </a:spcAft>
              <a:defRPr/>
            </a:pPr>
            <a:r>
              <a:rPr lang="en-US" dirty="0">
                <a:solidFill>
                  <a:srgbClr val="FFB91D"/>
                </a:solidFill>
                <a:ea typeface="+mj-ea"/>
                <a:cs typeface="+mj-cs"/>
              </a:rPr>
              <a:t>Copyright Rights</a:t>
            </a:r>
          </a:p>
        </p:txBody>
      </p:sp>
      <p:sp>
        <p:nvSpPr>
          <p:cNvPr id="217091" name="Rectangle 3"/>
          <p:cNvSpPr>
            <a:spLocks noGrp="1" noChangeArrowheads="1"/>
          </p:cNvSpPr>
          <p:nvPr>
            <p:ph sz="half" idx="1"/>
          </p:nvPr>
        </p:nvSpPr>
        <p:spPr>
          <a:xfrm>
            <a:off x="228600" y="2133600"/>
            <a:ext cx="3932238" cy="4953000"/>
          </a:xfrm>
        </p:spPr>
        <p:txBody>
          <a:bodyPr>
            <a:normAutofit fontScale="70000" lnSpcReduction="20000"/>
          </a:bodyPr>
          <a:lstStyle/>
          <a:p>
            <a:pPr marL="342900" lvl="1" indent="-342900" eaLnBrk="1" fontAlgn="auto" hangingPunct="1">
              <a:lnSpc>
                <a:spcPct val="120000"/>
              </a:lnSpc>
              <a:spcBef>
                <a:spcPts val="1200"/>
              </a:spcBef>
              <a:spcAft>
                <a:spcPts val="0"/>
              </a:spcAft>
              <a:buClr>
                <a:schemeClr val="accent1"/>
              </a:buClr>
              <a:buFont typeface="Wingdings" pitchFamily="2" charset="2"/>
              <a:buChar char=""/>
              <a:defRPr/>
            </a:pPr>
            <a:r>
              <a:rPr lang="en-US" sz="2839" dirty="0">
                <a:ea typeface="+mn-ea"/>
              </a:rPr>
              <a:t>copyright owner has these exclusive rights, protected against infringement:</a:t>
            </a:r>
          </a:p>
          <a:p>
            <a:pPr lvl="1" eaLnBrk="1" fontAlgn="auto" hangingPunct="1">
              <a:lnSpc>
                <a:spcPct val="90000"/>
              </a:lnSpc>
              <a:spcBef>
                <a:spcPts val="1800"/>
              </a:spcBef>
              <a:spcAft>
                <a:spcPts val="600"/>
              </a:spcAft>
              <a:buFont typeface="Wingdings" pitchFamily="2" charset="2"/>
              <a:buChar char=""/>
              <a:defRPr/>
            </a:pPr>
            <a:r>
              <a:rPr lang="en-US" sz="2452" dirty="0">
                <a:ea typeface="+mn-ea"/>
              </a:rPr>
              <a:t>reproduction right</a:t>
            </a:r>
          </a:p>
          <a:p>
            <a:pPr lvl="1" eaLnBrk="1" fontAlgn="auto" hangingPunct="1">
              <a:lnSpc>
                <a:spcPct val="90000"/>
              </a:lnSpc>
              <a:spcAft>
                <a:spcPts val="600"/>
              </a:spcAft>
              <a:buFont typeface="Wingdings" pitchFamily="2" charset="2"/>
              <a:buChar char=""/>
              <a:defRPr/>
            </a:pPr>
            <a:r>
              <a:rPr lang="en-US" sz="2452" dirty="0">
                <a:ea typeface="+mn-ea"/>
              </a:rPr>
              <a:t>modification right</a:t>
            </a:r>
          </a:p>
          <a:p>
            <a:pPr lvl="1" eaLnBrk="1" fontAlgn="auto" hangingPunct="1">
              <a:lnSpc>
                <a:spcPct val="90000"/>
              </a:lnSpc>
              <a:spcAft>
                <a:spcPts val="600"/>
              </a:spcAft>
              <a:buFont typeface="Wingdings" pitchFamily="2" charset="2"/>
              <a:buChar char=""/>
              <a:defRPr/>
            </a:pPr>
            <a:r>
              <a:rPr lang="en-US" sz="2452" dirty="0">
                <a:ea typeface="+mn-ea"/>
              </a:rPr>
              <a:t>distribution right</a:t>
            </a:r>
          </a:p>
          <a:p>
            <a:pPr lvl="1" eaLnBrk="1" fontAlgn="auto" hangingPunct="1">
              <a:lnSpc>
                <a:spcPct val="90000"/>
              </a:lnSpc>
              <a:spcAft>
                <a:spcPts val="600"/>
              </a:spcAft>
              <a:buFont typeface="Wingdings" pitchFamily="2" charset="2"/>
              <a:buChar char=""/>
              <a:defRPr/>
            </a:pPr>
            <a:r>
              <a:rPr lang="en-US" sz="2452" dirty="0">
                <a:ea typeface="+mn-ea"/>
              </a:rPr>
              <a:t>public-performance right</a:t>
            </a:r>
          </a:p>
          <a:p>
            <a:pPr lvl="1" eaLnBrk="1" fontAlgn="auto" hangingPunct="1">
              <a:lnSpc>
                <a:spcPct val="90000"/>
              </a:lnSpc>
              <a:spcAft>
                <a:spcPts val="600"/>
              </a:spcAft>
              <a:buFont typeface="Wingdings" pitchFamily="2" charset="2"/>
              <a:buChar char=""/>
              <a:defRPr/>
            </a:pPr>
            <a:r>
              <a:rPr lang="en-US" sz="2452" dirty="0">
                <a:ea typeface="+mn-ea"/>
              </a:rPr>
              <a:t>public-display right</a:t>
            </a:r>
          </a:p>
        </p:txBody>
      </p:sp>
      <p:sp>
        <p:nvSpPr>
          <p:cNvPr id="6" name="Content Placeholder 5"/>
          <p:cNvSpPr>
            <a:spLocks noGrp="1"/>
          </p:cNvSpPr>
          <p:nvPr>
            <p:ph sz="half" idx="2"/>
          </p:nvPr>
        </p:nvSpPr>
        <p:spPr>
          <a:xfrm>
            <a:off x="4754563" y="2057400"/>
            <a:ext cx="3932237" cy="4572000"/>
          </a:xfrm>
        </p:spPr>
        <p:txBody>
          <a:bodyPr>
            <a:normAutofit fontScale="70000" lnSpcReduction="20000"/>
          </a:bodyPr>
          <a:lstStyle/>
          <a:p>
            <a:pPr marL="342900" lvl="1" indent="-342900" eaLnBrk="1" fontAlgn="auto" hangingPunct="1">
              <a:lnSpc>
                <a:spcPct val="120000"/>
              </a:lnSpc>
              <a:spcBef>
                <a:spcPts val="1200"/>
              </a:spcBef>
              <a:spcAft>
                <a:spcPts val="0"/>
              </a:spcAft>
              <a:buClr>
                <a:schemeClr val="accent1"/>
              </a:buClr>
              <a:buFont typeface="Wingdings" pitchFamily="2" charset="2"/>
              <a:buChar char=""/>
              <a:defRPr/>
            </a:pPr>
            <a:r>
              <a:rPr lang="en-US" sz="2839" dirty="0" smtClean="0">
                <a:ea typeface="+mn-ea"/>
              </a:rPr>
              <a:t>examples of items that can be copyrighted include:</a:t>
            </a:r>
          </a:p>
          <a:p>
            <a:pPr lvl="1" eaLnBrk="1" fontAlgn="auto" hangingPunct="1">
              <a:lnSpc>
                <a:spcPct val="90000"/>
              </a:lnSpc>
              <a:spcBef>
                <a:spcPts val="1800"/>
              </a:spcBef>
              <a:spcAft>
                <a:spcPts val="600"/>
              </a:spcAft>
              <a:buFont typeface="Wingdings" pitchFamily="2" charset="2"/>
              <a:buChar char=""/>
              <a:defRPr/>
            </a:pPr>
            <a:r>
              <a:rPr lang="en-US" sz="2400" dirty="0" smtClean="0">
                <a:ea typeface="+mn-ea"/>
              </a:rPr>
              <a:t>literary works</a:t>
            </a:r>
          </a:p>
          <a:p>
            <a:pPr lvl="1" eaLnBrk="1" fontAlgn="auto" hangingPunct="1">
              <a:lnSpc>
                <a:spcPct val="90000"/>
              </a:lnSpc>
              <a:spcAft>
                <a:spcPts val="600"/>
              </a:spcAft>
              <a:buFont typeface="Wingdings" pitchFamily="2" charset="2"/>
              <a:buChar char=""/>
              <a:defRPr/>
            </a:pPr>
            <a:r>
              <a:rPr lang="en-US" sz="2400" dirty="0" smtClean="0">
                <a:ea typeface="+mn-ea"/>
              </a:rPr>
              <a:t>musical works</a:t>
            </a:r>
          </a:p>
          <a:p>
            <a:pPr lvl="1" eaLnBrk="1" fontAlgn="auto" hangingPunct="1">
              <a:lnSpc>
                <a:spcPct val="90000"/>
              </a:lnSpc>
              <a:spcAft>
                <a:spcPts val="600"/>
              </a:spcAft>
              <a:buFont typeface="Wingdings" pitchFamily="2" charset="2"/>
              <a:buChar char=""/>
              <a:defRPr/>
            </a:pPr>
            <a:r>
              <a:rPr lang="en-US" sz="2400" dirty="0" smtClean="0">
                <a:ea typeface="+mn-ea"/>
              </a:rPr>
              <a:t>dramatic works</a:t>
            </a:r>
          </a:p>
          <a:p>
            <a:pPr lvl="1" eaLnBrk="1" fontAlgn="auto" hangingPunct="1">
              <a:lnSpc>
                <a:spcPct val="90000"/>
              </a:lnSpc>
              <a:spcAft>
                <a:spcPts val="600"/>
              </a:spcAft>
              <a:buFont typeface="Wingdings" pitchFamily="2" charset="2"/>
              <a:buChar char=""/>
              <a:defRPr/>
            </a:pPr>
            <a:r>
              <a:rPr lang="en-US" sz="2400" dirty="0" smtClean="0">
                <a:ea typeface="+mn-ea"/>
              </a:rPr>
              <a:t>pantomimes and choreographic works</a:t>
            </a:r>
          </a:p>
          <a:p>
            <a:pPr lvl="1" eaLnBrk="1" fontAlgn="auto" hangingPunct="1">
              <a:lnSpc>
                <a:spcPct val="90000"/>
              </a:lnSpc>
              <a:spcAft>
                <a:spcPts val="600"/>
              </a:spcAft>
              <a:buFont typeface="Wingdings" pitchFamily="2" charset="2"/>
              <a:buChar char=""/>
              <a:defRPr/>
            </a:pPr>
            <a:r>
              <a:rPr lang="en-US" sz="2400" dirty="0" smtClean="0">
                <a:ea typeface="+mn-ea"/>
              </a:rPr>
              <a:t>pictorial, graphic, and sculptural works</a:t>
            </a:r>
          </a:p>
          <a:p>
            <a:pPr lvl="1" eaLnBrk="1" fontAlgn="auto" hangingPunct="1">
              <a:lnSpc>
                <a:spcPct val="90000"/>
              </a:lnSpc>
              <a:spcAft>
                <a:spcPts val="600"/>
              </a:spcAft>
              <a:buFont typeface="Wingdings" pitchFamily="2" charset="2"/>
              <a:buChar char=""/>
              <a:defRPr/>
            </a:pPr>
            <a:r>
              <a:rPr lang="en-US" sz="2400" dirty="0" smtClean="0">
                <a:ea typeface="+mn-ea"/>
              </a:rPr>
              <a:t>motion pictures and other audiovisual works</a:t>
            </a:r>
          </a:p>
          <a:p>
            <a:pPr lvl="1" eaLnBrk="1" fontAlgn="auto" hangingPunct="1">
              <a:lnSpc>
                <a:spcPct val="90000"/>
              </a:lnSpc>
              <a:spcAft>
                <a:spcPts val="600"/>
              </a:spcAft>
              <a:buFont typeface="Wingdings" pitchFamily="2" charset="2"/>
              <a:buChar char=""/>
              <a:defRPr/>
            </a:pPr>
            <a:r>
              <a:rPr lang="en-US" sz="2400" dirty="0" smtClean="0">
                <a:ea typeface="+mn-ea"/>
              </a:rPr>
              <a:t>sound recordings</a:t>
            </a:r>
          </a:p>
          <a:p>
            <a:pPr lvl="1" eaLnBrk="1" fontAlgn="auto" hangingPunct="1">
              <a:lnSpc>
                <a:spcPct val="90000"/>
              </a:lnSpc>
              <a:spcAft>
                <a:spcPts val="600"/>
              </a:spcAft>
              <a:buFont typeface="Wingdings" pitchFamily="2" charset="2"/>
              <a:buChar char=""/>
              <a:defRPr/>
            </a:pPr>
            <a:r>
              <a:rPr lang="en-US" sz="2400" dirty="0" smtClean="0">
                <a:ea typeface="+mn-ea"/>
              </a:rPr>
              <a:t>architectural works</a:t>
            </a:r>
          </a:p>
          <a:p>
            <a:pPr lvl="1" eaLnBrk="1" fontAlgn="auto" hangingPunct="1">
              <a:lnSpc>
                <a:spcPct val="90000"/>
              </a:lnSpc>
              <a:spcAft>
                <a:spcPts val="600"/>
              </a:spcAft>
              <a:buFont typeface="Wingdings" pitchFamily="2" charset="2"/>
              <a:buChar char=""/>
              <a:defRPr/>
            </a:pPr>
            <a:r>
              <a:rPr lang="en-US" sz="2400" dirty="0" smtClean="0">
                <a:ea typeface="+mn-ea"/>
              </a:rPr>
              <a:t>software-related works</a:t>
            </a:r>
          </a:p>
          <a:p>
            <a:pPr eaLnBrk="1" fontAlgn="auto" hangingPunct="1">
              <a:spcAft>
                <a:spcPts val="0"/>
              </a:spcAft>
              <a:buFont typeface="Wingdings" pitchFamily="2" charset="2"/>
              <a:buChar char=""/>
              <a:defRPr/>
            </a:pPr>
            <a:endParaRPr lang="en-US" dirty="0">
              <a:ea typeface="+mn-ea"/>
              <a:cs typeface="+mn-cs"/>
            </a:endParaRPr>
          </a:p>
        </p:txBody>
      </p:sp>
      <p:pic>
        <p:nvPicPr>
          <p:cNvPr id="35845" name="Picture 6"/>
          <p:cNvPicPr>
            <a:picLocks noChangeAspect="1"/>
          </p:cNvPicPr>
          <p:nvPr/>
        </p:nvPicPr>
        <p:blipFill>
          <a:blip r:embed="rId3"/>
          <a:srcRect/>
          <a:stretch>
            <a:fillRect/>
          </a:stretch>
        </p:blipFill>
        <p:spPr bwMode="auto">
          <a:xfrm>
            <a:off x="3657600" y="3276600"/>
            <a:ext cx="1295400" cy="1295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FFB91D"/>
                </a:solidFill>
                <a:ea typeface="+mj-ea"/>
                <a:cs typeface="+mj-cs"/>
              </a:rPr>
              <a:t>Patent</a:t>
            </a:r>
            <a:endParaRPr lang="en-US" dirty="0">
              <a:solidFill>
                <a:srgbClr val="FFB91D"/>
              </a:solidFill>
              <a:ea typeface="+mj-ea"/>
              <a:cs typeface="+mj-cs"/>
            </a:endParaRPr>
          </a:p>
        </p:txBody>
      </p:sp>
      <p:sp>
        <p:nvSpPr>
          <p:cNvPr id="219139" name="Rectangle 3"/>
          <p:cNvSpPr>
            <a:spLocks noGrp="1" noChangeArrowheads="1"/>
          </p:cNvSpPr>
          <p:nvPr>
            <p:ph idx="1"/>
          </p:nvPr>
        </p:nvSpPr>
        <p:spPr>
          <a:xfrm>
            <a:off x="457200" y="1981200"/>
            <a:ext cx="8382000" cy="2743200"/>
          </a:xfrm>
        </p:spPr>
        <p:txBody>
          <a:bodyPr wrap="square" numCol="1" anchor="t" anchorCtr="0" compatLnSpc="1">
            <a:prstTxWarp prst="textNoShape">
              <a:avLst/>
            </a:prstTxWarp>
          </a:bodyPr>
          <a:lstStyle/>
          <a:p>
            <a:pPr eaLnBrk="1" hangingPunct="1">
              <a:lnSpc>
                <a:spcPct val="80000"/>
              </a:lnSpc>
            </a:pPr>
            <a:r>
              <a:rPr lang="en-US" sz="2600" dirty="0">
                <a:effectLst>
                  <a:outerShdw blurRad="38100" dist="38100" dir="2700000" algn="tl">
                    <a:srgbClr val="0064E2"/>
                  </a:outerShdw>
                </a:effectLst>
                <a:ea typeface="ＭＳ Ｐゴシック" pitchFamily="-110" charset="-128"/>
                <a:cs typeface="ＭＳ Ｐゴシック" pitchFamily="-110" charset="-128"/>
              </a:rPr>
              <a:t>grant a property right to the inventor</a:t>
            </a:r>
          </a:p>
          <a:p>
            <a:pPr eaLnBrk="1" hangingPunct="1">
              <a:lnSpc>
                <a:spcPct val="80000"/>
              </a:lnSpc>
            </a:pPr>
            <a:r>
              <a:rPr lang="en-US" sz="2600" dirty="0">
                <a:effectLst>
                  <a:outerShdw blurRad="38100" dist="38100" dir="2700000" algn="tl">
                    <a:srgbClr val="0064E2"/>
                  </a:outerShdw>
                </a:effectLst>
                <a:ea typeface="ＭＳ Ｐゴシック" pitchFamily="-110" charset="-128"/>
                <a:cs typeface="ＭＳ Ｐゴシック" pitchFamily="-110" charset="-128"/>
              </a:rPr>
              <a:t>“the right to exclude others from making, using, offering for sale, or selling” the invention in the United States or “importing” the invention into the United States</a:t>
            </a:r>
            <a:endParaRPr lang="en-US" sz="2600" dirty="0" smtClean="0">
              <a:effectLst>
                <a:outerShdw blurRad="38100" dist="38100" dir="2700000" algn="tl">
                  <a:srgbClr val="0064E2"/>
                </a:outerShdw>
              </a:effectLst>
              <a:ea typeface="ＭＳ Ｐゴシック" pitchFamily="-110" charset="-128"/>
              <a:cs typeface="ＭＳ Ｐゴシック" pitchFamily="-110" charset="-128"/>
            </a:endParaRPr>
          </a:p>
          <a:p>
            <a:pPr eaLnBrk="1" hangingPunct="1">
              <a:lnSpc>
                <a:spcPct val="80000"/>
              </a:lnSpc>
            </a:pPr>
            <a:r>
              <a:rPr lang="en-US" sz="2600" dirty="0" smtClean="0">
                <a:effectLst>
                  <a:outerShdw blurRad="38100" dist="38100" dir="2700000" algn="tl">
                    <a:srgbClr val="0064E2"/>
                  </a:outerShdw>
                </a:effectLst>
                <a:ea typeface="ＭＳ Ｐゴシック" pitchFamily="-110" charset="-128"/>
                <a:cs typeface="ＭＳ Ｐゴシック" pitchFamily="-110" charset="-128"/>
              </a:rPr>
              <a:t>types</a:t>
            </a:r>
            <a:r>
              <a:rPr lang="en-US" sz="2600" dirty="0">
                <a:effectLst>
                  <a:outerShdw blurRad="38100" dist="38100" dir="2700000" algn="tl">
                    <a:srgbClr val="0064E2"/>
                  </a:outerShdw>
                </a:effectLst>
                <a:ea typeface="ＭＳ Ｐゴシック" pitchFamily="-110" charset="-128"/>
                <a:cs typeface="ＭＳ Ｐゴシック" pitchFamily="-110" charset="-128"/>
              </a:rPr>
              <a:t>:</a:t>
            </a:r>
          </a:p>
        </p:txBody>
      </p:sp>
      <p:graphicFrame>
        <p:nvGraphicFramePr>
          <p:cNvPr id="4" name="Diagram 3"/>
          <p:cNvGraphicFramePr/>
          <p:nvPr/>
        </p:nvGraphicFramePr>
        <p:xfrm>
          <a:off x="1981200" y="3657600"/>
          <a:ext cx="69342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B91D"/>
                </a:solidFill>
              </a:rPr>
              <a:t>Trademark</a:t>
            </a:r>
            <a:endParaRPr lang="en-US" dirty="0"/>
          </a:p>
        </p:txBody>
      </p:sp>
      <p:sp>
        <p:nvSpPr>
          <p:cNvPr id="3" name="Content Placeholder 2"/>
          <p:cNvSpPr>
            <a:spLocks noGrp="1"/>
          </p:cNvSpPr>
          <p:nvPr>
            <p:ph idx="1"/>
          </p:nvPr>
        </p:nvSpPr>
        <p:spPr/>
        <p:txBody>
          <a:bodyPr>
            <a:normAutofit fontScale="92500"/>
          </a:bodyPr>
          <a:lstStyle/>
          <a:p>
            <a:pPr eaLnBrk="1" fontAlgn="auto" hangingPunct="1">
              <a:spcAft>
                <a:spcPts val="0"/>
              </a:spcAft>
              <a:buFont typeface="Wingdings" pitchFamily="2" charset="2"/>
              <a:buChar char=""/>
              <a:defRPr/>
            </a:pPr>
            <a:r>
              <a:rPr lang="en-US" sz="2800" dirty="0"/>
              <a:t>a word, name, symbol, or device </a:t>
            </a:r>
          </a:p>
          <a:p>
            <a:pPr marL="274320" lvl="1" eaLnBrk="1" fontAlgn="auto" hangingPunct="1">
              <a:spcBef>
                <a:spcPts val="456"/>
              </a:spcBef>
              <a:spcAft>
                <a:spcPts val="600"/>
              </a:spcAft>
              <a:buFont typeface="Wingdings" pitchFamily="2" charset="2"/>
              <a:buChar char=""/>
              <a:defRPr/>
            </a:pPr>
            <a:r>
              <a:rPr lang="en-US" sz="2400" dirty="0"/>
              <a:t> used in trade with goods</a:t>
            </a:r>
          </a:p>
          <a:p>
            <a:pPr marL="274320" lvl="1" eaLnBrk="1" fontAlgn="auto" hangingPunct="1">
              <a:spcBef>
                <a:spcPts val="456"/>
              </a:spcBef>
              <a:spcAft>
                <a:spcPts val="600"/>
              </a:spcAft>
              <a:buFont typeface="Wingdings" pitchFamily="2" charset="2"/>
              <a:buChar char=""/>
              <a:defRPr/>
            </a:pPr>
            <a:r>
              <a:rPr lang="en-US" sz="2400" dirty="0"/>
              <a:t> indicates source of goods </a:t>
            </a:r>
          </a:p>
          <a:p>
            <a:pPr marL="274320" lvl="1" eaLnBrk="1" fontAlgn="auto" hangingPunct="1">
              <a:spcBef>
                <a:spcPts val="456"/>
              </a:spcBef>
              <a:spcAft>
                <a:spcPts val="600"/>
              </a:spcAft>
              <a:buFont typeface="Wingdings" pitchFamily="2" charset="2"/>
              <a:buChar char=""/>
              <a:defRPr/>
            </a:pPr>
            <a:r>
              <a:rPr lang="en-US" sz="2400" dirty="0"/>
              <a:t> distinguishes them from    goods of others</a:t>
            </a:r>
          </a:p>
          <a:p>
            <a:pPr eaLnBrk="1" fontAlgn="auto" hangingPunct="1">
              <a:spcAft>
                <a:spcPts val="0"/>
              </a:spcAft>
              <a:buFont typeface="Wingdings" pitchFamily="2" charset="2"/>
              <a:buChar char=""/>
              <a:defRPr/>
            </a:pPr>
            <a:r>
              <a:rPr lang="en-US" sz="2800" dirty="0"/>
              <a:t> trademark rights may be used to:</a:t>
            </a:r>
          </a:p>
          <a:p>
            <a:pPr marL="274320" lvl="1" eaLnBrk="1" fontAlgn="auto" hangingPunct="1">
              <a:spcBef>
                <a:spcPts val="456"/>
              </a:spcBef>
              <a:spcAft>
                <a:spcPts val="600"/>
              </a:spcAft>
              <a:buFont typeface="Wingdings" pitchFamily="2" charset="2"/>
              <a:buChar char=""/>
              <a:defRPr/>
            </a:pPr>
            <a:r>
              <a:rPr lang="en-US" sz="2429" dirty="0"/>
              <a:t> prevent others from using a confusingly similar mark</a:t>
            </a:r>
          </a:p>
          <a:p>
            <a:pPr marL="274320" lvl="1" eaLnBrk="1" fontAlgn="auto" hangingPunct="1">
              <a:spcBef>
                <a:spcPts val="456"/>
              </a:spcBef>
              <a:spcAft>
                <a:spcPts val="600"/>
              </a:spcAft>
              <a:buFont typeface="Wingdings" pitchFamily="2" charset="2"/>
              <a:buChar char=""/>
              <a:defRPr/>
            </a:pPr>
            <a:r>
              <a:rPr lang="en-US" sz="2429" dirty="0"/>
              <a:t> but not to prevent others from making the same goods or from selling the same goods or services under a clearly different </a:t>
            </a:r>
            <a:r>
              <a:rPr lang="en-US" sz="2429" dirty="0" smtClean="0"/>
              <a:t>mark</a:t>
            </a:r>
            <a:endParaRPr lang="en-US" sz="2429" dirty="0"/>
          </a:p>
        </p:txBody>
      </p:sp>
    </p:spTree>
    <p:extLst>
      <p:ext uri="{BB962C8B-B14F-4D97-AF65-F5344CB8AC3E}">
        <p14:creationId xmlns:p14="http://schemas.microsoft.com/office/powerpoint/2010/main" val="359901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0"/>
            <a:ext cx="8229600" cy="1524000"/>
          </a:xfrm>
        </p:spPr>
        <p:txBody>
          <a:bodyPr>
            <a:normAutofit fontScale="90000"/>
          </a:bodyPr>
          <a:lstStyle/>
          <a:p>
            <a:pPr eaLnBrk="1" fontAlgn="auto" hangingPunct="1">
              <a:spcAft>
                <a:spcPts val="0"/>
              </a:spcAft>
              <a:defRPr/>
            </a:pPr>
            <a:r>
              <a:rPr lang="en-US" dirty="0">
                <a:solidFill>
                  <a:srgbClr val="FFB91D"/>
                </a:solidFill>
                <a:ea typeface="+mj-ea"/>
                <a:cs typeface="+mj-cs"/>
              </a:rPr>
              <a:t>U.S. Digital Millennium Copyright ACT (DMCA)</a:t>
            </a:r>
          </a:p>
        </p:txBody>
      </p:sp>
      <p:sp>
        <p:nvSpPr>
          <p:cNvPr id="225283" name="Rectangle 3"/>
          <p:cNvSpPr>
            <a:spLocks noGrp="1" noChangeArrowheads="1"/>
          </p:cNvSpPr>
          <p:nvPr>
            <p:ph idx="1"/>
          </p:nvPr>
        </p:nvSpPr>
        <p:spPr>
          <a:xfrm>
            <a:off x="457200" y="1905000"/>
            <a:ext cx="8229600" cy="4648200"/>
          </a:xfrm>
        </p:spPr>
        <p:txBody>
          <a:bodyPr wrap="square" numCol="1" anchor="t" anchorCtr="0" compatLnSpc="1">
            <a:prstTxWarp prst="textNoShape">
              <a:avLst/>
            </a:prstTxWarp>
          </a:bodyPr>
          <a:lstStyle/>
          <a:p>
            <a:pPr eaLnBrk="1" hangingPunct="1">
              <a:lnSpc>
                <a:spcPct val="90000"/>
              </a:lnSpc>
              <a:buFont typeface="Wingdings" pitchFamily="-1" charset="2"/>
              <a:buChar char=""/>
              <a:defRPr/>
            </a:pPr>
            <a:r>
              <a:rPr lang="en-US" dirty="0" smtClean="0">
                <a:effectLst/>
              </a:rPr>
              <a:t>signed into law in 1998</a:t>
            </a:r>
          </a:p>
          <a:p>
            <a:pPr eaLnBrk="1" hangingPunct="1">
              <a:lnSpc>
                <a:spcPct val="90000"/>
              </a:lnSpc>
              <a:buFont typeface="Wingdings" pitchFamily="-1" charset="2"/>
              <a:buChar char=""/>
              <a:defRPr/>
            </a:pPr>
            <a:r>
              <a:rPr lang="en-US" dirty="0" smtClean="0">
                <a:effectLst/>
              </a:rPr>
              <a:t>implements WIPO treaties to strengthen protections of digital copyrighted materials</a:t>
            </a:r>
          </a:p>
          <a:p>
            <a:pPr eaLnBrk="1" hangingPunct="1">
              <a:lnSpc>
                <a:spcPct val="90000"/>
              </a:lnSpc>
              <a:buFont typeface="Wingdings" pitchFamily="-1" charset="2"/>
              <a:buChar char=""/>
              <a:defRPr/>
            </a:pPr>
            <a:r>
              <a:rPr lang="en-US" dirty="0" smtClean="0">
                <a:effectLst/>
              </a:rPr>
              <a:t>encourages copyright owners to use technological measures to protect their copyrighted works</a:t>
            </a:r>
          </a:p>
          <a:p>
            <a:pPr lvl="1" eaLnBrk="1" hangingPunct="1">
              <a:lnSpc>
                <a:spcPct val="90000"/>
              </a:lnSpc>
              <a:buFont typeface="Wingdings" pitchFamily="-1" charset="2"/>
              <a:buChar char=""/>
              <a:defRPr/>
            </a:pPr>
            <a:r>
              <a:rPr lang="en-US" dirty="0" smtClean="0">
                <a:effectLst/>
              </a:rPr>
              <a:t>measures that prevent access to the work </a:t>
            </a:r>
          </a:p>
          <a:p>
            <a:pPr lvl="1" eaLnBrk="1" hangingPunct="1">
              <a:lnSpc>
                <a:spcPct val="90000"/>
              </a:lnSpc>
              <a:buFont typeface="Wingdings" pitchFamily="-1" charset="2"/>
              <a:buChar char=""/>
              <a:defRPr/>
            </a:pPr>
            <a:r>
              <a:rPr lang="en-US" dirty="0" smtClean="0">
                <a:effectLst/>
              </a:rPr>
              <a:t>measures that prevent copying of the work</a:t>
            </a:r>
          </a:p>
          <a:p>
            <a:pPr eaLnBrk="1" hangingPunct="1">
              <a:lnSpc>
                <a:spcPct val="90000"/>
              </a:lnSpc>
              <a:buFont typeface="Wingdings" pitchFamily="-1" charset="2"/>
              <a:buChar char=""/>
              <a:defRPr/>
            </a:pPr>
            <a:r>
              <a:rPr lang="en-US" dirty="0" smtClean="0">
                <a:effectLst/>
              </a:rPr>
              <a:t>prohibits attempts to bypass the measures</a:t>
            </a:r>
          </a:p>
          <a:p>
            <a:pPr lvl="1" eaLnBrk="1" hangingPunct="1">
              <a:lnSpc>
                <a:spcPct val="90000"/>
              </a:lnSpc>
              <a:buFont typeface="Wingdings" pitchFamily="-1" charset="2"/>
              <a:buChar char=""/>
              <a:defRPr/>
            </a:pPr>
            <a:r>
              <a:rPr lang="en-US" dirty="0" smtClean="0">
                <a:effectLst/>
              </a:rPr>
              <a:t>both criminal and civil penalties apply to attempts to circumvent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slide(fromBottom)">
                                      <p:cBhvr>
                                        <p:cTn id="7" dur="1000"/>
                                        <p:tgtEl>
                                          <p:spTgt spid="225283">
                                            <p:txEl>
                                              <p:pRg st="0" end="0"/>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animEffect transition="in" filter="slide(fromBottom)">
                                      <p:cBhvr>
                                        <p:cTn id="11" dur="1000"/>
                                        <p:tgtEl>
                                          <p:spTgt spid="225283">
                                            <p:txEl>
                                              <p:pRg st="1" end="1"/>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animEffect transition="in" filter="slide(fromBottom)">
                                      <p:cBhvr>
                                        <p:cTn id="15" dur="1000"/>
                                        <p:tgtEl>
                                          <p:spTgt spid="225283">
                                            <p:txEl>
                                              <p:pRg st="2" end="2"/>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25283">
                                            <p:txEl>
                                              <p:pRg st="3" end="3"/>
                                            </p:txEl>
                                          </p:spTgt>
                                        </p:tgtEl>
                                        <p:attrNameLst>
                                          <p:attrName>style.visibility</p:attrName>
                                        </p:attrNameLst>
                                      </p:cBhvr>
                                      <p:to>
                                        <p:strVal val="visible"/>
                                      </p:to>
                                    </p:set>
                                    <p:animEffect transition="in" filter="slide(fromBottom)">
                                      <p:cBhvr>
                                        <p:cTn id="19" dur="1000"/>
                                        <p:tgtEl>
                                          <p:spTgt spid="225283">
                                            <p:txEl>
                                              <p:pRg st="3" end="3"/>
                                            </p:tx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25283">
                                            <p:txEl>
                                              <p:pRg st="4" end="4"/>
                                            </p:txEl>
                                          </p:spTgt>
                                        </p:tgtEl>
                                        <p:attrNameLst>
                                          <p:attrName>style.visibility</p:attrName>
                                        </p:attrNameLst>
                                      </p:cBhvr>
                                      <p:to>
                                        <p:strVal val="visible"/>
                                      </p:to>
                                    </p:set>
                                    <p:animEffect transition="in" filter="slide(fromBottom)">
                                      <p:cBhvr>
                                        <p:cTn id="23" dur="1000"/>
                                        <p:tgtEl>
                                          <p:spTgt spid="225283">
                                            <p:txEl>
                                              <p:pRg st="4" end="4"/>
                                            </p:txEl>
                                          </p:spTgt>
                                        </p:tgtEl>
                                      </p:cBhvr>
                                    </p:animEffect>
                                  </p:childTnLst>
                                </p:cTn>
                              </p:par>
                            </p:childTnLst>
                          </p:cTn>
                        </p:par>
                        <p:par>
                          <p:cTn id="24" fill="hold">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225283">
                                            <p:txEl>
                                              <p:pRg st="5" end="5"/>
                                            </p:txEl>
                                          </p:spTgt>
                                        </p:tgtEl>
                                        <p:attrNameLst>
                                          <p:attrName>style.visibility</p:attrName>
                                        </p:attrNameLst>
                                      </p:cBhvr>
                                      <p:to>
                                        <p:strVal val="visible"/>
                                      </p:to>
                                    </p:set>
                                    <p:animEffect transition="in" filter="slide(fromBottom)">
                                      <p:cBhvr>
                                        <p:cTn id="27" dur="1000"/>
                                        <p:tgtEl>
                                          <p:spTgt spid="225283">
                                            <p:txEl>
                                              <p:pRg st="5" end="5"/>
                                            </p:txEl>
                                          </p:spTgt>
                                        </p:tgtEl>
                                      </p:cBhvr>
                                    </p:animEffect>
                                  </p:childTnLst>
                                </p:cTn>
                              </p:par>
                            </p:childTnLst>
                          </p:cTn>
                        </p:par>
                        <p:par>
                          <p:cTn id="28" fill="hold">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225283">
                                            <p:txEl>
                                              <p:pRg st="6" end="6"/>
                                            </p:txEl>
                                          </p:spTgt>
                                        </p:tgtEl>
                                        <p:attrNameLst>
                                          <p:attrName>style.visibility</p:attrName>
                                        </p:attrNameLst>
                                      </p:cBhvr>
                                      <p:to>
                                        <p:strVal val="visible"/>
                                      </p:to>
                                    </p:set>
                                    <p:animEffect transition="in" filter="slide(fromBottom)">
                                      <p:cBhvr>
                                        <p:cTn id="31" dur="1000"/>
                                        <p:tgtEl>
                                          <p:spTgt spid="225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fontAlgn="auto" hangingPunct="1">
              <a:spcAft>
                <a:spcPts val="0"/>
              </a:spcAft>
              <a:defRPr/>
            </a:pPr>
            <a:r>
              <a:rPr lang="en-US" dirty="0">
                <a:solidFill>
                  <a:srgbClr val="FFB91D"/>
                </a:solidFill>
                <a:ea typeface="+mj-ea"/>
                <a:cs typeface="+mj-cs"/>
              </a:rPr>
              <a:t>DMCA Exemptions</a:t>
            </a:r>
          </a:p>
        </p:txBody>
      </p:sp>
      <p:sp>
        <p:nvSpPr>
          <p:cNvPr id="227331" name="Rectangle 3"/>
          <p:cNvSpPr>
            <a:spLocks noGrp="1" noChangeArrowheads="1"/>
          </p:cNvSpPr>
          <p:nvPr>
            <p:ph idx="1"/>
          </p:nvPr>
        </p:nvSpPr>
        <p:spPr>
          <a:xfrm>
            <a:off x="457200" y="1676400"/>
            <a:ext cx="8229600" cy="4953000"/>
          </a:xfrm>
        </p:spPr>
        <p:txBody>
          <a:bodyPr wrap="square" numCol="1" anchor="t" anchorCtr="0" compatLnSpc="1">
            <a:prstTxWarp prst="textNoShape">
              <a:avLst/>
            </a:prstTxWarp>
          </a:bodyPr>
          <a:lstStyle/>
          <a:p>
            <a:pPr eaLnBrk="1" hangingPunct="1">
              <a:lnSpc>
                <a:spcPct val="90000"/>
              </a:lnSpc>
            </a:pPr>
            <a:r>
              <a:rPr lang="en-US" dirty="0">
                <a:effectLst/>
                <a:ea typeface="ＭＳ Ｐゴシック" pitchFamily="-110" charset="-128"/>
                <a:cs typeface="ＭＳ Ｐゴシック" pitchFamily="-110" charset="-128"/>
              </a:rPr>
              <a:t>certain actions are exempted from the provisions of the DMCA and other copyright laws including:</a:t>
            </a:r>
          </a:p>
          <a:p>
            <a:pPr eaLnBrk="1" hangingPunct="1">
              <a:lnSpc>
                <a:spcPct val="90000"/>
              </a:lnSpc>
            </a:pPr>
            <a:endParaRPr lang="en-US" dirty="0">
              <a:effectLst>
                <a:outerShdw blurRad="38100" dist="38100" dir="2700000" algn="tl">
                  <a:srgbClr val="0064E2"/>
                </a:outerShdw>
              </a:effectLst>
              <a:ea typeface="ＭＳ Ｐゴシック" pitchFamily="-110" charset="-128"/>
              <a:cs typeface="ＭＳ Ｐゴシック" pitchFamily="-110" charset="-128"/>
            </a:endParaRPr>
          </a:p>
          <a:p>
            <a:pPr eaLnBrk="1" hangingPunct="1">
              <a:lnSpc>
                <a:spcPct val="90000"/>
              </a:lnSpc>
            </a:pPr>
            <a:endParaRPr lang="en-US" dirty="0">
              <a:effectLst>
                <a:outerShdw blurRad="38100" dist="38100" dir="2700000" algn="tl">
                  <a:srgbClr val="0064E2"/>
                </a:outerShdw>
              </a:effectLst>
              <a:ea typeface="ＭＳ Ｐゴシック" pitchFamily="-110" charset="-128"/>
              <a:cs typeface="ＭＳ Ｐゴシック" pitchFamily="-110" charset="-128"/>
            </a:endParaRPr>
          </a:p>
          <a:p>
            <a:pPr eaLnBrk="1" hangingPunct="1">
              <a:lnSpc>
                <a:spcPct val="90000"/>
              </a:lnSpc>
            </a:pPr>
            <a:endParaRPr lang="en-US" dirty="0">
              <a:effectLst>
                <a:outerShdw blurRad="38100" dist="38100" dir="2700000" algn="tl">
                  <a:srgbClr val="0064E2"/>
                </a:outerShdw>
              </a:effectLst>
              <a:ea typeface="ＭＳ Ｐゴシック" pitchFamily="-110" charset="-128"/>
              <a:cs typeface="ＭＳ Ｐゴシック" pitchFamily="-110" charset="-128"/>
            </a:endParaRPr>
          </a:p>
          <a:p>
            <a:pPr eaLnBrk="1" hangingPunct="1">
              <a:lnSpc>
                <a:spcPct val="90000"/>
              </a:lnSpc>
            </a:pPr>
            <a:endParaRPr lang="en-US" dirty="0">
              <a:effectLst>
                <a:outerShdw blurRad="38100" dist="38100" dir="2700000" algn="tl">
                  <a:srgbClr val="0064E2"/>
                </a:outerShdw>
              </a:effectLst>
              <a:ea typeface="ＭＳ Ｐゴシック" pitchFamily="-110" charset="-128"/>
              <a:cs typeface="ＭＳ Ｐゴシック" pitchFamily="-110" charset="-128"/>
            </a:endParaRPr>
          </a:p>
          <a:p>
            <a:pPr eaLnBrk="1" hangingPunct="1">
              <a:lnSpc>
                <a:spcPct val="90000"/>
              </a:lnSpc>
            </a:pPr>
            <a:r>
              <a:rPr lang="en-US" dirty="0">
                <a:effectLst/>
                <a:ea typeface="ＭＳ Ｐゴシック" pitchFamily="-110" charset="-128"/>
                <a:cs typeface="ＭＳ Ｐゴシック" pitchFamily="-110" charset="-128"/>
              </a:rPr>
              <a:t>considerable concern exists that DMCA inhibits legitimate security and encryption research</a:t>
            </a:r>
          </a:p>
          <a:p>
            <a:pPr lvl="1" eaLnBrk="1" hangingPunct="1">
              <a:lnSpc>
                <a:spcPct val="90000"/>
              </a:lnSpc>
            </a:pPr>
            <a:r>
              <a:rPr lang="en-US" dirty="0">
                <a:effectLst/>
              </a:rPr>
              <a:t>feel that innovation and academic freedom is </a:t>
            </a:r>
            <a:r>
              <a:rPr lang="en-US" dirty="0" smtClean="0">
                <a:effectLst/>
              </a:rPr>
              <a:t>stifled </a:t>
            </a:r>
            <a:r>
              <a:rPr lang="en-US" dirty="0">
                <a:effectLst/>
              </a:rPr>
              <a:t>and open source software development is threatened</a:t>
            </a:r>
          </a:p>
        </p:txBody>
      </p:sp>
      <p:graphicFrame>
        <p:nvGraphicFramePr>
          <p:cNvPr id="4" name="Diagram 3"/>
          <p:cNvGraphicFramePr/>
          <p:nvPr/>
        </p:nvGraphicFramePr>
        <p:xfrm>
          <a:off x="838200" y="1752600"/>
          <a:ext cx="7239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0"/>
            <a:ext cx="8229600" cy="1524000"/>
          </a:xfrm>
        </p:spPr>
        <p:txBody>
          <a:bodyPr>
            <a:normAutofit fontScale="90000"/>
          </a:bodyPr>
          <a:lstStyle/>
          <a:p>
            <a:pPr eaLnBrk="1" fontAlgn="auto" hangingPunct="1">
              <a:spcAft>
                <a:spcPts val="0"/>
              </a:spcAft>
              <a:defRPr/>
            </a:pPr>
            <a:r>
              <a:rPr lang="en-US" dirty="0">
                <a:solidFill>
                  <a:srgbClr val="FFB91D"/>
                </a:solidFill>
                <a:ea typeface="+mj-ea"/>
                <a:cs typeface="+mj-cs"/>
              </a:rPr>
              <a:t>Digital Rights Management (DRM)</a:t>
            </a:r>
          </a:p>
        </p:txBody>
      </p:sp>
      <p:sp>
        <p:nvSpPr>
          <p:cNvPr id="229379" name="Rectangle 3"/>
          <p:cNvSpPr>
            <a:spLocks noGrp="1" noChangeArrowheads="1"/>
          </p:cNvSpPr>
          <p:nvPr>
            <p:ph idx="1"/>
          </p:nvPr>
        </p:nvSpPr>
        <p:spPr>
          <a:xfrm>
            <a:off x="457200" y="1905000"/>
            <a:ext cx="8229600" cy="4454525"/>
          </a:xfrm>
        </p:spPr>
        <p:txBody>
          <a:bodyPr wrap="square" numCol="1" anchor="t" anchorCtr="0" compatLnSpc="1">
            <a:prstTxWarp prst="textNoShape">
              <a:avLst/>
            </a:prstTxWarp>
          </a:bodyPr>
          <a:lstStyle/>
          <a:p>
            <a:pPr eaLnBrk="1" hangingPunct="1">
              <a:lnSpc>
                <a:spcPct val="90000"/>
              </a:lnSpc>
              <a:buFont typeface="Wingdings" pitchFamily="-1" charset="2"/>
              <a:buChar char=""/>
              <a:defRPr/>
            </a:pPr>
            <a:r>
              <a:rPr lang="en-US" sz="2600" dirty="0">
                <a:effectLst/>
              </a:rPr>
              <a:t>systems and procedures that ensure that holders of digital rights are clearly identified and receive stipulated payment for their works</a:t>
            </a:r>
          </a:p>
          <a:p>
            <a:pPr lvl="1" eaLnBrk="1" hangingPunct="1">
              <a:lnSpc>
                <a:spcPct val="90000"/>
              </a:lnSpc>
              <a:buFont typeface="Wingdings" pitchFamily="-1" charset="2"/>
              <a:buChar char=""/>
              <a:defRPr/>
            </a:pPr>
            <a:r>
              <a:rPr lang="en-US" dirty="0">
                <a:effectLst/>
              </a:rPr>
              <a:t>may impose further restrictions such as inhibiting printing or prohibiting further distribution</a:t>
            </a:r>
          </a:p>
          <a:p>
            <a:pPr eaLnBrk="1" hangingPunct="1">
              <a:lnSpc>
                <a:spcPct val="90000"/>
              </a:lnSpc>
              <a:buFont typeface="Wingdings" pitchFamily="-1" charset="2"/>
              <a:buChar char=""/>
              <a:defRPr/>
            </a:pPr>
            <a:r>
              <a:rPr lang="en-US" sz="2600" dirty="0">
                <a:effectLst/>
              </a:rPr>
              <a:t>no single DRM standard or architecture</a:t>
            </a:r>
          </a:p>
          <a:p>
            <a:pPr eaLnBrk="1" hangingPunct="1">
              <a:lnSpc>
                <a:spcPct val="90000"/>
              </a:lnSpc>
              <a:buFont typeface="Wingdings" pitchFamily="-1" charset="2"/>
              <a:buChar char=""/>
              <a:defRPr/>
            </a:pPr>
            <a:r>
              <a:rPr lang="en-US" sz="2600" dirty="0">
                <a:effectLst/>
              </a:rPr>
              <a:t>objective is to provide mechanisms for the complete content management life cycle</a:t>
            </a:r>
          </a:p>
          <a:p>
            <a:pPr eaLnBrk="1" hangingPunct="1">
              <a:lnSpc>
                <a:spcPct val="90000"/>
              </a:lnSpc>
              <a:buFont typeface="Wingdings" pitchFamily="-1" charset="2"/>
              <a:buChar char=""/>
              <a:defRPr/>
            </a:pPr>
            <a:r>
              <a:rPr lang="en-US" sz="2600" dirty="0">
                <a:effectLst/>
              </a:rPr>
              <a:t>provide persistent content protection for a variety of digital content types / platforms / media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slide(fromBottom)">
                                      <p:cBhvr>
                                        <p:cTn id="7" dur="1000"/>
                                        <p:tgtEl>
                                          <p:spTgt spid="229379">
                                            <p:txEl>
                                              <p:pRg st="0" end="0"/>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29379">
                                            <p:txEl>
                                              <p:pRg st="1" end="1"/>
                                            </p:txEl>
                                          </p:spTgt>
                                        </p:tgtEl>
                                        <p:attrNameLst>
                                          <p:attrName>style.visibility</p:attrName>
                                        </p:attrNameLst>
                                      </p:cBhvr>
                                      <p:to>
                                        <p:strVal val="visible"/>
                                      </p:to>
                                    </p:set>
                                    <p:animEffect transition="in" filter="slide(fromBottom)">
                                      <p:cBhvr>
                                        <p:cTn id="11" dur="1000"/>
                                        <p:tgtEl>
                                          <p:spTgt spid="229379">
                                            <p:txEl>
                                              <p:pRg st="1" end="1"/>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29379">
                                            <p:txEl>
                                              <p:pRg st="2" end="2"/>
                                            </p:txEl>
                                          </p:spTgt>
                                        </p:tgtEl>
                                        <p:attrNameLst>
                                          <p:attrName>style.visibility</p:attrName>
                                        </p:attrNameLst>
                                      </p:cBhvr>
                                      <p:to>
                                        <p:strVal val="visible"/>
                                      </p:to>
                                    </p:set>
                                    <p:animEffect transition="in" filter="slide(fromBottom)">
                                      <p:cBhvr>
                                        <p:cTn id="15" dur="1000"/>
                                        <p:tgtEl>
                                          <p:spTgt spid="229379">
                                            <p:txEl>
                                              <p:pRg st="2" end="2"/>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29379">
                                            <p:txEl>
                                              <p:pRg st="3" end="3"/>
                                            </p:txEl>
                                          </p:spTgt>
                                        </p:tgtEl>
                                        <p:attrNameLst>
                                          <p:attrName>style.visibility</p:attrName>
                                        </p:attrNameLst>
                                      </p:cBhvr>
                                      <p:to>
                                        <p:strVal val="visible"/>
                                      </p:to>
                                    </p:set>
                                    <p:animEffect transition="in" filter="slide(fromBottom)">
                                      <p:cBhvr>
                                        <p:cTn id="19" dur="1000"/>
                                        <p:tgtEl>
                                          <p:spTgt spid="229379">
                                            <p:txEl>
                                              <p:pRg st="3" end="3"/>
                                            </p:tx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29379">
                                            <p:txEl>
                                              <p:pRg st="4" end="4"/>
                                            </p:txEl>
                                          </p:spTgt>
                                        </p:tgtEl>
                                        <p:attrNameLst>
                                          <p:attrName>style.visibility</p:attrName>
                                        </p:attrNameLst>
                                      </p:cBhvr>
                                      <p:to>
                                        <p:strVal val="visible"/>
                                      </p:to>
                                    </p:set>
                                    <p:animEffect transition="in" filter="slide(fromBottom)">
                                      <p:cBhvr>
                                        <p:cTn id="23" dur="10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0" y="838200"/>
            <a:ext cx="2667000" cy="2209800"/>
          </a:xfrm>
        </p:spPr>
        <p:txBody>
          <a:bodyPr wrap="square" numCol="1" anchorCtr="0" compatLnSpc="1">
            <a:prstTxWarp prst="textNoShape">
              <a:avLst/>
            </a:prstTxWarp>
          </a:bodyPr>
          <a:lstStyle/>
          <a:p>
            <a:pPr eaLnBrk="1" hangingPunct="1">
              <a:defRPr/>
            </a:pPr>
            <a:r>
              <a:rPr lang="en-US" dirty="0">
                <a:solidFill>
                  <a:srgbClr val="FFB91D"/>
                </a:solidFill>
                <a:effectLst>
                  <a:outerShdw blurRad="38100" dist="38100" dir="2700000" algn="tl">
                    <a:srgbClr val="0064E2"/>
                  </a:outerShdw>
                </a:effectLst>
              </a:rPr>
              <a:t>DRM </a:t>
            </a:r>
            <a:br>
              <a:rPr lang="en-US" dirty="0">
                <a:solidFill>
                  <a:srgbClr val="FFB91D"/>
                </a:solidFill>
                <a:effectLst>
                  <a:outerShdw blurRad="38100" dist="38100" dir="2700000" algn="tl">
                    <a:srgbClr val="0064E2"/>
                  </a:outerShdw>
                </a:effectLst>
              </a:rPr>
            </a:br>
            <a:r>
              <a:rPr lang="en-US" sz="3400" dirty="0">
                <a:solidFill>
                  <a:srgbClr val="FFB91D"/>
                </a:solidFill>
                <a:effectLst>
                  <a:outerShdw blurRad="38100" dist="38100" dir="2700000" algn="tl">
                    <a:srgbClr val="0064E2"/>
                  </a:outerShdw>
                </a:effectLst>
              </a:rPr>
              <a:t>Components</a:t>
            </a:r>
          </a:p>
        </p:txBody>
      </p:sp>
      <p:pic>
        <p:nvPicPr>
          <p:cNvPr id="48131" name="Picture 5" descr="f3.pdf"/>
          <p:cNvPicPr>
            <a:picLocks noChangeAspect="1"/>
          </p:cNvPicPr>
          <p:nvPr/>
        </p:nvPicPr>
        <p:blipFill>
          <a:blip r:embed="rId3"/>
          <a:srcRect l="1176" t="10909" r="1176" b="10001"/>
          <a:stretch>
            <a:fillRect/>
          </a:stretch>
        </p:blipFill>
        <p:spPr bwMode="auto">
          <a:xfrm>
            <a:off x="2657475" y="0"/>
            <a:ext cx="6486525" cy="6858000"/>
          </a:xfrm>
          <a:prstGeom prst="rect">
            <a:avLst/>
          </a:prstGeom>
          <a:solidFill>
            <a:schemeClr val="accent1"/>
          </a:solidFill>
          <a:ln w="9525">
            <a:noFill/>
            <a:miter lim="800000"/>
            <a:headEnd/>
            <a:tailEnd/>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fontAlgn="auto" hangingPunct="1">
              <a:spcAft>
                <a:spcPts val="0"/>
              </a:spcAft>
              <a:defRPr/>
            </a:pPr>
            <a:r>
              <a:rPr lang="en-US" dirty="0">
                <a:solidFill>
                  <a:srgbClr val="FFB91D"/>
                </a:solidFill>
                <a:ea typeface="+mj-ea"/>
                <a:cs typeface="+mj-cs"/>
              </a:rPr>
              <a:t>Privacy</a:t>
            </a:r>
          </a:p>
        </p:txBody>
      </p:sp>
      <p:sp>
        <p:nvSpPr>
          <p:cNvPr id="235523" name="Rectangle 3"/>
          <p:cNvSpPr>
            <a:spLocks noGrp="1" noChangeArrowheads="1"/>
          </p:cNvSpPr>
          <p:nvPr>
            <p:ph idx="1"/>
          </p:nvPr>
        </p:nvSpPr>
        <p:spPr>
          <a:xfrm>
            <a:off x="457200" y="1905000"/>
            <a:ext cx="8229600" cy="4724400"/>
          </a:xfrm>
        </p:spPr>
        <p:txBody>
          <a:bodyPr wrap="square" numCol="1" anchor="t" anchorCtr="0" compatLnSpc="1">
            <a:prstTxWarp prst="textNoShape">
              <a:avLst/>
            </a:prstTxWarp>
          </a:bodyPr>
          <a:lstStyle/>
          <a:p>
            <a:pPr eaLnBrk="1" hangingPunct="1">
              <a:lnSpc>
                <a:spcPct val="90000"/>
              </a:lnSpc>
              <a:buFont typeface="Wingdings" pitchFamily="-1" charset="2"/>
              <a:buChar char=""/>
              <a:defRPr/>
            </a:pPr>
            <a:r>
              <a:rPr lang="en-US" dirty="0">
                <a:effectLst/>
              </a:rPr>
              <a:t>overlaps with computer security</a:t>
            </a:r>
          </a:p>
          <a:p>
            <a:pPr eaLnBrk="1" hangingPunct="1">
              <a:lnSpc>
                <a:spcPct val="90000"/>
              </a:lnSpc>
              <a:buFont typeface="Wingdings" pitchFamily="-1" charset="2"/>
              <a:buChar char=""/>
              <a:defRPr/>
            </a:pPr>
            <a:r>
              <a:rPr lang="en-US" dirty="0">
                <a:effectLst/>
              </a:rPr>
              <a:t>dramatic increase in scale of information collected and stored</a:t>
            </a:r>
          </a:p>
          <a:p>
            <a:pPr lvl="1" eaLnBrk="1" hangingPunct="1">
              <a:lnSpc>
                <a:spcPct val="90000"/>
              </a:lnSpc>
              <a:buFont typeface="Wingdings" pitchFamily="-1" charset="2"/>
              <a:buChar char=""/>
              <a:defRPr/>
            </a:pPr>
            <a:r>
              <a:rPr lang="en-US" dirty="0">
                <a:effectLst/>
              </a:rPr>
              <a:t>motivated by law enforcement, national security, economic incentives</a:t>
            </a:r>
          </a:p>
          <a:p>
            <a:pPr eaLnBrk="1" hangingPunct="1">
              <a:lnSpc>
                <a:spcPct val="90000"/>
              </a:lnSpc>
              <a:buFont typeface="Wingdings" pitchFamily="-1" charset="2"/>
              <a:buChar char=""/>
              <a:defRPr/>
            </a:pPr>
            <a:r>
              <a:rPr lang="en-US" dirty="0">
                <a:effectLst/>
              </a:rPr>
              <a:t>individuals have become increasingly aware of access and use of personal information and private details about their lives</a:t>
            </a:r>
          </a:p>
          <a:p>
            <a:pPr eaLnBrk="1" hangingPunct="1">
              <a:lnSpc>
                <a:spcPct val="90000"/>
              </a:lnSpc>
              <a:buFont typeface="Wingdings" pitchFamily="-1" charset="2"/>
              <a:buChar char=""/>
              <a:defRPr/>
            </a:pPr>
            <a:r>
              <a:rPr lang="en-US" dirty="0">
                <a:effectLst/>
              </a:rPr>
              <a:t>concerns about extent of privacy compromise have led to a variety of legal and technical approaches to reinforcing privacy rights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0"/>
            <a:ext cx="9144000" cy="1524000"/>
          </a:xfrm>
        </p:spPr>
        <p:txBody>
          <a:bodyPr>
            <a:normAutofit fontScale="90000"/>
          </a:bodyPr>
          <a:lstStyle/>
          <a:p>
            <a:pPr eaLnBrk="1" fontAlgn="auto" hangingPunct="1">
              <a:spcAft>
                <a:spcPts val="0"/>
              </a:spcAft>
              <a:defRPr/>
            </a:pPr>
            <a:r>
              <a:rPr lang="en-US" dirty="0" smtClean="0">
                <a:solidFill>
                  <a:srgbClr val="FFB91D"/>
                </a:solidFill>
                <a:ea typeface="+mj-ea"/>
                <a:cs typeface="+mj-cs"/>
              </a:rPr>
              <a:t>European Union (EU) </a:t>
            </a:r>
            <a:br>
              <a:rPr lang="en-US" dirty="0" smtClean="0">
                <a:solidFill>
                  <a:srgbClr val="FFB91D"/>
                </a:solidFill>
                <a:ea typeface="+mj-ea"/>
                <a:cs typeface="+mj-cs"/>
              </a:rPr>
            </a:br>
            <a:r>
              <a:rPr lang="en-US" dirty="0" smtClean="0">
                <a:solidFill>
                  <a:srgbClr val="FFB91D"/>
                </a:solidFill>
                <a:ea typeface="+mj-ea"/>
                <a:cs typeface="+mj-cs"/>
              </a:rPr>
              <a:t>Data Protection Directive</a:t>
            </a:r>
            <a:endParaRPr lang="en-US" dirty="0">
              <a:solidFill>
                <a:srgbClr val="FFB91D"/>
              </a:solidFill>
              <a:ea typeface="+mj-ea"/>
              <a:cs typeface="+mj-cs"/>
            </a:endParaRPr>
          </a:p>
        </p:txBody>
      </p:sp>
      <p:sp>
        <p:nvSpPr>
          <p:cNvPr id="237571" name="Rectangle 3"/>
          <p:cNvSpPr>
            <a:spLocks noGrp="1" noChangeArrowheads="1"/>
          </p:cNvSpPr>
          <p:nvPr>
            <p:ph idx="1"/>
          </p:nvPr>
        </p:nvSpPr>
        <p:spPr>
          <a:xfrm>
            <a:off x="457200" y="1905000"/>
            <a:ext cx="8229600" cy="2590800"/>
          </a:xfrm>
        </p:spPr>
        <p:txBody>
          <a:bodyPr wrap="square" numCol="1" anchor="t" anchorCtr="0" compatLnSpc="1">
            <a:prstTxWarp prst="textNoShape">
              <a:avLst/>
            </a:prstTxWarp>
          </a:bodyPr>
          <a:lstStyle/>
          <a:p>
            <a:pPr eaLnBrk="1" hangingPunct="1">
              <a:lnSpc>
                <a:spcPct val="90000"/>
              </a:lnSpc>
              <a:buFont typeface="Wingdings" pitchFamily="-1" charset="2"/>
              <a:buChar char=""/>
              <a:defRPr/>
            </a:pPr>
            <a:r>
              <a:rPr lang="en-US" sz="2200" dirty="0" smtClean="0">
                <a:effectLst/>
              </a:rPr>
              <a:t>adopted in 1998 to:</a:t>
            </a:r>
          </a:p>
          <a:p>
            <a:pPr lvl="1" eaLnBrk="1" hangingPunct="1">
              <a:lnSpc>
                <a:spcPct val="90000"/>
              </a:lnSpc>
              <a:buFont typeface="Wingdings" pitchFamily="-1" charset="2"/>
              <a:buChar char=""/>
              <a:defRPr/>
            </a:pPr>
            <a:r>
              <a:rPr lang="en-US" sz="2000" dirty="0" smtClean="0">
                <a:effectLst/>
              </a:rPr>
              <a:t>ensure member states protect fundamental privacy rights when processing personal information</a:t>
            </a:r>
          </a:p>
          <a:p>
            <a:pPr lvl="1" eaLnBrk="1" hangingPunct="1">
              <a:lnSpc>
                <a:spcPct val="90000"/>
              </a:lnSpc>
              <a:buFont typeface="Wingdings" pitchFamily="-1" charset="2"/>
              <a:buChar char=""/>
              <a:defRPr/>
            </a:pPr>
            <a:r>
              <a:rPr lang="en-US" sz="2000" dirty="0" smtClean="0">
                <a:effectLst/>
              </a:rPr>
              <a:t>prevent member states from restricting the free flow of personal information within EU</a:t>
            </a:r>
          </a:p>
          <a:p>
            <a:pPr eaLnBrk="1" hangingPunct="1">
              <a:lnSpc>
                <a:spcPct val="90000"/>
              </a:lnSpc>
              <a:buFont typeface="Wingdings" pitchFamily="-1" charset="2"/>
              <a:buChar char=""/>
              <a:defRPr/>
            </a:pPr>
            <a:r>
              <a:rPr lang="en-US" sz="2200" dirty="0" smtClean="0">
                <a:effectLst/>
              </a:rPr>
              <a:t>organized around principles of:</a:t>
            </a:r>
          </a:p>
        </p:txBody>
      </p:sp>
      <p:graphicFrame>
        <p:nvGraphicFramePr>
          <p:cNvPr id="4" name="Diagram 3"/>
          <p:cNvGraphicFramePr/>
          <p:nvPr/>
        </p:nvGraphicFramePr>
        <p:xfrm>
          <a:off x="762000" y="3962400"/>
          <a:ext cx="76962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a:xfrm>
            <a:off x="0" y="274638"/>
            <a:ext cx="9144000" cy="1143000"/>
          </a:xfrm>
        </p:spPr>
        <p:txBody>
          <a:bodyPr wrap="square" numCol="1" anchorCtr="0" compatLnSpc="1">
            <a:prstTxWarp prst="textNoShape">
              <a:avLst/>
            </a:prstTxWarp>
          </a:bodyPr>
          <a:lstStyle/>
          <a:p>
            <a:pPr eaLnBrk="1" hangingPunct="1">
              <a:defRPr/>
            </a:pPr>
            <a:r>
              <a:rPr lang="en-US" sz="4300" dirty="0" smtClean="0">
                <a:solidFill>
                  <a:srgbClr val="FFB91D"/>
                </a:solidFill>
                <a:effectLst/>
              </a:rPr>
              <a:t>United States Privacy Initiatives</a:t>
            </a:r>
          </a:p>
        </p:txBody>
      </p:sp>
      <p:graphicFrame>
        <p:nvGraphicFramePr>
          <p:cNvPr id="6" name="Content Placeholder 5"/>
          <p:cNvGraphicFramePr>
            <a:graphicFrameLocks noGrp="1"/>
          </p:cNvGraphicFramePr>
          <p:nvPr>
            <p:ph idx="4294967295"/>
          </p:nvPr>
        </p:nvGraphicFramePr>
        <p:xfrm>
          <a:off x="381000" y="14478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67544" y="5626894"/>
            <a:ext cx="8229600" cy="1231106"/>
          </a:xfrm>
          <a:prstGeom prst="rect">
            <a:avLst/>
          </a:prstGeom>
          <a:noFill/>
        </p:spPr>
        <p:txBody>
          <a:bodyPr>
            <a:spAutoFit/>
          </a:bodyPr>
          <a:lstStyle/>
          <a:p>
            <a:pPr>
              <a:defRPr/>
            </a:pPr>
            <a:r>
              <a:rPr lang="en-US" sz="2800" dirty="0" smtClean="0">
                <a:latin typeface="Arial" pitchFamily="-1" charset="0"/>
              </a:rPr>
              <a:t>(Also </a:t>
            </a:r>
            <a:r>
              <a:rPr lang="en-US" sz="2800" dirty="0">
                <a:latin typeface="Arial" pitchFamily="-1" charset="0"/>
              </a:rPr>
              <a:t>have a range of other privacy </a:t>
            </a:r>
            <a:r>
              <a:rPr lang="en-US" sz="2800" dirty="0" smtClean="0">
                <a:latin typeface="Arial" pitchFamily="-1" charset="0"/>
              </a:rPr>
              <a:t>laws – many focus on medical records, children’s privacy, etc.)</a:t>
            </a:r>
            <a:endParaRPr lang="en-US" sz="2800" dirty="0">
              <a:latin typeface="Arial" pitchFamily="-1" charset="0"/>
            </a:endParaRPr>
          </a:p>
          <a:p>
            <a:pPr>
              <a:defRPr/>
            </a:pPr>
            <a:endParaRPr lang="en-US" dirty="0">
              <a:latin typeface="Arial"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fontAlgn="auto" hangingPunct="1">
              <a:spcAft>
                <a:spcPts val="0"/>
              </a:spcAft>
              <a:defRPr/>
            </a:pPr>
            <a:r>
              <a:rPr lang="en-GB" dirty="0" smtClean="0">
                <a:solidFill>
                  <a:schemeClr val="accent1"/>
                </a:solidFill>
                <a:ea typeface="+mj-ea"/>
                <a:cs typeface="+mj-cs"/>
              </a:rPr>
              <a:t>Computer Crime/Cybercrime</a:t>
            </a:r>
            <a:endParaRPr lang="en-AU" dirty="0">
              <a:solidFill>
                <a:schemeClr val="accent1"/>
              </a:solidFill>
              <a:ea typeface="+mj-ea"/>
              <a:cs typeface="+mj-cs"/>
            </a:endParaRPr>
          </a:p>
        </p:txBody>
      </p:sp>
      <p:sp>
        <p:nvSpPr>
          <p:cNvPr id="200707" name="Rectangle 3"/>
          <p:cNvSpPr>
            <a:spLocks noGrp="1" noChangeArrowheads="1"/>
          </p:cNvSpPr>
          <p:nvPr>
            <p:ph idx="1"/>
          </p:nvPr>
        </p:nvSpPr>
        <p:spPr>
          <a:xfrm>
            <a:off x="381000" y="2209800"/>
            <a:ext cx="8153400" cy="2743200"/>
          </a:xfrm>
        </p:spPr>
        <p:txBody>
          <a:bodyPr/>
          <a:lstStyle/>
          <a:p>
            <a:pPr indent="3175" eaLnBrk="1" fontAlgn="auto" hangingPunct="1">
              <a:spcAft>
                <a:spcPts val="0"/>
              </a:spcAft>
              <a:buFont typeface="Wingdings" pitchFamily="2" charset="2"/>
              <a:buNone/>
              <a:defRPr/>
            </a:pPr>
            <a:r>
              <a:rPr lang="en-US" sz="2800" dirty="0" smtClean="0">
                <a:ea typeface="+mn-ea"/>
                <a:cs typeface="+mn-cs"/>
              </a:rPr>
              <a:t>“Computer crime, or cybercrime, is a term used broadly to describe criminal activity in which computers or computer networks are a tool, a target, or a place of criminal activity.”</a:t>
            </a:r>
            <a:r>
              <a:rPr lang="en-US" sz="2800" i="1" dirty="0" smtClean="0">
                <a:ea typeface="+mn-ea"/>
                <a:cs typeface="+mn-cs"/>
              </a:rPr>
              <a:t> </a:t>
            </a:r>
            <a:endParaRPr lang="en-AU" sz="2800" dirty="0">
              <a:effectLst>
                <a:outerShdw blurRad="38100" dist="38100" dir="2700000" algn="tl">
                  <a:srgbClr val="000000">
                    <a:alpha val="43137"/>
                  </a:srgbClr>
                </a:outerShdw>
              </a:effectLst>
              <a:latin typeface="Times" pitchFamily="-107"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0" y="152400"/>
            <a:ext cx="8229600" cy="1139825"/>
          </a:xfrm>
        </p:spPr>
        <p:txBody>
          <a:bodyPr/>
          <a:lstStyle/>
          <a:p>
            <a:pPr algn="l" eaLnBrk="1" fontAlgn="auto" hangingPunct="1">
              <a:spcAft>
                <a:spcPts val="0"/>
              </a:spcAft>
              <a:defRPr/>
            </a:pPr>
            <a:r>
              <a:rPr lang="en-US" dirty="0" smtClean="0">
                <a:solidFill>
                  <a:srgbClr val="FFB91D"/>
                </a:solidFill>
                <a:ea typeface="+mj-ea"/>
                <a:cs typeface="+mj-cs"/>
              </a:rPr>
              <a:t>ISO 27002 states . . .</a:t>
            </a:r>
            <a:endParaRPr lang="en-US" b="0" dirty="0">
              <a:solidFill>
                <a:srgbClr val="FFB91D"/>
              </a:solidFill>
              <a:effectLst/>
              <a:latin typeface="Times" pitchFamily="-110" charset="0"/>
              <a:ea typeface="+mj-ea"/>
              <a:cs typeface="+mj-cs"/>
            </a:endParaRPr>
          </a:p>
        </p:txBody>
      </p:sp>
      <p:sp>
        <p:nvSpPr>
          <p:cNvPr id="241667" name="Rectangle 3"/>
          <p:cNvSpPr>
            <a:spLocks noGrp="1" noChangeArrowheads="1"/>
          </p:cNvSpPr>
          <p:nvPr>
            <p:ph idx="4294967295"/>
          </p:nvPr>
        </p:nvSpPr>
        <p:spPr>
          <a:xfrm>
            <a:off x="0" y="1447800"/>
            <a:ext cx="8534400" cy="5029200"/>
          </a:xfrm>
        </p:spPr>
        <p:txBody>
          <a:bodyPr>
            <a:normAutofit lnSpcReduction="10000"/>
          </a:bodyPr>
          <a:lstStyle/>
          <a:p>
            <a:pPr eaLnBrk="1" fontAlgn="auto" hangingPunct="1">
              <a:lnSpc>
                <a:spcPct val="90000"/>
              </a:lnSpc>
              <a:spcAft>
                <a:spcPts val="0"/>
              </a:spcAft>
              <a:buFont typeface="Wingdings" pitchFamily="2" charset="2"/>
              <a:buNone/>
              <a:defRPr/>
            </a:pPr>
            <a:r>
              <a:rPr lang="en-US" dirty="0" smtClean="0">
                <a:ea typeface="+mn-ea"/>
                <a:cs typeface="+mn-cs"/>
              </a:rPr>
              <a:t>    “An organizational data protection and privacy policy </a:t>
            </a:r>
          </a:p>
          <a:p>
            <a:pPr eaLnBrk="1" fontAlgn="auto" hangingPunct="1">
              <a:lnSpc>
                <a:spcPct val="90000"/>
              </a:lnSpc>
              <a:spcAft>
                <a:spcPts val="0"/>
              </a:spcAft>
              <a:buFont typeface="Wingdings" pitchFamily="2" charset="2"/>
              <a:buNone/>
              <a:defRPr/>
            </a:pPr>
            <a:r>
              <a:rPr lang="en-US" dirty="0" smtClean="0">
                <a:ea typeface="+mn-ea"/>
                <a:cs typeface="+mn-cs"/>
              </a:rPr>
              <a:t>	should be developed and implemented. This policy </a:t>
            </a:r>
          </a:p>
          <a:p>
            <a:pPr eaLnBrk="1" fontAlgn="auto" hangingPunct="1">
              <a:lnSpc>
                <a:spcPct val="90000"/>
              </a:lnSpc>
              <a:spcAft>
                <a:spcPts val="0"/>
              </a:spcAft>
              <a:buFont typeface="Wingdings" pitchFamily="2" charset="2"/>
              <a:buNone/>
              <a:defRPr/>
            </a:pPr>
            <a:r>
              <a:rPr lang="en-US" dirty="0" smtClean="0">
                <a:ea typeface="+mn-ea"/>
                <a:cs typeface="+mn-cs"/>
              </a:rPr>
              <a:t>	should be communicated to all persons involved in the processing of personal information. Compliance with this policy and all relevant data protection legislation and regulations requires appropriate management structure and control. Often this is best achieved by the appointment of a person responsible, such as a data protection officer, who should provide guidance to managers, users, and service providers on their individual responsibilities and the specific procedures that should be followed. Responsibility for handling personal information and ensuring awareness of the data protection principles should be dealt with in accordance with relevant legislation and regulations. Appropriate technical and organizational measures to protect personal information should be implemented.”</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6629400" y="152400"/>
            <a:ext cx="2514600" cy="4038600"/>
          </a:xfrm>
        </p:spPr>
        <p:txBody>
          <a:bodyPr/>
          <a:lstStyle/>
          <a:p>
            <a:pPr eaLnBrk="1" fontAlgn="auto" hangingPunct="1">
              <a:spcAft>
                <a:spcPts val="0"/>
              </a:spcAft>
              <a:defRPr/>
            </a:pPr>
            <a:r>
              <a:rPr lang="en-US" sz="4400" dirty="0">
                <a:solidFill>
                  <a:srgbClr val="FFB91D"/>
                </a:solidFill>
                <a:ea typeface="+mj-ea"/>
                <a:cs typeface="+mj-cs"/>
              </a:rPr>
              <a:t>Common Criteria Privacy Class</a:t>
            </a:r>
          </a:p>
        </p:txBody>
      </p:sp>
      <p:pic>
        <p:nvPicPr>
          <p:cNvPr id="60419" name="Picture 5" descr="f5.pdf"/>
          <p:cNvPicPr>
            <a:picLocks noChangeAspect="1"/>
          </p:cNvPicPr>
          <p:nvPr/>
        </p:nvPicPr>
        <p:blipFill>
          <a:blip r:embed="rId3"/>
          <a:srcRect l="3529" t="7272" r="2353" b="17273"/>
          <a:stretch>
            <a:fillRect/>
          </a:stretch>
        </p:blipFill>
        <p:spPr bwMode="auto">
          <a:xfrm>
            <a:off x="0" y="0"/>
            <a:ext cx="6610350" cy="6858000"/>
          </a:xfrm>
          <a:prstGeom prst="rect">
            <a:avLst/>
          </a:prstGeom>
          <a:solidFill>
            <a:schemeClr val="accent1"/>
          </a:solidFill>
          <a:ln w="9525">
            <a:noFill/>
            <a:miter lim="800000"/>
            <a:headEnd/>
            <a:tailEnd/>
          </a:ln>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5562600" y="304800"/>
            <a:ext cx="3581400" cy="2971800"/>
          </a:xfrm>
        </p:spPr>
        <p:txBody>
          <a:bodyPr/>
          <a:lstStyle/>
          <a:p>
            <a:pPr eaLnBrk="1" fontAlgn="auto" hangingPunct="1">
              <a:spcAft>
                <a:spcPts val="0"/>
              </a:spcAft>
              <a:defRPr/>
            </a:pPr>
            <a:r>
              <a:rPr lang="en-US" dirty="0">
                <a:solidFill>
                  <a:srgbClr val="FFB91D"/>
                </a:solidFill>
                <a:ea typeface="+mj-ea"/>
                <a:cs typeface="+mj-cs"/>
              </a:rPr>
              <a:t>Privacy</a:t>
            </a:r>
            <a:r>
              <a:rPr lang="en-US" dirty="0" smtClean="0">
                <a:solidFill>
                  <a:srgbClr val="FFB91D"/>
                </a:solidFill>
                <a:ea typeface="+mj-ea"/>
                <a:cs typeface="+mj-cs"/>
              </a:rPr>
              <a:t> and Data </a:t>
            </a:r>
            <a:r>
              <a:rPr lang="en-US" dirty="0">
                <a:solidFill>
                  <a:srgbClr val="FFB91D"/>
                </a:solidFill>
                <a:ea typeface="+mj-ea"/>
                <a:cs typeface="+mj-cs"/>
              </a:rPr>
              <a:t>Surveillance</a:t>
            </a:r>
          </a:p>
        </p:txBody>
      </p:sp>
      <p:pic>
        <p:nvPicPr>
          <p:cNvPr id="62467" name="Picture 5" descr="f6.pdf"/>
          <p:cNvPicPr>
            <a:picLocks noChangeAspect="1"/>
          </p:cNvPicPr>
          <p:nvPr/>
        </p:nvPicPr>
        <p:blipFill>
          <a:blip r:embed="rId3"/>
          <a:srcRect l="2353" t="1817" r="1176" b="6364"/>
          <a:stretch>
            <a:fillRect/>
          </a:stretch>
        </p:blipFill>
        <p:spPr bwMode="auto">
          <a:xfrm>
            <a:off x="457200" y="0"/>
            <a:ext cx="5567363" cy="6858000"/>
          </a:xfrm>
          <a:prstGeom prst="rect">
            <a:avLst/>
          </a:prstGeom>
          <a:noFill/>
          <a:ln w="9525">
            <a:noFill/>
            <a:miter lim="800000"/>
            <a:headEnd/>
            <a:tailEnd/>
          </a:ln>
        </p:spPr>
      </p:pic>
    </p:spTree>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04800" y="304800"/>
            <a:ext cx="3754438" cy="1162050"/>
          </a:xfrm>
        </p:spPr>
        <p:txBody>
          <a:bodyPr>
            <a:noAutofit/>
          </a:bodyPr>
          <a:lstStyle/>
          <a:p>
            <a:pPr eaLnBrk="1" fontAlgn="auto" hangingPunct="1">
              <a:spcAft>
                <a:spcPts val="0"/>
              </a:spcAft>
              <a:defRPr/>
            </a:pPr>
            <a:r>
              <a:rPr lang="en-US" sz="4500" dirty="0" smtClean="0">
                <a:solidFill>
                  <a:srgbClr val="FFB91D"/>
                </a:solidFill>
                <a:ea typeface="+mj-ea"/>
                <a:cs typeface="+mj-cs"/>
              </a:rPr>
              <a:t>Ethical Issues</a:t>
            </a:r>
            <a:endParaRPr lang="en-US" sz="4500" dirty="0">
              <a:solidFill>
                <a:srgbClr val="FFB91D"/>
              </a:solidFill>
              <a:ea typeface="+mj-ea"/>
              <a:cs typeface="+mj-cs"/>
            </a:endParaRPr>
          </a:p>
        </p:txBody>
      </p:sp>
      <p:sp>
        <p:nvSpPr>
          <p:cNvPr id="8" name="Content Placeholder 7"/>
          <p:cNvSpPr>
            <a:spLocks noGrp="1"/>
          </p:cNvSpPr>
          <p:nvPr>
            <p:ph idx="1"/>
          </p:nvPr>
        </p:nvSpPr>
        <p:spPr>
          <a:xfrm>
            <a:off x="4473575" y="273050"/>
            <a:ext cx="4205288" cy="6356350"/>
          </a:xfrm>
        </p:spPr>
        <p:txBody>
          <a:bodyPr/>
          <a:lstStyle/>
          <a:p>
            <a:pPr eaLnBrk="1" fontAlgn="auto" hangingPunct="1">
              <a:spcAft>
                <a:spcPts val="0"/>
              </a:spcAft>
              <a:buFont typeface="Wingdings" pitchFamily="2" charset="2"/>
              <a:buChar char=""/>
              <a:defRPr/>
            </a:pPr>
            <a:r>
              <a:rPr lang="en-US" sz="2200" dirty="0" smtClean="0">
                <a:ea typeface="+mn-ea"/>
                <a:cs typeface="+mn-cs"/>
              </a:rPr>
              <a:t>many potential misuses and abuses of information and electronic communication that create privacy and security problems</a:t>
            </a:r>
          </a:p>
          <a:p>
            <a:pPr eaLnBrk="1" fontAlgn="auto" hangingPunct="1">
              <a:spcBef>
                <a:spcPts val="1128"/>
              </a:spcBef>
              <a:spcAft>
                <a:spcPts val="0"/>
              </a:spcAft>
              <a:buFont typeface="Wingdings" pitchFamily="2" charset="2"/>
              <a:buChar char=""/>
              <a:defRPr/>
            </a:pPr>
            <a:r>
              <a:rPr lang="en-US" sz="2200" dirty="0" smtClean="0">
                <a:ea typeface="+mn-ea"/>
                <a:cs typeface="+mn-cs"/>
              </a:rPr>
              <a:t>basic ethical principles developed by civilizations apply</a:t>
            </a:r>
          </a:p>
          <a:p>
            <a:pPr lvl="1" eaLnBrk="1" fontAlgn="auto" hangingPunct="1">
              <a:spcBef>
                <a:spcPts val="1080"/>
              </a:spcBef>
              <a:spcAft>
                <a:spcPts val="0"/>
              </a:spcAft>
              <a:buFont typeface="Wingdings" pitchFamily="2" charset="2"/>
              <a:buChar char=""/>
              <a:defRPr/>
            </a:pPr>
            <a:r>
              <a:rPr lang="en-US" sz="2000" dirty="0" smtClean="0">
                <a:ea typeface="+mn-ea"/>
              </a:rPr>
              <a:t>unique considerations surrounding computers and information systems</a:t>
            </a:r>
          </a:p>
          <a:p>
            <a:pPr lvl="1" eaLnBrk="1" fontAlgn="auto" hangingPunct="1">
              <a:spcAft>
                <a:spcPts val="0"/>
              </a:spcAft>
              <a:buFont typeface="Wingdings" pitchFamily="2" charset="2"/>
              <a:buChar char=""/>
              <a:defRPr/>
            </a:pPr>
            <a:r>
              <a:rPr lang="en-US" sz="2000" dirty="0" smtClean="0">
                <a:ea typeface="+mn-ea"/>
              </a:rPr>
              <a:t>scale of activities not possible before</a:t>
            </a:r>
          </a:p>
          <a:p>
            <a:pPr lvl="1" eaLnBrk="1" fontAlgn="auto" hangingPunct="1">
              <a:spcAft>
                <a:spcPts val="0"/>
              </a:spcAft>
              <a:buFont typeface="Wingdings" pitchFamily="2" charset="2"/>
              <a:buChar char=""/>
              <a:defRPr/>
            </a:pPr>
            <a:r>
              <a:rPr lang="en-US" sz="2000" dirty="0" smtClean="0">
                <a:ea typeface="+mn-ea"/>
              </a:rPr>
              <a:t>creation of new types of entities for which no agreed ethical rules have previously been formed</a:t>
            </a:r>
          </a:p>
        </p:txBody>
      </p:sp>
      <p:sp>
        <p:nvSpPr>
          <p:cNvPr id="247811" name="Rectangle 3"/>
          <p:cNvSpPr>
            <a:spLocks noGrp="1" noChangeArrowheads="1"/>
          </p:cNvSpPr>
          <p:nvPr>
            <p:ph type="body" sz="half" idx="2"/>
          </p:nvPr>
        </p:nvSpPr>
        <p:spPr>
          <a:xfrm>
            <a:off x="457200" y="1905000"/>
            <a:ext cx="3602038" cy="4572000"/>
          </a:xfrm>
        </p:spPr>
        <p:txBody>
          <a:bodyPr/>
          <a:lstStyle/>
          <a:p>
            <a:pPr marL="342900" indent="-342900" algn="l" eaLnBrk="1" fontAlgn="auto" hangingPunct="1">
              <a:lnSpc>
                <a:spcPct val="90000"/>
              </a:lnSpc>
              <a:spcAft>
                <a:spcPts val="0"/>
              </a:spcAft>
              <a:buSzPct val="70000"/>
              <a:buFont typeface="Wingdings" pitchFamily="2" charset="2"/>
              <a:buChar char=""/>
              <a:defRPr/>
            </a:pPr>
            <a:r>
              <a:rPr lang="en-US" sz="3000" dirty="0" smtClean="0">
                <a:ea typeface="+mn-ea"/>
                <a:cs typeface="+mn-cs"/>
              </a:rPr>
              <a:t>ethics:</a:t>
            </a:r>
          </a:p>
          <a:p>
            <a:pPr lvl="1" eaLnBrk="1" fontAlgn="auto" hangingPunct="1">
              <a:lnSpc>
                <a:spcPct val="90000"/>
              </a:lnSpc>
              <a:spcAft>
                <a:spcPts val="0"/>
              </a:spcAft>
              <a:buFont typeface="Wingdings" pitchFamily="2" charset="2"/>
              <a:buNone/>
              <a:defRPr/>
            </a:pPr>
            <a:r>
              <a:rPr lang="en-US" sz="2400" dirty="0" smtClean="0">
                <a:ea typeface="+mn-ea"/>
              </a:rPr>
              <a:t>“a system of moral principles that relates to the benefits and harms of particular actions, and to the rightness and wrongness of motives and ends of those actions.”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0"/>
            <a:ext cx="9144000" cy="1417638"/>
          </a:xfrm>
        </p:spPr>
        <p:txBody>
          <a:bodyPr wrap="square" numCol="1" anchorCtr="0" compatLnSpc="1">
            <a:prstTxWarp prst="textNoShape">
              <a:avLst/>
            </a:prstTxWarp>
          </a:bodyPr>
          <a:lstStyle/>
          <a:p>
            <a:pPr eaLnBrk="1" hangingPunct="1">
              <a:defRPr/>
            </a:pPr>
            <a:r>
              <a:rPr lang="en-US" sz="4300" dirty="0">
                <a:solidFill>
                  <a:srgbClr val="FFB91D"/>
                </a:solidFill>
                <a:effectLst/>
              </a:rPr>
              <a:t>Ethical Issues Related to Computers and Information Systems </a:t>
            </a:r>
            <a:endParaRPr lang="en-US" sz="4300" b="0" dirty="0">
              <a:solidFill>
                <a:srgbClr val="FFB91D"/>
              </a:solidFill>
              <a:effectLst/>
              <a:latin typeface="Times" pitchFamily="-1" charset="0"/>
            </a:endParaRPr>
          </a:p>
        </p:txBody>
      </p:sp>
      <p:sp>
        <p:nvSpPr>
          <p:cNvPr id="251907" name="Rectangle 3"/>
          <p:cNvSpPr>
            <a:spLocks noGrp="1" noChangeArrowheads="1"/>
          </p:cNvSpPr>
          <p:nvPr>
            <p:ph idx="1"/>
          </p:nvPr>
        </p:nvSpPr>
        <p:spPr>
          <a:xfrm>
            <a:off x="457200" y="2057400"/>
            <a:ext cx="8229600" cy="4191000"/>
          </a:xfrm>
        </p:spPr>
        <p:txBody>
          <a:bodyPr wrap="square" numCol="1" anchor="t" anchorCtr="0" compatLnSpc="1">
            <a:prstTxWarp prst="textNoShape">
              <a:avLst/>
            </a:prstTxWarp>
          </a:bodyPr>
          <a:lstStyle/>
          <a:p>
            <a:pPr eaLnBrk="1" hangingPunct="1">
              <a:buFont typeface="Wingdings" pitchFamily="-1" charset="2"/>
              <a:buChar char=""/>
              <a:defRPr/>
            </a:pPr>
            <a:r>
              <a:rPr lang="en-US" sz="2800" dirty="0">
                <a:effectLst>
                  <a:outerShdw blurRad="38100" dist="38100" dir="2700000" algn="tl">
                    <a:srgbClr val="000000">
                      <a:alpha val="43137"/>
                    </a:srgbClr>
                  </a:outerShdw>
                </a:effectLst>
              </a:rPr>
              <a:t>S</a:t>
            </a:r>
            <a:r>
              <a:rPr lang="en-US" sz="2800" dirty="0" smtClean="0">
                <a:effectLst>
                  <a:outerShdw blurRad="38100" dist="38100" dir="2700000" algn="tl">
                    <a:srgbClr val="000000">
                      <a:alpha val="43137"/>
                    </a:srgbClr>
                  </a:outerShdw>
                </a:effectLst>
              </a:rPr>
              <a:t>ome </a:t>
            </a:r>
            <a:r>
              <a:rPr lang="en-US" sz="2800" dirty="0">
                <a:effectLst>
                  <a:outerShdw blurRad="38100" dist="38100" dir="2700000" algn="tl">
                    <a:srgbClr val="000000">
                      <a:alpha val="43137"/>
                    </a:srgbClr>
                  </a:outerShdw>
                </a:effectLst>
              </a:rPr>
              <a:t>ethical issues from computer </a:t>
            </a:r>
            <a:r>
              <a:rPr lang="en-US" sz="2800" dirty="0" smtClean="0">
                <a:effectLst>
                  <a:outerShdw blurRad="38100" dist="38100" dir="2700000" algn="tl">
                    <a:srgbClr val="000000">
                      <a:alpha val="43137"/>
                    </a:srgbClr>
                  </a:outerShdw>
                </a:effectLst>
              </a:rPr>
              <a:t>use [PARK88]:</a:t>
            </a:r>
            <a:endParaRPr lang="en-US" sz="2800" dirty="0">
              <a:effectLst>
                <a:outerShdw blurRad="38100" dist="38100" dir="2700000" algn="tl">
                  <a:srgbClr val="000000">
                    <a:alpha val="43137"/>
                  </a:srgbClr>
                </a:outerShdw>
              </a:effectLst>
            </a:endParaRPr>
          </a:p>
          <a:p>
            <a:pPr lvl="1" eaLnBrk="1" hangingPunct="1">
              <a:buFont typeface="Wingdings" pitchFamily="-1" charset="2"/>
              <a:buChar char=""/>
              <a:defRPr/>
            </a:pPr>
            <a:r>
              <a:rPr lang="en-US" sz="2400" dirty="0">
                <a:effectLst>
                  <a:outerShdw blurRad="38100" dist="38100" dir="2700000" algn="tl">
                    <a:srgbClr val="000000">
                      <a:alpha val="43137"/>
                    </a:srgbClr>
                  </a:outerShdw>
                </a:effectLst>
              </a:rPr>
              <a:t>repositories and processors of information</a:t>
            </a:r>
          </a:p>
          <a:p>
            <a:pPr lvl="1" eaLnBrk="1" hangingPunct="1">
              <a:buFont typeface="Wingdings" pitchFamily="-1" charset="2"/>
              <a:buChar char=""/>
              <a:defRPr/>
            </a:pPr>
            <a:r>
              <a:rPr lang="en-US" sz="2400" dirty="0">
                <a:effectLst>
                  <a:outerShdw blurRad="38100" dist="38100" dir="2700000" algn="tl">
                    <a:srgbClr val="000000">
                      <a:alpha val="43137"/>
                    </a:srgbClr>
                  </a:outerShdw>
                </a:effectLst>
              </a:rPr>
              <a:t>producers of new forms and types of assets</a:t>
            </a:r>
          </a:p>
          <a:p>
            <a:pPr lvl="1" eaLnBrk="1" hangingPunct="1">
              <a:buFont typeface="Wingdings" pitchFamily="-1" charset="2"/>
              <a:buChar char=""/>
              <a:defRPr/>
            </a:pPr>
            <a:r>
              <a:rPr lang="en-US" sz="2400" dirty="0">
                <a:effectLst>
                  <a:outerShdw blurRad="38100" dist="38100" dir="2700000" algn="tl">
                    <a:srgbClr val="000000">
                      <a:alpha val="43137"/>
                    </a:srgbClr>
                  </a:outerShdw>
                </a:effectLst>
              </a:rPr>
              <a:t>instruments of acts</a:t>
            </a:r>
          </a:p>
          <a:p>
            <a:pPr lvl="1" eaLnBrk="1" hangingPunct="1">
              <a:buFont typeface="Wingdings" pitchFamily="-1" charset="2"/>
              <a:buChar char=""/>
              <a:defRPr/>
            </a:pPr>
            <a:r>
              <a:rPr lang="en-US" sz="2400" dirty="0">
                <a:effectLst>
                  <a:outerShdw blurRad="38100" dist="38100" dir="2700000" algn="tl">
                    <a:srgbClr val="000000">
                      <a:alpha val="43137"/>
                    </a:srgbClr>
                  </a:outerShdw>
                </a:effectLst>
              </a:rPr>
              <a:t>symbols of intimidation and </a:t>
            </a:r>
            <a:r>
              <a:rPr lang="en-US" sz="2400" dirty="0" smtClean="0">
                <a:effectLst>
                  <a:outerShdw blurRad="38100" dist="38100" dir="2700000" algn="tl">
                    <a:srgbClr val="000000">
                      <a:alpha val="43137"/>
                    </a:srgbClr>
                  </a:outerShdw>
                </a:effectLst>
              </a:rPr>
              <a:t>deception</a:t>
            </a:r>
          </a:p>
          <a:p>
            <a:pPr eaLnBrk="1" hangingPunct="1">
              <a:buFont typeface="Wingdings" pitchFamily="-1" charset="2"/>
              <a:buChar char=""/>
              <a:defRPr/>
            </a:pPr>
            <a:r>
              <a:rPr lang="en-US" sz="2600" dirty="0" smtClean="0">
                <a:effectLst>
                  <a:outerShdw blurRad="38100" dist="38100" dir="2700000" algn="tl">
                    <a:srgbClr val="000000">
                      <a:alpha val="43137"/>
                    </a:srgbClr>
                  </a:outerShdw>
                </a:effectLst>
              </a:rPr>
              <a:t>Many times an ethical issue in the context of a digital environment is not so clear.  Examples?</a:t>
            </a:r>
            <a:endParaRPr lang="en-US" sz="2600"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fontAlgn="auto" hangingPunct="1">
              <a:spcAft>
                <a:spcPts val="0"/>
              </a:spcAft>
              <a:defRPr/>
            </a:pPr>
            <a:r>
              <a:rPr lang="en-US" dirty="0">
                <a:solidFill>
                  <a:srgbClr val="FFB91D"/>
                </a:solidFill>
                <a:ea typeface="+mj-ea"/>
                <a:cs typeface="+mj-cs"/>
              </a:rPr>
              <a:t>Ethical Question Examples</a:t>
            </a:r>
          </a:p>
        </p:txBody>
      </p:sp>
      <p:sp>
        <p:nvSpPr>
          <p:cNvPr id="253955" name="Rectangle 3"/>
          <p:cNvSpPr>
            <a:spLocks noGrp="1" noChangeArrowheads="1"/>
          </p:cNvSpPr>
          <p:nvPr>
            <p:ph idx="1"/>
          </p:nvPr>
        </p:nvSpPr>
        <p:spPr>
          <a:xfrm>
            <a:off x="457200" y="2057400"/>
            <a:ext cx="8229600" cy="4800600"/>
          </a:xfrm>
        </p:spPr>
        <p:txBody>
          <a:bodyPr/>
          <a:lstStyle/>
          <a:p>
            <a:pPr eaLnBrk="1" fontAlgn="auto" hangingPunct="1">
              <a:spcAft>
                <a:spcPts val="0"/>
              </a:spcAft>
              <a:buFont typeface="Wingdings" pitchFamily="2" charset="2"/>
              <a:buChar char=""/>
              <a:defRPr/>
            </a:pPr>
            <a:r>
              <a:rPr lang="en-US" dirty="0">
                <a:ea typeface="+mn-ea"/>
                <a:cs typeface="+mn-cs"/>
              </a:rPr>
              <a:t>whistle-blower</a:t>
            </a:r>
          </a:p>
          <a:p>
            <a:pPr lvl="1" eaLnBrk="1" fontAlgn="auto" hangingPunct="1">
              <a:spcAft>
                <a:spcPts val="0"/>
              </a:spcAft>
              <a:buFont typeface="Wingdings" pitchFamily="2" charset="2"/>
              <a:buChar char=""/>
              <a:defRPr/>
            </a:pPr>
            <a:r>
              <a:rPr lang="en-US" dirty="0">
                <a:ea typeface="+mn-ea"/>
              </a:rPr>
              <a:t>when professional ethical duty conflicts with loyalty to employer</a:t>
            </a:r>
          </a:p>
          <a:p>
            <a:pPr lvl="1" eaLnBrk="1" fontAlgn="auto" hangingPunct="1">
              <a:spcAft>
                <a:spcPts val="0"/>
              </a:spcAft>
              <a:buFont typeface="Wingdings" pitchFamily="2" charset="2"/>
              <a:buChar char=""/>
              <a:defRPr/>
            </a:pPr>
            <a:r>
              <a:rPr lang="en-US" dirty="0">
                <a:ea typeface="+mn-ea"/>
              </a:rPr>
              <a:t>e.g. inadequately tested software product</a:t>
            </a:r>
          </a:p>
          <a:p>
            <a:pPr lvl="1" eaLnBrk="1" fontAlgn="auto" hangingPunct="1">
              <a:spcAft>
                <a:spcPts val="0"/>
              </a:spcAft>
              <a:buFont typeface="Wingdings" pitchFamily="2" charset="2"/>
              <a:buChar char=""/>
              <a:defRPr/>
            </a:pPr>
            <a:r>
              <a:rPr lang="en-US" dirty="0">
                <a:ea typeface="+mn-ea"/>
              </a:rPr>
              <a:t>organizations and professional societies should provide alternative </a:t>
            </a:r>
            <a:r>
              <a:rPr lang="en-US" dirty="0" smtClean="0">
                <a:ea typeface="+mn-ea"/>
              </a:rPr>
              <a:t>mechanisms</a:t>
            </a:r>
          </a:p>
          <a:p>
            <a:pPr eaLnBrk="1" fontAlgn="auto" hangingPunct="1">
              <a:spcAft>
                <a:spcPts val="0"/>
              </a:spcAft>
              <a:buFont typeface="Wingdings" pitchFamily="2" charset="2"/>
              <a:buChar char=""/>
              <a:defRPr/>
            </a:pPr>
            <a:r>
              <a:rPr lang="en-US" dirty="0" smtClean="0">
                <a:ea typeface="+mn-ea"/>
              </a:rPr>
              <a:t>fair use</a:t>
            </a:r>
          </a:p>
          <a:p>
            <a:pPr lvl="1" eaLnBrk="1" fontAlgn="auto" hangingPunct="1">
              <a:spcAft>
                <a:spcPts val="0"/>
              </a:spcAft>
              <a:buFont typeface="Wingdings" pitchFamily="2" charset="2"/>
              <a:buChar char=""/>
              <a:defRPr/>
            </a:pPr>
            <a:r>
              <a:rPr lang="en-US" dirty="0" smtClean="0">
                <a:ea typeface="+mn-ea"/>
              </a:rPr>
              <a:t>what rights can be assumed when a consumer purchases a digital piece of content</a:t>
            </a:r>
          </a:p>
          <a:p>
            <a:pPr lvl="1" eaLnBrk="1" fontAlgn="auto" hangingPunct="1">
              <a:spcAft>
                <a:spcPts val="0"/>
              </a:spcAft>
              <a:buFont typeface="Wingdings" pitchFamily="2" charset="2"/>
              <a:buChar char=""/>
              <a:defRPr/>
            </a:pPr>
            <a:r>
              <a:rPr lang="en-US" dirty="0" smtClean="0">
                <a:ea typeface="+mn-ea"/>
              </a:rPr>
              <a:t>no clear analogy with non-digital content</a:t>
            </a: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28600"/>
            <a:ext cx="8229600" cy="1139825"/>
          </a:xfrm>
        </p:spPr>
        <p:txBody>
          <a:bodyPr/>
          <a:lstStyle/>
          <a:p>
            <a:pPr eaLnBrk="1" fontAlgn="auto" hangingPunct="1">
              <a:spcAft>
                <a:spcPts val="0"/>
              </a:spcAft>
              <a:defRPr/>
            </a:pPr>
            <a:r>
              <a:rPr lang="en-US" dirty="0">
                <a:solidFill>
                  <a:srgbClr val="FFB91D"/>
                </a:solidFill>
                <a:ea typeface="+mj-ea"/>
                <a:cs typeface="+mj-cs"/>
              </a:rPr>
              <a:t>Codes of Conduct</a:t>
            </a:r>
          </a:p>
        </p:txBody>
      </p:sp>
      <p:sp>
        <p:nvSpPr>
          <p:cNvPr id="256003" name="Rectangle 3"/>
          <p:cNvSpPr>
            <a:spLocks noGrp="1" noChangeArrowheads="1"/>
          </p:cNvSpPr>
          <p:nvPr>
            <p:ph idx="1"/>
          </p:nvPr>
        </p:nvSpPr>
        <p:spPr>
          <a:xfrm>
            <a:off x="381000" y="1828800"/>
            <a:ext cx="8229600" cy="1676400"/>
          </a:xfrm>
        </p:spPr>
        <p:txBody>
          <a:bodyPr wrap="square" numCol="1" anchor="t" anchorCtr="0" compatLnSpc="1">
            <a:prstTxWarp prst="textNoShape">
              <a:avLst/>
            </a:prstTxWarp>
          </a:bodyPr>
          <a:lstStyle/>
          <a:p>
            <a:pPr marL="609600" indent="-609600" eaLnBrk="1" hangingPunct="1">
              <a:lnSpc>
                <a:spcPct val="80000"/>
              </a:lnSpc>
            </a:pPr>
            <a:r>
              <a:rPr lang="en-US" sz="2200" dirty="0">
                <a:effectLst/>
                <a:ea typeface="ＭＳ Ｐゴシック" pitchFamily="-110" charset="-128"/>
                <a:cs typeface="ＭＳ Ｐゴシック" pitchFamily="-110" charset="-128"/>
              </a:rPr>
              <a:t>ethics</a:t>
            </a:r>
            <a:r>
              <a:rPr lang="en-US" sz="2200" dirty="0" smtClean="0">
                <a:effectLst/>
                <a:ea typeface="ＭＳ Ｐゴシック" pitchFamily="-110" charset="-128"/>
                <a:cs typeface="ＭＳ Ｐゴシック" pitchFamily="-110" charset="-128"/>
              </a:rPr>
              <a:t> are not </a:t>
            </a:r>
            <a:r>
              <a:rPr lang="en-US" sz="2200" dirty="0">
                <a:effectLst/>
                <a:ea typeface="ＭＳ Ｐゴシック" pitchFamily="-110" charset="-128"/>
                <a:cs typeface="ＭＳ Ｐゴシック" pitchFamily="-110" charset="-128"/>
              </a:rPr>
              <a:t>precise laws or sets of facts</a:t>
            </a:r>
          </a:p>
          <a:p>
            <a:pPr marL="609600" indent="-609600" eaLnBrk="1" hangingPunct="1">
              <a:lnSpc>
                <a:spcPct val="80000"/>
              </a:lnSpc>
            </a:pPr>
            <a:r>
              <a:rPr lang="en-US" sz="2200" dirty="0">
                <a:effectLst/>
                <a:ea typeface="ＭＳ Ｐゴシック" pitchFamily="-110" charset="-128"/>
                <a:cs typeface="ＭＳ Ｐゴシック" pitchFamily="-110" charset="-128"/>
              </a:rPr>
              <a:t>many areas may present ethical ambiguity</a:t>
            </a:r>
          </a:p>
          <a:p>
            <a:pPr marL="609600" indent="-609600" eaLnBrk="1" hangingPunct="1">
              <a:lnSpc>
                <a:spcPct val="80000"/>
              </a:lnSpc>
            </a:pPr>
            <a:r>
              <a:rPr lang="en-US" sz="2200" dirty="0">
                <a:effectLst/>
                <a:ea typeface="ＭＳ Ｐゴシック" pitchFamily="-110" charset="-128"/>
                <a:cs typeface="ＭＳ Ｐゴシック" pitchFamily="-110" charset="-128"/>
              </a:rPr>
              <a:t>many professional societies have adopted ethical codes of conduct which </a:t>
            </a:r>
            <a:r>
              <a:rPr lang="en-US" sz="2200" dirty="0" smtClean="0">
                <a:effectLst/>
                <a:ea typeface="ＭＳ Ｐゴシック" pitchFamily="-110" charset="-128"/>
                <a:cs typeface="ＭＳ Ｐゴシック" pitchFamily="-110" charset="-128"/>
              </a:rPr>
              <a:t>aim to:</a:t>
            </a:r>
            <a:endParaRPr lang="en-US" sz="2200" dirty="0">
              <a:effectLst/>
              <a:ea typeface="ＭＳ Ｐゴシック" pitchFamily="-110" charset="-128"/>
              <a:cs typeface="ＭＳ Ｐゴシック" pitchFamily="-110" charset="-128"/>
            </a:endParaRPr>
          </a:p>
        </p:txBody>
      </p:sp>
      <p:graphicFrame>
        <p:nvGraphicFramePr>
          <p:cNvPr id="4" name="Diagram 3"/>
          <p:cNvGraphicFramePr/>
          <p:nvPr/>
        </p:nvGraphicFramePr>
        <p:xfrm>
          <a:off x="1066800" y="3581400"/>
          <a:ext cx="75438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0" y="1524000"/>
            <a:ext cx="3200400" cy="1828800"/>
          </a:xfrm>
        </p:spPr>
        <p:txBody>
          <a:bodyPr>
            <a:normAutofit fontScale="90000"/>
          </a:bodyPr>
          <a:lstStyle/>
          <a:p>
            <a:pPr eaLnBrk="1" fontAlgn="auto" hangingPunct="1">
              <a:spcAft>
                <a:spcPts val="0"/>
              </a:spcAft>
              <a:defRPr/>
            </a:pPr>
            <a:r>
              <a:rPr lang="en-US" dirty="0" smtClean="0">
                <a:solidFill>
                  <a:srgbClr val="FFB91D"/>
                </a:solidFill>
                <a:ea typeface="+mj-ea"/>
                <a:cs typeface="+mj-cs"/>
              </a:rPr>
              <a:t>ACM Code </a:t>
            </a:r>
            <a:br>
              <a:rPr lang="en-US" dirty="0" smtClean="0">
                <a:solidFill>
                  <a:srgbClr val="FFB91D"/>
                </a:solidFill>
                <a:ea typeface="+mj-ea"/>
                <a:cs typeface="+mj-cs"/>
              </a:rPr>
            </a:br>
            <a:r>
              <a:rPr lang="en-US" dirty="0" smtClean="0">
                <a:solidFill>
                  <a:srgbClr val="FFB91D"/>
                </a:solidFill>
                <a:ea typeface="+mj-ea"/>
                <a:cs typeface="+mj-cs"/>
              </a:rPr>
              <a:t>of Ethics and Professional Conduct</a:t>
            </a:r>
            <a:endParaRPr lang="en-US" dirty="0">
              <a:solidFill>
                <a:srgbClr val="FFB91D"/>
              </a:solidFill>
              <a:ea typeface="+mj-ea"/>
              <a:cs typeface="+mj-cs"/>
            </a:endParaRPr>
          </a:p>
        </p:txBody>
      </p:sp>
      <p:pic>
        <p:nvPicPr>
          <p:cNvPr id="76803" name="Picture 3" descr="f8.pdf"/>
          <p:cNvPicPr>
            <a:picLocks noChangeAspect="1"/>
          </p:cNvPicPr>
          <p:nvPr/>
        </p:nvPicPr>
        <p:blipFill>
          <a:blip r:embed="rId3"/>
          <a:srcRect l="5882" t="3636" r="4706" b="15456"/>
          <a:stretch>
            <a:fillRect/>
          </a:stretch>
        </p:blipFill>
        <p:spPr bwMode="auto">
          <a:xfrm>
            <a:off x="0" y="0"/>
            <a:ext cx="5856288" cy="6858000"/>
          </a:xfrm>
          <a:prstGeom prst="rect">
            <a:avLst/>
          </a:prstGeom>
          <a:noFill/>
          <a:ln w="9525">
            <a:noFill/>
            <a:miter lim="800000"/>
            <a:headEnd/>
            <a:tailEnd/>
          </a:ln>
        </p:spPr>
      </p:pic>
      <p:sp useBgFill="1">
        <p:nvSpPr>
          <p:cNvPr id="76804" name="TextBox 4"/>
          <p:cNvSpPr txBox="1">
            <a:spLocks noChangeArrowheads="1"/>
          </p:cNvSpPr>
          <p:nvPr/>
        </p:nvSpPr>
        <p:spPr bwMode="auto">
          <a:xfrm>
            <a:off x="0" y="6858000"/>
            <a:ext cx="6992938" cy="161925"/>
          </a:xfrm>
          <a:prstGeom prst="rect">
            <a:avLst/>
          </a:prstGeom>
          <a:ln w="9525">
            <a:noFill/>
            <a:miter lim="800000"/>
            <a:headEnd/>
            <a:tailEnd/>
          </a:ln>
        </p:spPr>
        <p:txBody>
          <a:bodyPr>
            <a:prstTxWarp prst="textNoShape">
              <a:avLst/>
            </a:prstTxWarp>
            <a:spAutoFit/>
          </a:bodyPr>
          <a:lstStyle/>
          <a:p>
            <a:endParaRPr lang="en-US" dirty="0"/>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29400" y="1143000"/>
            <a:ext cx="2286000" cy="2209800"/>
          </a:xfrm>
        </p:spPr>
        <p:txBody>
          <a:bodyPr>
            <a:normAutofit fontScale="90000"/>
          </a:bodyPr>
          <a:lstStyle/>
          <a:p>
            <a:pPr eaLnBrk="1" fontAlgn="auto" hangingPunct="1">
              <a:spcAft>
                <a:spcPts val="0"/>
              </a:spcAft>
              <a:defRPr/>
            </a:pPr>
            <a:r>
              <a:rPr lang="en-US" dirty="0" smtClean="0">
                <a:solidFill>
                  <a:srgbClr val="FFB91D"/>
                </a:solidFill>
                <a:ea typeface="+mj-ea"/>
                <a:cs typeface="+mj-cs"/>
              </a:rPr>
              <a:t>IEEE Code of Ethics</a:t>
            </a:r>
            <a:endParaRPr lang="en-US" dirty="0">
              <a:solidFill>
                <a:srgbClr val="FFB91D"/>
              </a:solidFill>
              <a:ea typeface="+mj-ea"/>
              <a:cs typeface="+mj-cs"/>
            </a:endParaRPr>
          </a:p>
        </p:txBody>
      </p:sp>
      <p:pic>
        <p:nvPicPr>
          <p:cNvPr id="78851" name="Picture 3" descr="f9.pdf"/>
          <p:cNvPicPr>
            <a:picLocks noChangeAspect="1"/>
          </p:cNvPicPr>
          <p:nvPr/>
        </p:nvPicPr>
        <p:blipFill>
          <a:blip r:embed="rId3"/>
          <a:srcRect l="7059" t="4546" r="7059" b="42725"/>
          <a:stretch>
            <a:fillRect/>
          </a:stretch>
        </p:blipFill>
        <p:spPr bwMode="auto">
          <a:xfrm>
            <a:off x="0" y="0"/>
            <a:ext cx="6899275" cy="6552437"/>
          </a:xfrm>
          <a:prstGeom prst="rect">
            <a:avLst/>
          </a:prstGeom>
          <a:noFill/>
          <a:ln w="9525">
            <a:noFill/>
            <a:miter lim="800000"/>
            <a:headEnd/>
            <a:tailEnd/>
          </a:ln>
        </p:spPr>
      </p:pic>
      <p:sp useBgFill="1">
        <p:nvSpPr>
          <p:cNvPr id="5" name="TextBox 4"/>
          <p:cNvSpPr txBox="1"/>
          <p:nvPr/>
        </p:nvSpPr>
        <p:spPr>
          <a:xfrm>
            <a:off x="152400" y="6604000"/>
            <a:ext cx="6451600" cy="254000"/>
          </a:xfrm>
          <a:prstGeom prst="rect">
            <a:avLst/>
          </a:prstGeom>
        </p:spPr>
        <p:txBody>
          <a:bodyPr wrap="square" rtlCol="0">
            <a:spAutoFit/>
          </a:bodyPr>
          <a:lstStyle/>
          <a:p>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10200" y="990600"/>
            <a:ext cx="3505200" cy="2773362"/>
          </a:xfrm>
        </p:spPr>
        <p:txBody>
          <a:bodyPr/>
          <a:lstStyle/>
          <a:p>
            <a:pPr eaLnBrk="1" fontAlgn="auto" hangingPunct="1">
              <a:spcAft>
                <a:spcPts val="0"/>
              </a:spcAft>
              <a:defRPr/>
            </a:pPr>
            <a:r>
              <a:rPr lang="en-US" dirty="0" smtClean="0">
                <a:solidFill>
                  <a:srgbClr val="FFB91D"/>
                </a:solidFill>
                <a:ea typeface="+mj-ea"/>
                <a:cs typeface="+mj-cs"/>
              </a:rPr>
              <a:t>AITP Standard </a:t>
            </a:r>
            <a:br>
              <a:rPr lang="en-US" dirty="0" smtClean="0">
                <a:solidFill>
                  <a:srgbClr val="FFB91D"/>
                </a:solidFill>
                <a:ea typeface="+mj-ea"/>
                <a:cs typeface="+mj-cs"/>
              </a:rPr>
            </a:br>
            <a:r>
              <a:rPr lang="en-US" dirty="0" smtClean="0">
                <a:solidFill>
                  <a:srgbClr val="FFB91D"/>
                </a:solidFill>
                <a:ea typeface="+mj-ea"/>
                <a:cs typeface="+mj-cs"/>
              </a:rPr>
              <a:t>of Conduct</a:t>
            </a:r>
            <a:endParaRPr lang="en-US" dirty="0">
              <a:solidFill>
                <a:srgbClr val="FFB91D"/>
              </a:solidFill>
              <a:ea typeface="+mj-ea"/>
              <a:cs typeface="+mj-cs"/>
            </a:endParaRPr>
          </a:p>
        </p:txBody>
      </p:sp>
      <p:pic>
        <p:nvPicPr>
          <p:cNvPr id="80899" name="Picture 4" descr="f10.pdf"/>
          <p:cNvPicPr>
            <a:picLocks noChangeAspect="1"/>
          </p:cNvPicPr>
          <p:nvPr/>
        </p:nvPicPr>
        <p:blipFill>
          <a:blip r:embed="rId3"/>
          <a:srcRect l="5882" t="3636" r="5882" b="5455"/>
          <a:stretch>
            <a:fillRect/>
          </a:stretch>
        </p:blipFill>
        <p:spPr bwMode="auto">
          <a:xfrm>
            <a:off x="304800" y="0"/>
            <a:ext cx="5143500" cy="6858000"/>
          </a:xfrm>
          <a:prstGeom prst="rect">
            <a:avLst/>
          </a:prstGeom>
          <a:noFill/>
          <a:ln w="9525">
            <a:noFill/>
            <a:miter lim="800000"/>
            <a:headEnd/>
            <a:tailEnd/>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fontAlgn="auto" hangingPunct="1">
              <a:spcAft>
                <a:spcPts val="0"/>
              </a:spcAft>
              <a:defRPr/>
            </a:pPr>
            <a:r>
              <a:rPr kumimoji="1" lang="en-GB" dirty="0" smtClean="0">
                <a:solidFill>
                  <a:schemeClr val="accent1"/>
                </a:solidFill>
                <a:ea typeface="+mj-ea"/>
                <a:cs typeface="+mj-cs"/>
              </a:rPr>
              <a:t>Types of Computer Crime</a:t>
            </a:r>
            <a:endParaRPr kumimoji="1" lang="en-AU" sz="3600" dirty="0">
              <a:solidFill>
                <a:schemeClr val="accent1"/>
              </a:solidFill>
              <a:ea typeface="+mj-ea"/>
              <a:cs typeface="+mj-cs"/>
            </a:endParaRPr>
          </a:p>
        </p:txBody>
      </p:sp>
      <p:sp>
        <p:nvSpPr>
          <p:cNvPr id="200707" name="Rectangle 3"/>
          <p:cNvSpPr>
            <a:spLocks noGrp="1" noChangeArrowheads="1"/>
          </p:cNvSpPr>
          <p:nvPr>
            <p:ph idx="1"/>
          </p:nvPr>
        </p:nvSpPr>
        <p:spPr>
          <a:xfrm>
            <a:off x="381000" y="1676400"/>
            <a:ext cx="8229600" cy="1676400"/>
          </a:xfrm>
        </p:spPr>
        <p:txBody>
          <a:bodyPr/>
          <a:lstStyle/>
          <a:p>
            <a:pPr eaLnBrk="1" fontAlgn="auto" hangingPunct="1">
              <a:spcAft>
                <a:spcPts val="0"/>
              </a:spcAft>
              <a:buFont typeface="Wingdings" pitchFamily="2" charset="2"/>
              <a:buChar char=""/>
              <a:defRPr/>
            </a:pPr>
            <a:r>
              <a:rPr lang="en-AU" dirty="0" smtClean="0">
                <a:ea typeface="+mn-ea"/>
                <a:cs typeface="+mn-cs"/>
              </a:rPr>
              <a:t>the U.S. Department of Justice categorizes computer crime based on the role that the computer plays in the criminal activity:</a:t>
            </a:r>
          </a:p>
        </p:txBody>
      </p:sp>
      <p:graphicFrame>
        <p:nvGraphicFramePr>
          <p:cNvPr id="4" name="Diagram 3"/>
          <p:cNvGraphicFramePr/>
          <p:nvPr/>
        </p:nvGraphicFramePr>
        <p:xfrm>
          <a:off x="381000" y="2971800"/>
          <a:ext cx="84582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8229600" cy="1139825"/>
          </a:xfrm>
        </p:spPr>
        <p:txBody>
          <a:bodyPr wrap="square" numCol="1" anchorCtr="0" compatLnSpc="1">
            <a:prstTxWarp prst="textNoShape">
              <a:avLst/>
            </a:prstTxWarp>
          </a:bodyPr>
          <a:lstStyle/>
          <a:p>
            <a:pPr eaLnBrk="1" hangingPunct="1">
              <a:defRPr/>
            </a:pPr>
            <a:r>
              <a:rPr lang="en-US" sz="4300" dirty="0" smtClean="0">
                <a:solidFill>
                  <a:srgbClr val="FFB91D"/>
                </a:solidFill>
                <a:effectLst/>
              </a:rPr>
              <a:t>Comparison of Codes of Conduct</a:t>
            </a:r>
          </a:p>
        </p:txBody>
      </p:sp>
      <p:sp>
        <p:nvSpPr>
          <p:cNvPr id="258051" name="Rectangle 3"/>
          <p:cNvSpPr>
            <a:spLocks noGrp="1" noChangeArrowheads="1"/>
          </p:cNvSpPr>
          <p:nvPr>
            <p:ph idx="1"/>
          </p:nvPr>
        </p:nvSpPr>
        <p:spPr>
          <a:xfrm>
            <a:off x="457200" y="1905000"/>
            <a:ext cx="8229600" cy="4648200"/>
          </a:xfrm>
        </p:spPr>
        <p:txBody>
          <a:bodyPr>
            <a:normAutofit fontScale="85000" lnSpcReduction="20000"/>
          </a:bodyPr>
          <a:lstStyle/>
          <a:p>
            <a:pPr marL="533400" indent="-533400" eaLnBrk="1" fontAlgn="auto" hangingPunct="1">
              <a:lnSpc>
                <a:spcPct val="90000"/>
              </a:lnSpc>
              <a:spcAft>
                <a:spcPts val="0"/>
              </a:spcAft>
              <a:buFont typeface="Wingdings" pitchFamily="2" charset="2"/>
              <a:buChar char=""/>
              <a:defRPr/>
            </a:pPr>
            <a:r>
              <a:rPr lang="en-US" sz="2800" dirty="0" smtClean="0">
                <a:ea typeface="+mn-ea"/>
                <a:cs typeface="+mn-cs"/>
              </a:rPr>
              <a:t>all three codes place their emphasis on the responsibility of professionals to other people</a:t>
            </a:r>
          </a:p>
          <a:p>
            <a:pPr marL="533400" indent="-533400" eaLnBrk="1" fontAlgn="auto" hangingPunct="1">
              <a:lnSpc>
                <a:spcPct val="90000"/>
              </a:lnSpc>
              <a:spcAft>
                <a:spcPts val="0"/>
              </a:spcAft>
              <a:buFont typeface="Wingdings" pitchFamily="2" charset="2"/>
              <a:buChar char=""/>
              <a:defRPr/>
            </a:pPr>
            <a:r>
              <a:rPr lang="en-US" sz="2800" dirty="0" smtClean="0">
                <a:ea typeface="+mn-ea"/>
                <a:cs typeface="+mn-cs"/>
              </a:rPr>
              <a:t>do not fully reflect the unique ethical problems related to the development and use of computer and IS technology</a:t>
            </a:r>
          </a:p>
          <a:p>
            <a:pPr marL="533400" indent="-533400" eaLnBrk="1" fontAlgn="auto" hangingPunct="1">
              <a:lnSpc>
                <a:spcPct val="90000"/>
              </a:lnSpc>
              <a:spcAft>
                <a:spcPts val="0"/>
              </a:spcAft>
              <a:buFont typeface="Wingdings" pitchFamily="2" charset="2"/>
              <a:buChar char=""/>
              <a:defRPr/>
            </a:pPr>
            <a:r>
              <a:rPr lang="en-US" sz="2800" dirty="0" smtClean="0">
                <a:ea typeface="+mn-ea"/>
                <a:cs typeface="+mn-cs"/>
              </a:rPr>
              <a:t>common themes:</a:t>
            </a:r>
          </a:p>
          <a:p>
            <a:pPr marL="876300" lvl="1" indent="-533400" eaLnBrk="1" fontAlgn="auto" hangingPunct="1">
              <a:lnSpc>
                <a:spcPct val="90000"/>
              </a:lnSpc>
              <a:spcAft>
                <a:spcPts val="0"/>
              </a:spcAft>
              <a:buFont typeface="Wingdings" pitchFamily="2" charset="2"/>
              <a:buChar char=""/>
              <a:defRPr/>
            </a:pPr>
            <a:r>
              <a:rPr lang="en-US" sz="2200" dirty="0" smtClean="0">
                <a:ea typeface="+mn-ea"/>
              </a:rPr>
              <a:t>dignity </a:t>
            </a:r>
            <a:r>
              <a:rPr lang="en-US" sz="2200" dirty="0">
                <a:ea typeface="+mn-ea"/>
              </a:rPr>
              <a:t>and worth of other people</a:t>
            </a:r>
          </a:p>
          <a:p>
            <a:pPr marL="876300" lvl="1" indent="-533400" eaLnBrk="1" fontAlgn="auto" hangingPunct="1">
              <a:lnSpc>
                <a:spcPct val="90000"/>
              </a:lnSpc>
              <a:spcAft>
                <a:spcPts val="0"/>
              </a:spcAft>
              <a:buFont typeface="Wingdings" pitchFamily="2" charset="2"/>
              <a:buChar char=""/>
              <a:defRPr/>
            </a:pPr>
            <a:r>
              <a:rPr lang="en-US" sz="2235" dirty="0" smtClean="0">
                <a:ea typeface="+mn-ea"/>
              </a:rPr>
              <a:t>personal integrity and honesty</a:t>
            </a:r>
          </a:p>
          <a:p>
            <a:pPr marL="876300" lvl="1" indent="-533400" eaLnBrk="1" fontAlgn="auto" hangingPunct="1">
              <a:lnSpc>
                <a:spcPct val="90000"/>
              </a:lnSpc>
              <a:spcAft>
                <a:spcPts val="0"/>
              </a:spcAft>
              <a:buFont typeface="Wingdings" pitchFamily="2" charset="2"/>
              <a:buChar char=""/>
              <a:defRPr/>
            </a:pPr>
            <a:r>
              <a:rPr lang="en-US" sz="2235" dirty="0" smtClean="0">
                <a:ea typeface="+mn-ea"/>
              </a:rPr>
              <a:t>responsibility for work</a:t>
            </a:r>
          </a:p>
          <a:p>
            <a:pPr marL="876300" lvl="1" indent="-533400" eaLnBrk="1" fontAlgn="auto" hangingPunct="1">
              <a:lnSpc>
                <a:spcPct val="90000"/>
              </a:lnSpc>
              <a:spcAft>
                <a:spcPts val="0"/>
              </a:spcAft>
              <a:buFont typeface="Wingdings" pitchFamily="2" charset="2"/>
              <a:buChar char=""/>
              <a:defRPr/>
            </a:pPr>
            <a:r>
              <a:rPr lang="en-US" sz="2235" dirty="0" smtClean="0">
                <a:ea typeface="+mn-ea"/>
              </a:rPr>
              <a:t>confidentiality of information</a:t>
            </a:r>
          </a:p>
          <a:p>
            <a:pPr marL="876300" lvl="1" indent="-533400" eaLnBrk="1" fontAlgn="auto" hangingPunct="1">
              <a:lnSpc>
                <a:spcPct val="90000"/>
              </a:lnSpc>
              <a:spcAft>
                <a:spcPts val="0"/>
              </a:spcAft>
              <a:buFont typeface="Wingdings" pitchFamily="2" charset="2"/>
              <a:buChar char=""/>
              <a:defRPr/>
            </a:pPr>
            <a:r>
              <a:rPr lang="en-US" sz="2235" dirty="0" smtClean="0">
                <a:ea typeface="+mn-ea"/>
              </a:rPr>
              <a:t>public safety, health, and welfare</a:t>
            </a:r>
          </a:p>
          <a:p>
            <a:pPr marL="876300" lvl="1" indent="-533400" eaLnBrk="1" fontAlgn="auto" hangingPunct="1">
              <a:lnSpc>
                <a:spcPct val="90000"/>
              </a:lnSpc>
              <a:spcAft>
                <a:spcPts val="0"/>
              </a:spcAft>
              <a:buFont typeface="Wingdings" pitchFamily="2" charset="2"/>
              <a:buChar char=""/>
              <a:defRPr/>
            </a:pPr>
            <a:r>
              <a:rPr lang="en-US" sz="2235" dirty="0" smtClean="0">
                <a:ea typeface="+mn-ea"/>
              </a:rPr>
              <a:t>participation in professional societies to improve standards of the profession</a:t>
            </a:r>
          </a:p>
          <a:p>
            <a:pPr marL="876300" lvl="1" indent="-533400" eaLnBrk="1" fontAlgn="auto" hangingPunct="1">
              <a:lnSpc>
                <a:spcPct val="90000"/>
              </a:lnSpc>
              <a:spcAft>
                <a:spcPts val="0"/>
              </a:spcAft>
              <a:buFont typeface="Wingdings" pitchFamily="2" charset="2"/>
              <a:buChar char=""/>
              <a:defRPr/>
            </a:pPr>
            <a:r>
              <a:rPr lang="en-US" sz="2235" dirty="0" smtClean="0">
                <a:ea typeface="+mn-ea"/>
              </a:rPr>
              <a:t>the notion that public knowledge and access to technology is equivalent to social power</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FFB91D"/>
                </a:solidFill>
                <a:ea typeface="+mj-ea"/>
                <a:cs typeface="+mj-cs"/>
              </a:rPr>
              <a:t>The Rules</a:t>
            </a:r>
            <a:endParaRPr lang="en-AU" dirty="0">
              <a:solidFill>
                <a:srgbClr val="FFB91D"/>
              </a:solidFill>
              <a:ea typeface="+mj-ea"/>
              <a:cs typeface="+mj-cs"/>
            </a:endParaRPr>
          </a:p>
        </p:txBody>
      </p:sp>
      <p:sp>
        <p:nvSpPr>
          <p:cNvPr id="205827" name="Rectangle 3"/>
          <p:cNvSpPr>
            <a:spLocks noGrp="1" noChangeArrowheads="1"/>
          </p:cNvSpPr>
          <p:nvPr>
            <p:ph idx="1"/>
          </p:nvPr>
        </p:nvSpPr>
        <p:spPr>
          <a:xfrm>
            <a:off x="457200" y="1981200"/>
            <a:ext cx="8229600" cy="4495800"/>
          </a:xfrm>
        </p:spPr>
        <p:txBody>
          <a:bodyPr>
            <a:normAutofit fontScale="92500" lnSpcReduction="10000"/>
          </a:bodyPr>
          <a:lstStyle/>
          <a:p>
            <a:pPr eaLnBrk="1" fontAlgn="auto" hangingPunct="1">
              <a:spcAft>
                <a:spcPts val="0"/>
              </a:spcAft>
              <a:buFont typeface="Wingdings" pitchFamily="2" charset="2"/>
              <a:buChar char=""/>
              <a:defRPr/>
            </a:pPr>
            <a:r>
              <a:rPr lang="en-US" dirty="0" smtClean="0">
                <a:ea typeface="+mn-ea"/>
                <a:cs typeface="+mn-cs"/>
              </a:rPr>
              <a:t>collaborative effort to develop a short list of guidelines on the ethics of computer systems</a:t>
            </a:r>
          </a:p>
          <a:p>
            <a:pPr eaLnBrk="1" fontAlgn="auto" hangingPunct="1">
              <a:spcAft>
                <a:spcPts val="0"/>
              </a:spcAft>
              <a:buFont typeface="Wingdings" pitchFamily="2" charset="2"/>
              <a:buChar char=""/>
              <a:defRPr/>
            </a:pPr>
            <a:r>
              <a:rPr lang="en-US" dirty="0" smtClean="0">
                <a:ea typeface="+mn-ea"/>
                <a:cs typeface="+mn-cs"/>
              </a:rPr>
              <a:t>Ad Hoc Committee on Responsible Computing</a:t>
            </a:r>
            <a:endParaRPr lang="en-AU" dirty="0" smtClean="0">
              <a:ea typeface="+mn-ea"/>
              <a:cs typeface="+mn-cs"/>
            </a:endParaRPr>
          </a:p>
          <a:p>
            <a:pPr lvl="1" eaLnBrk="1" fontAlgn="auto" hangingPunct="1">
              <a:spcAft>
                <a:spcPts val="0"/>
              </a:spcAft>
              <a:buFont typeface="Wingdings" pitchFamily="2" charset="2"/>
              <a:buChar char=""/>
              <a:defRPr/>
            </a:pPr>
            <a:r>
              <a:rPr lang="en-AU" dirty="0" smtClean="0">
                <a:ea typeface="+mn-ea"/>
              </a:rPr>
              <a:t>anyone can join this committee and suggest changes to the guidelines</a:t>
            </a:r>
          </a:p>
          <a:p>
            <a:pPr marL="342900" lvl="1" indent="-342900" eaLnBrk="1" fontAlgn="auto" hangingPunct="1">
              <a:spcBef>
                <a:spcPts val="2000"/>
              </a:spcBef>
              <a:spcAft>
                <a:spcPts val="0"/>
              </a:spcAft>
              <a:buClr>
                <a:schemeClr val="accent1"/>
              </a:buClr>
              <a:buFont typeface="Wingdings" pitchFamily="2" charset="2"/>
              <a:buChar char=""/>
              <a:defRPr/>
            </a:pPr>
            <a:r>
              <a:rPr lang="en-AU" sz="2400" i="1" dirty="0" smtClean="0">
                <a:ea typeface="+mn-ea"/>
              </a:rPr>
              <a:t>Moral Responsibility for Computing Artifacts</a:t>
            </a:r>
          </a:p>
          <a:p>
            <a:pPr lvl="1" eaLnBrk="1" fontAlgn="auto" hangingPunct="1">
              <a:spcAft>
                <a:spcPts val="0"/>
              </a:spcAft>
              <a:buFont typeface="Wingdings" pitchFamily="2" charset="2"/>
              <a:buChar char=""/>
              <a:defRPr/>
            </a:pPr>
            <a:r>
              <a:rPr lang="en-AU" dirty="0" smtClean="0">
                <a:ea typeface="+mn-ea"/>
              </a:rPr>
              <a:t>generally referred to as </a:t>
            </a:r>
            <a:r>
              <a:rPr lang="en-AU" i="1" dirty="0" smtClean="0">
                <a:ea typeface="+mn-ea"/>
              </a:rPr>
              <a:t>The Rules</a:t>
            </a:r>
          </a:p>
          <a:p>
            <a:pPr lvl="1" eaLnBrk="1" fontAlgn="auto" hangingPunct="1">
              <a:spcAft>
                <a:spcPts val="0"/>
              </a:spcAft>
              <a:buFont typeface="Wingdings" pitchFamily="2" charset="2"/>
              <a:buChar char=""/>
              <a:defRPr/>
            </a:pPr>
            <a:r>
              <a:rPr lang="en-AU" i="1" dirty="0" smtClean="0">
                <a:ea typeface="+mn-ea"/>
              </a:rPr>
              <a:t>The Rules </a:t>
            </a:r>
            <a:r>
              <a:rPr lang="en-AU" dirty="0" smtClean="0">
                <a:ea typeface="+mn-ea"/>
              </a:rPr>
              <a:t>apply to software that is commercial, free, open source, recreational, an academic exercise or a research tool</a:t>
            </a:r>
          </a:p>
          <a:p>
            <a:pPr marL="342900" lvl="1" indent="-342900" eaLnBrk="1" fontAlgn="auto" hangingPunct="1">
              <a:spcBef>
                <a:spcPts val="2000"/>
              </a:spcBef>
              <a:spcAft>
                <a:spcPts val="0"/>
              </a:spcAft>
              <a:buClr>
                <a:schemeClr val="accent1"/>
              </a:buClr>
              <a:buFont typeface="Wingdings" pitchFamily="2" charset="2"/>
              <a:buChar char=""/>
              <a:defRPr/>
            </a:pPr>
            <a:r>
              <a:rPr lang="en-AU" sz="2400" dirty="0" smtClean="0">
                <a:ea typeface="+mn-ea"/>
              </a:rPr>
              <a:t>computing artifact</a:t>
            </a:r>
          </a:p>
          <a:p>
            <a:pPr lvl="1" eaLnBrk="1" fontAlgn="auto" hangingPunct="1">
              <a:spcAft>
                <a:spcPts val="0"/>
              </a:spcAft>
              <a:buFont typeface="Wingdings" pitchFamily="2" charset="2"/>
              <a:buChar char=""/>
              <a:defRPr/>
            </a:pPr>
            <a:r>
              <a:rPr lang="en-AU" sz="2162" dirty="0" smtClean="0">
                <a:ea typeface="+mn-ea"/>
              </a:rPr>
              <a:t>any artifact that includes an executing computer program</a:t>
            </a:r>
          </a:p>
          <a:p>
            <a:pPr marL="342900" lvl="1" indent="-342900" eaLnBrk="1" fontAlgn="auto" hangingPunct="1">
              <a:spcBef>
                <a:spcPts val="2000"/>
              </a:spcBef>
              <a:spcAft>
                <a:spcPts val="0"/>
              </a:spcAft>
              <a:buClr>
                <a:schemeClr val="accent1"/>
              </a:buClr>
              <a:buFont typeface="Wingdings" pitchFamily="2" charset="2"/>
              <a:buChar char=""/>
              <a:defRPr/>
            </a:pPr>
            <a:endParaRPr lang="en-US" sz="2400"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8686800" cy="6248400"/>
          </a:xfrm>
          <a:ln w="57150" cap="flat" cmpd="thickThin">
            <a:solidFill>
              <a:schemeClr val="accent1"/>
            </a:solidFill>
            <a:miter lim="800000"/>
          </a:ln>
        </p:spPr>
        <p:txBody>
          <a:bodyPr>
            <a:normAutofit fontScale="77500" lnSpcReduction="20000"/>
          </a:bodyPr>
          <a:lstStyle/>
          <a:p>
            <a:pPr marL="514350" indent="-514350" eaLnBrk="1" fontAlgn="auto" hangingPunct="1">
              <a:spcBef>
                <a:spcPts val="1728"/>
              </a:spcBef>
              <a:spcAft>
                <a:spcPts val="0"/>
              </a:spcAft>
              <a:buNone/>
              <a:defRPr/>
            </a:pPr>
            <a:endParaRPr lang="en-US" sz="1050" dirty="0" smtClean="0">
              <a:solidFill>
                <a:srgbClr val="FFB91D"/>
              </a:solidFill>
              <a:ea typeface="+mn-ea"/>
              <a:cs typeface="+mn-cs"/>
            </a:endParaRPr>
          </a:p>
          <a:p>
            <a:pPr marL="514350" indent="-514350" eaLnBrk="1" fontAlgn="auto" hangingPunct="1">
              <a:spcBef>
                <a:spcPts val="1728"/>
              </a:spcBef>
              <a:spcAft>
                <a:spcPts val="0"/>
              </a:spcAft>
              <a:buNone/>
              <a:defRPr/>
            </a:pPr>
            <a:r>
              <a:rPr lang="en-US" sz="2941" dirty="0" smtClean="0">
                <a:solidFill>
                  <a:srgbClr val="FFB91D"/>
                </a:solidFill>
                <a:ea typeface="+mn-ea"/>
                <a:cs typeface="+mn-cs"/>
              </a:rPr>
              <a:t>As of this writing, the rules are as follows:</a:t>
            </a:r>
          </a:p>
          <a:p>
            <a:pPr marL="457200" indent="-457200" eaLnBrk="1" fontAlgn="auto" hangingPunct="1">
              <a:spcBef>
                <a:spcPts val="1728"/>
              </a:spcBef>
              <a:spcAft>
                <a:spcPts val="0"/>
              </a:spcAft>
              <a:buFont typeface="+mj-lt"/>
              <a:buAutoNum type="arabicParenR"/>
              <a:defRPr/>
            </a:pPr>
            <a:r>
              <a:rPr lang="en-US" dirty="0" smtClean="0">
                <a:ea typeface="+mn-ea"/>
                <a:cs typeface="+mn-cs"/>
              </a:rPr>
              <a:t>The people who design, develop, or deploy a computing artifact are morally responsible for that artifact, and for the foreseeable effects of that artifact. This responsibility is shared with other people who design, develop, deploy or knowingly use the artifact as part of a sociotechnical system.</a:t>
            </a:r>
          </a:p>
          <a:p>
            <a:pPr marL="457200" indent="-457200" eaLnBrk="1" fontAlgn="auto" hangingPunct="1">
              <a:spcBef>
                <a:spcPts val="1728"/>
              </a:spcBef>
              <a:spcAft>
                <a:spcPts val="0"/>
              </a:spcAft>
              <a:buFont typeface="+mj-lt"/>
              <a:buAutoNum type="arabicParenR"/>
              <a:defRPr/>
            </a:pPr>
            <a:r>
              <a:rPr lang="en-US" dirty="0" smtClean="0">
                <a:ea typeface="+mn-ea"/>
                <a:cs typeface="+mn-cs"/>
              </a:rPr>
              <a:t>The shared responsibility of computing artifacts is not a zero-sum game. The responsibility of an individual is not reduced simply because more people become involved in designing, developing, deploying, or using the artifact. Instead, a person’s responsibility includes being answerable for the behaviors of the artifact and for the artifact’s effects after deployment, to the degree to which these effects are reasonably foreseeable by that person.</a:t>
            </a:r>
          </a:p>
          <a:p>
            <a:pPr marL="457200" indent="-457200" eaLnBrk="1" fontAlgn="auto" hangingPunct="1">
              <a:spcBef>
                <a:spcPts val="1728"/>
              </a:spcBef>
              <a:spcAft>
                <a:spcPts val="0"/>
              </a:spcAft>
              <a:buFont typeface="+mj-lt"/>
              <a:buAutoNum type="arabicParenR"/>
              <a:defRPr/>
            </a:pPr>
            <a:r>
              <a:rPr lang="en-US" dirty="0" smtClean="0">
                <a:ea typeface="+mn-ea"/>
                <a:cs typeface="+mn-cs"/>
              </a:rPr>
              <a:t>People who knowingly use a particular computing artifact are morally responsible for that use.</a:t>
            </a:r>
          </a:p>
          <a:p>
            <a:pPr marL="457200" indent="-457200" eaLnBrk="1" fontAlgn="auto" hangingPunct="1">
              <a:spcBef>
                <a:spcPts val="1728"/>
              </a:spcBef>
              <a:spcAft>
                <a:spcPts val="0"/>
              </a:spcAft>
              <a:buFont typeface="+mj-lt"/>
              <a:buAutoNum type="arabicParenR"/>
              <a:defRPr/>
            </a:pPr>
            <a:r>
              <a:rPr lang="en-US" dirty="0" smtClean="0">
                <a:ea typeface="+mn-ea"/>
                <a:cs typeface="+mn-cs"/>
              </a:rPr>
              <a:t> People who knowingly design, develop, deploy, or use a computing artifact can do so responsibly only when they make a reasonable effort to take into account the sociotechnical systems in which the artifact is embedded.</a:t>
            </a:r>
          </a:p>
          <a:p>
            <a:pPr marL="457200" indent="-457200" eaLnBrk="1" fontAlgn="auto" hangingPunct="1">
              <a:spcBef>
                <a:spcPts val="1728"/>
              </a:spcBef>
              <a:spcAft>
                <a:spcPts val="0"/>
              </a:spcAft>
              <a:buFont typeface="+mj-lt"/>
              <a:buAutoNum type="arabicParenR"/>
              <a:defRPr/>
            </a:pPr>
            <a:r>
              <a:rPr lang="en-US" dirty="0" smtClean="0">
                <a:ea typeface="+mn-ea"/>
                <a:cs typeface="+mn-cs"/>
              </a:rPr>
              <a:t>People who design, develop, deploy, promote, or evaluate a computing artifact should not explicitly or implicitly deceive users about the artifact or its foreseeable effects, or about the sociotechnical systems in which the artifact is embedded.</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228600"/>
            <a:ext cx="2895600" cy="6354763"/>
          </a:xfrm>
        </p:spPr>
        <p:txBody>
          <a:bodyPr>
            <a:normAutofit fontScale="90000"/>
          </a:bodyPr>
          <a:lstStyle/>
          <a:p>
            <a:pPr eaLnBrk="1" fontAlgn="auto" hangingPunct="1">
              <a:spcAft>
                <a:spcPts val="0"/>
              </a:spcAft>
              <a:defRPr/>
            </a:pPr>
            <a:r>
              <a:rPr lang="en-US" dirty="0" smtClean="0">
                <a:solidFill>
                  <a:srgbClr val="FFB91D"/>
                </a:solidFill>
                <a:ea typeface="+mj-ea"/>
                <a:cs typeface="+mj-cs"/>
              </a:rPr>
              <a:t>Table 19.1</a:t>
            </a:r>
            <a:br>
              <a:rPr lang="en-US" dirty="0" smtClean="0">
                <a:solidFill>
                  <a:srgbClr val="FFB91D"/>
                </a:solidFill>
                <a:ea typeface="+mj-ea"/>
                <a:cs typeface="+mj-cs"/>
              </a:rPr>
            </a:br>
            <a:r>
              <a:rPr lang="en-US" dirty="0" smtClean="0">
                <a:solidFill>
                  <a:srgbClr val="FFB91D"/>
                </a:solidFill>
                <a:ea typeface="+mj-ea"/>
                <a:cs typeface="+mj-cs"/>
              </a:rPr>
              <a:t/>
            </a:r>
            <a:br>
              <a:rPr lang="en-US" dirty="0" smtClean="0">
                <a:solidFill>
                  <a:srgbClr val="FFB91D"/>
                </a:solidFill>
                <a:ea typeface="+mj-ea"/>
                <a:cs typeface="+mj-cs"/>
              </a:rPr>
            </a:br>
            <a:r>
              <a:rPr lang="en-US" sz="4444" dirty="0" smtClean="0">
                <a:solidFill>
                  <a:srgbClr val="FFB91D"/>
                </a:solidFill>
                <a:ea typeface="+mj-ea"/>
                <a:cs typeface="+mj-cs"/>
              </a:rPr>
              <a:t>Cybercrimes Cited </a:t>
            </a:r>
            <a:br>
              <a:rPr lang="en-US" sz="4444" dirty="0" smtClean="0">
                <a:solidFill>
                  <a:srgbClr val="FFB91D"/>
                </a:solidFill>
                <a:ea typeface="+mj-ea"/>
                <a:cs typeface="+mj-cs"/>
              </a:rPr>
            </a:br>
            <a:r>
              <a:rPr lang="en-US" sz="4444" dirty="0" smtClean="0">
                <a:solidFill>
                  <a:srgbClr val="FFB91D"/>
                </a:solidFill>
                <a:ea typeface="+mj-ea"/>
                <a:cs typeface="+mj-cs"/>
              </a:rPr>
              <a:t>in the Convention on Cybercrime</a:t>
            </a:r>
            <a:r>
              <a:rPr lang="en-US" dirty="0" smtClean="0">
                <a:solidFill>
                  <a:srgbClr val="FFB91D"/>
                </a:solidFill>
                <a:ea typeface="+mj-ea"/>
                <a:cs typeface="+mj-cs"/>
              </a:rPr>
              <a:t/>
            </a:r>
            <a:br>
              <a:rPr lang="en-US" dirty="0" smtClean="0">
                <a:solidFill>
                  <a:srgbClr val="FFB91D"/>
                </a:solidFill>
                <a:ea typeface="+mj-ea"/>
                <a:cs typeface="+mj-cs"/>
              </a:rPr>
            </a:br>
            <a:r>
              <a:rPr lang="en-US" dirty="0" smtClean="0">
                <a:solidFill>
                  <a:srgbClr val="FFB91D"/>
                </a:solidFill>
                <a:ea typeface="+mj-ea"/>
                <a:cs typeface="+mj-cs"/>
              </a:rPr>
              <a:t/>
            </a:r>
            <a:br>
              <a:rPr lang="en-US" dirty="0" smtClean="0">
                <a:solidFill>
                  <a:srgbClr val="FFB91D"/>
                </a:solidFill>
                <a:ea typeface="+mj-ea"/>
                <a:cs typeface="+mj-cs"/>
              </a:rPr>
            </a:br>
            <a:r>
              <a:rPr lang="en-US" sz="2333" dirty="0" smtClean="0">
                <a:solidFill>
                  <a:srgbClr val="FFB91D"/>
                </a:solidFill>
                <a:ea typeface="+mj-ea"/>
                <a:cs typeface="+mj-cs"/>
              </a:rPr>
              <a:t>(page 1 of 2)</a:t>
            </a:r>
            <a:endParaRPr lang="en-US" sz="2333" dirty="0">
              <a:solidFill>
                <a:srgbClr val="FFB91D"/>
              </a:solidFill>
              <a:ea typeface="+mj-ea"/>
              <a:cs typeface="+mj-cs"/>
            </a:endParaRPr>
          </a:p>
        </p:txBody>
      </p:sp>
      <p:graphicFrame>
        <p:nvGraphicFramePr>
          <p:cNvPr id="23554" name="Object 2"/>
          <p:cNvGraphicFramePr>
            <a:graphicFrameLocks noChangeAspect="1"/>
          </p:cNvGraphicFramePr>
          <p:nvPr/>
        </p:nvGraphicFramePr>
        <p:xfrm>
          <a:off x="0" y="0"/>
          <a:ext cx="5638800" cy="6838950"/>
        </p:xfrm>
        <a:graphic>
          <a:graphicData uri="http://schemas.openxmlformats.org/presentationml/2006/ole">
            <mc:AlternateContent xmlns:mc="http://schemas.openxmlformats.org/markup-compatibility/2006">
              <mc:Choice xmlns:v="urn:schemas-microsoft-com:vml" Requires="v">
                <p:oleObj spid="_x0000_s23559" name="Document" r:id="rId4" imgW="5651500" imgH="8051800" progId="Word.Document.12">
                  <p:link updateAutomatic="1"/>
                </p:oleObj>
              </mc:Choice>
              <mc:Fallback>
                <p:oleObj name="Document" r:id="rId4" imgW="5651500" imgH="80518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6388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828800"/>
          </a:xfrm>
        </p:spPr>
        <p:txBody>
          <a:bodyPr/>
          <a:lstStyle/>
          <a:p>
            <a:pPr eaLnBrk="1" fontAlgn="auto" hangingPunct="1">
              <a:spcAft>
                <a:spcPts val="0"/>
              </a:spcAft>
              <a:defRPr/>
            </a:pPr>
            <a:r>
              <a:rPr lang="en-US" sz="4300" dirty="0" smtClean="0">
                <a:solidFill>
                  <a:srgbClr val="FFB91D"/>
                </a:solidFill>
                <a:ea typeface="+mj-ea"/>
                <a:cs typeface="+mj-cs"/>
              </a:rPr>
              <a:t>Table 19.1 - </a:t>
            </a:r>
            <a:r>
              <a:rPr lang="en-US" sz="4000" dirty="0" smtClean="0">
                <a:solidFill>
                  <a:srgbClr val="FFB91D"/>
                </a:solidFill>
                <a:ea typeface="+mj-ea"/>
                <a:cs typeface="+mj-cs"/>
              </a:rPr>
              <a:t>Cybercrimes Cited </a:t>
            </a:r>
            <a:br>
              <a:rPr lang="en-US" sz="4000" dirty="0" smtClean="0">
                <a:solidFill>
                  <a:srgbClr val="FFB91D"/>
                </a:solidFill>
                <a:ea typeface="+mj-ea"/>
                <a:cs typeface="+mj-cs"/>
              </a:rPr>
            </a:br>
            <a:r>
              <a:rPr lang="en-US" sz="4000" dirty="0" smtClean="0">
                <a:solidFill>
                  <a:srgbClr val="FFB91D"/>
                </a:solidFill>
                <a:ea typeface="+mj-ea"/>
                <a:cs typeface="+mj-cs"/>
              </a:rPr>
              <a:t>in the Convention on Cybercrime </a:t>
            </a:r>
            <a:r>
              <a:rPr lang="en-US" sz="2100" dirty="0" smtClean="0">
                <a:solidFill>
                  <a:srgbClr val="FFB91D"/>
                </a:solidFill>
                <a:ea typeface="+mj-ea"/>
                <a:cs typeface="+mj-cs"/>
              </a:rPr>
              <a:t>(page 2 of 2)</a:t>
            </a:r>
          </a:p>
        </p:txBody>
      </p:sp>
      <p:graphicFrame>
        <p:nvGraphicFramePr>
          <p:cNvPr id="25602" name="Object 2"/>
          <p:cNvGraphicFramePr>
            <a:graphicFrameLocks noChangeAspect="1"/>
          </p:cNvGraphicFramePr>
          <p:nvPr/>
        </p:nvGraphicFramePr>
        <p:xfrm>
          <a:off x="228600" y="1846263"/>
          <a:ext cx="8610600" cy="5011737"/>
        </p:xfrm>
        <a:graphic>
          <a:graphicData uri="http://schemas.openxmlformats.org/presentationml/2006/ole">
            <mc:AlternateContent xmlns:mc="http://schemas.openxmlformats.org/markup-compatibility/2006">
              <mc:Choice xmlns:v="urn:schemas-microsoft-com:vml" Requires="v">
                <p:oleObj spid="_x0000_s25607" name="Document" r:id="rId4" imgW="5651500" imgH="3289300" progId="Word.Document.12">
                  <p:link updateAutomatic="1"/>
                </p:oleObj>
              </mc:Choice>
              <mc:Fallback>
                <p:oleObj name="Document" r:id="rId4" imgW="5651500" imgH="32893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46263"/>
                        <a:ext cx="8610600"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609600"/>
            <a:ext cx="2971800" cy="4724400"/>
          </a:xfrm>
        </p:spPr>
        <p:txBody>
          <a:bodyPr/>
          <a:lstStyle/>
          <a:p>
            <a:pPr eaLnBrk="1" fontAlgn="auto" hangingPunct="1">
              <a:spcAft>
                <a:spcPts val="0"/>
              </a:spcAft>
              <a:defRPr/>
            </a:pPr>
            <a:r>
              <a:rPr lang="en-US" dirty="0" smtClean="0">
                <a:solidFill>
                  <a:srgbClr val="FFB91D"/>
                </a:solidFill>
                <a:ea typeface="+mj-ea"/>
                <a:cs typeface="+mj-cs"/>
              </a:rPr>
              <a:t>Table 19.2</a:t>
            </a:r>
            <a:br>
              <a:rPr lang="en-US" dirty="0" smtClean="0">
                <a:solidFill>
                  <a:srgbClr val="FFB91D"/>
                </a:solidFill>
                <a:ea typeface="+mj-ea"/>
                <a:cs typeface="+mj-cs"/>
              </a:rPr>
            </a:br>
            <a:r>
              <a:rPr lang="en-US" dirty="0" smtClean="0">
                <a:solidFill>
                  <a:srgbClr val="FFB91D"/>
                </a:solidFill>
                <a:ea typeface="+mj-ea"/>
                <a:cs typeface="+mj-cs"/>
              </a:rPr>
              <a:t/>
            </a:r>
            <a:br>
              <a:rPr lang="en-US" dirty="0" smtClean="0">
                <a:solidFill>
                  <a:srgbClr val="FFB91D"/>
                </a:solidFill>
                <a:ea typeface="+mj-ea"/>
                <a:cs typeface="+mj-cs"/>
              </a:rPr>
            </a:br>
            <a:r>
              <a:rPr lang="en-US" sz="4000" dirty="0" smtClean="0">
                <a:solidFill>
                  <a:srgbClr val="FFB91D"/>
                </a:solidFill>
                <a:ea typeface="+mj-ea"/>
                <a:cs typeface="+mj-cs"/>
              </a:rPr>
              <a:t>CERT 2007 </a:t>
            </a:r>
            <a:br>
              <a:rPr lang="en-US" sz="4000" dirty="0" smtClean="0">
                <a:solidFill>
                  <a:srgbClr val="FFB91D"/>
                </a:solidFill>
                <a:ea typeface="+mj-ea"/>
                <a:cs typeface="+mj-cs"/>
              </a:rPr>
            </a:br>
            <a:r>
              <a:rPr lang="en-US" sz="4000" dirty="0" smtClean="0">
                <a:solidFill>
                  <a:srgbClr val="FFB91D"/>
                </a:solidFill>
                <a:ea typeface="+mj-ea"/>
                <a:cs typeface="+mj-cs"/>
              </a:rPr>
              <a:t>E-Crime </a:t>
            </a:r>
            <a:br>
              <a:rPr lang="en-US" sz="4000" dirty="0" smtClean="0">
                <a:solidFill>
                  <a:srgbClr val="FFB91D"/>
                </a:solidFill>
                <a:ea typeface="+mj-ea"/>
                <a:cs typeface="+mj-cs"/>
              </a:rPr>
            </a:br>
            <a:r>
              <a:rPr lang="en-US" sz="4000" dirty="0" smtClean="0">
                <a:solidFill>
                  <a:srgbClr val="FFB91D"/>
                </a:solidFill>
                <a:ea typeface="+mj-ea"/>
                <a:cs typeface="+mj-cs"/>
              </a:rPr>
              <a:t>Watch Survey Results</a:t>
            </a:r>
            <a:endParaRPr lang="en-US" sz="4000" dirty="0">
              <a:solidFill>
                <a:srgbClr val="FFB91D"/>
              </a:solidFill>
              <a:ea typeface="+mj-ea"/>
              <a:cs typeface="+mj-cs"/>
            </a:endParaRPr>
          </a:p>
        </p:txBody>
      </p:sp>
      <p:graphicFrame>
        <p:nvGraphicFramePr>
          <p:cNvPr id="27650" name="Object 2"/>
          <p:cNvGraphicFramePr>
            <a:graphicFrameLocks noChangeAspect="1"/>
          </p:cNvGraphicFramePr>
          <p:nvPr/>
        </p:nvGraphicFramePr>
        <p:xfrm>
          <a:off x="0" y="0"/>
          <a:ext cx="5715000" cy="6845300"/>
        </p:xfrm>
        <a:graphic>
          <a:graphicData uri="http://schemas.openxmlformats.org/presentationml/2006/ole">
            <mc:AlternateContent xmlns:mc="http://schemas.openxmlformats.org/markup-compatibility/2006">
              <mc:Choice xmlns:v="urn:schemas-microsoft-com:vml" Requires="v">
                <p:oleObj spid="_x0000_s27655" name="Document" r:id="rId4" imgW="5638800" imgH="7035800" progId="Word.Document.12">
                  <p:link updateAutomatic="1"/>
                </p:oleObj>
              </mc:Choice>
              <mc:Fallback>
                <p:oleObj name="Document" r:id="rId4" imgW="5638800" imgH="70358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1500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6096000" y="0"/>
            <a:ext cx="3048000" cy="2209800"/>
          </a:xfrm>
        </p:spPr>
        <p:txBody>
          <a:bodyPr/>
          <a:lstStyle/>
          <a:p>
            <a:pPr eaLnBrk="1" fontAlgn="auto" hangingPunct="1">
              <a:spcAft>
                <a:spcPts val="0"/>
              </a:spcAft>
              <a:defRPr/>
            </a:pPr>
            <a:r>
              <a:rPr lang="en-US" sz="4000" dirty="0">
                <a:solidFill>
                  <a:srgbClr val="FFB91D"/>
                </a:solidFill>
                <a:ea typeface="+mj-ea"/>
                <a:cs typeface="+mj-cs"/>
              </a:rPr>
              <a:t>Law Enforcement Challenges</a:t>
            </a:r>
          </a:p>
        </p:txBody>
      </p:sp>
      <p:pic>
        <p:nvPicPr>
          <p:cNvPr id="29699" name="Picture 5" descr="f1.pdf"/>
          <p:cNvPicPr>
            <a:picLocks noChangeAspect="1"/>
          </p:cNvPicPr>
          <p:nvPr/>
        </p:nvPicPr>
        <p:blipFill>
          <a:blip r:embed="rId3"/>
          <a:srcRect t="8182" b="15456"/>
          <a:stretch>
            <a:fillRect/>
          </a:stretch>
        </p:blipFill>
        <p:spPr bwMode="auto">
          <a:xfrm>
            <a:off x="0" y="0"/>
            <a:ext cx="6940550" cy="6858000"/>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f2.pdf"/>
          <p:cNvPicPr>
            <a:picLocks noChangeAspect="1"/>
          </p:cNvPicPr>
          <p:nvPr/>
        </p:nvPicPr>
        <p:blipFill>
          <a:blip r:embed="rId3"/>
          <a:srcRect l="7059" t="23636" r="9412" b="13635"/>
          <a:stretch>
            <a:fillRect/>
          </a:stretch>
        </p:blipFill>
        <p:spPr bwMode="auto">
          <a:xfrm>
            <a:off x="1676400" y="228600"/>
            <a:ext cx="7056438" cy="6858000"/>
          </a:xfrm>
          <a:prstGeom prst="rect">
            <a:avLst/>
          </a:prstGeom>
          <a:noFill/>
          <a:ln w="9525">
            <a:noFill/>
            <a:miter lim="800000"/>
            <a:headEnd/>
            <a:tailEnd/>
          </a:ln>
        </p:spPr>
      </p:pic>
      <p:sp>
        <p:nvSpPr>
          <p:cNvPr id="7" name="TextBox 6"/>
          <p:cNvSpPr txBox="1"/>
          <p:nvPr/>
        </p:nvSpPr>
        <p:spPr>
          <a:xfrm>
            <a:off x="304800" y="2743200"/>
            <a:ext cx="4419600" cy="1446213"/>
          </a:xfrm>
          <a:prstGeom prst="rect">
            <a:avLst/>
          </a:prstGeom>
          <a:noFill/>
        </p:spPr>
        <p:txBody>
          <a:bodyPr>
            <a:spAutoFit/>
          </a:bodyPr>
          <a:lstStyle/>
          <a:p>
            <a:pPr>
              <a:defRPr/>
            </a:pPr>
            <a:r>
              <a:rPr lang="en-US" sz="4400" b="1" dirty="0">
                <a:solidFill>
                  <a:srgbClr val="FFB91D"/>
                </a:solidFill>
                <a:effectLst>
                  <a:outerShdw blurRad="38100" dist="38100" dir="2700000" algn="tl">
                    <a:srgbClr val="000000">
                      <a:alpha val="43137"/>
                    </a:srgbClr>
                  </a:outerShdw>
                </a:effectLst>
                <a:latin typeface="+mj-lt"/>
              </a:rPr>
              <a:t>Intellectual Property</a:t>
            </a:r>
          </a:p>
        </p:txBody>
      </p:sp>
      <p:sp>
        <p:nvSpPr>
          <p:cNvPr id="8" name="TextBox 7"/>
          <p:cNvSpPr txBox="1"/>
          <p:nvPr/>
        </p:nvSpPr>
        <p:spPr>
          <a:xfrm>
            <a:off x="5791200" y="609600"/>
            <a:ext cx="3352800" cy="1200150"/>
          </a:xfrm>
          <a:prstGeom prst="rect">
            <a:avLst/>
          </a:prstGeom>
          <a:noFill/>
        </p:spPr>
        <p:txBody>
          <a:bodyPr>
            <a:spAutoFit/>
          </a:bodyPr>
          <a:lstStyle/>
          <a:p>
            <a:pPr>
              <a:defRPr/>
            </a:pPr>
            <a:r>
              <a:rPr lang="en-US" b="1" i="1" dirty="0">
                <a:solidFill>
                  <a:srgbClr val="FFB91D"/>
                </a:solidFill>
                <a:effectLst>
                  <a:outerShdw blurRad="38100" dist="38100" dir="2700000" algn="tl">
                    <a:srgbClr val="000000">
                      <a:alpha val="43137"/>
                    </a:srgbClr>
                  </a:outerShdw>
                </a:effectLst>
                <a:latin typeface="+mn-lt"/>
              </a:rPr>
              <a:t>intellectual property </a:t>
            </a:r>
            <a:r>
              <a:rPr lang="en-US" b="1" dirty="0">
                <a:solidFill>
                  <a:srgbClr val="FFB91D"/>
                </a:solidFill>
                <a:effectLst>
                  <a:outerShdw blurRad="38100" dist="38100" dir="2700000" algn="tl">
                    <a:srgbClr val="000000">
                      <a:alpha val="43137"/>
                    </a:srgbClr>
                  </a:outerShdw>
                </a:effectLst>
                <a:latin typeface="+mn-lt"/>
              </a:rPr>
              <a:t>is defined as “any intangible asset that consists of human knowledge and ideas”.</a:t>
            </a:r>
          </a:p>
        </p:txBody>
      </p:sp>
      <p:sp>
        <p:nvSpPr>
          <p:cNvPr id="9" name="TextBox 8"/>
          <p:cNvSpPr txBox="1"/>
          <p:nvPr/>
        </p:nvSpPr>
        <p:spPr>
          <a:xfrm>
            <a:off x="5791200" y="4800600"/>
            <a:ext cx="3352800" cy="1200150"/>
          </a:xfrm>
          <a:prstGeom prst="rect">
            <a:avLst/>
          </a:prstGeom>
          <a:noFill/>
        </p:spPr>
        <p:txBody>
          <a:bodyPr>
            <a:spAutoFit/>
          </a:bodyPr>
          <a:lstStyle/>
          <a:p>
            <a:pPr>
              <a:defRPr/>
            </a:pPr>
            <a:r>
              <a:rPr lang="en-US" b="1" i="1" dirty="0">
                <a:solidFill>
                  <a:srgbClr val="FFB91D"/>
                </a:solidFill>
                <a:effectLst>
                  <a:outerShdw blurRad="38100" dist="38100" dir="2700000" algn="tl">
                    <a:srgbClr val="000000">
                      <a:alpha val="43137"/>
                    </a:srgbClr>
                  </a:outerShdw>
                </a:effectLst>
                <a:latin typeface="+mn-lt"/>
              </a:rPr>
              <a:t>i</a:t>
            </a:r>
            <a:r>
              <a:rPr lang="en-US" b="1" i="1" dirty="0" smtClean="0">
                <a:solidFill>
                  <a:srgbClr val="FFB91D"/>
                </a:solidFill>
                <a:effectLst>
                  <a:outerShdw blurRad="38100" dist="38100" dir="2700000" algn="tl">
                    <a:srgbClr val="000000">
                      <a:alpha val="43137"/>
                    </a:srgbClr>
                  </a:outerShdw>
                </a:effectLst>
                <a:latin typeface="+mn-lt"/>
              </a:rPr>
              <a:t>nfringement </a:t>
            </a:r>
            <a:r>
              <a:rPr lang="en-US" b="1" dirty="0">
                <a:solidFill>
                  <a:srgbClr val="FFB91D"/>
                </a:solidFill>
                <a:effectLst>
                  <a:outerShdw blurRad="38100" dist="38100" dir="2700000" algn="tl">
                    <a:srgbClr val="000000">
                      <a:alpha val="43137"/>
                    </a:srgbClr>
                  </a:outerShdw>
                </a:effectLst>
                <a:latin typeface="+mn-lt"/>
              </a:rPr>
              <a:t>is “the invasion of the rights secured by copyrights, trademarks, and patents”.</a:t>
            </a:r>
            <a:endParaRPr lang="en-US" b="1" i="1" dirty="0">
              <a:solidFill>
                <a:srgbClr val="FFB91D"/>
              </a:solidFill>
              <a:effectLst>
                <a:outerShdw blurRad="38100" dist="38100" dir="2700000" algn="tl">
                  <a:srgbClr val="000000">
                    <a:alpha val="43137"/>
                  </a:srgbClr>
                </a:outerShdw>
              </a:effectLst>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fontAlgn="auto" hangingPunct="1">
              <a:spcAft>
                <a:spcPts val="0"/>
              </a:spcAft>
              <a:defRPr/>
            </a:pPr>
            <a:r>
              <a:rPr lang="en-US" dirty="0">
                <a:solidFill>
                  <a:srgbClr val="FFB91D"/>
                </a:solidFill>
                <a:ea typeface="+mj-ea"/>
                <a:cs typeface="+mj-cs"/>
              </a:rPr>
              <a:t>Copyright</a:t>
            </a:r>
          </a:p>
        </p:txBody>
      </p:sp>
      <p:sp>
        <p:nvSpPr>
          <p:cNvPr id="215043" name="Rectangle 3"/>
          <p:cNvSpPr>
            <a:spLocks noGrp="1" noChangeArrowheads="1"/>
          </p:cNvSpPr>
          <p:nvPr>
            <p:ph idx="1"/>
          </p:nvPr>
        </p:nvSpPr>
        <p:spPr>
          <a:xfrm>
            <a:off x="457200" y="2362200"/>
            <a:ext cx="8229600" cy="3657600"/>
          </a:xfrm>
        </p:spPr>
        <p:txBody>
          <a:bodyPr wrap="square" numCol="1" anchor="t" anchorCtr="0" compatLnSpc="1">
            <a:prstTxWarp prst="textNoShape">
              <a:avLst/>
            </a:prstTxWarp>
          </a:bodyPr>
          <a:lstStyle/>
          <a:p>
            <a:pPr eaLnBrk="1" hangingPunct="1">
              <a:lnSpc>
                <a:spcPct val="90000"/>
              </a:lnSpc>
              <a:spcBef>
                <a:spcPts val="1225"/>
              </a:spcBef>
              <a:buFont typeface="Wingdings" pitchFamily="-1" charset="2"/>
              <a:buChar char=""/>
              <a:defRPr/>
            </a:pPr>
            <a:r>
              <a:rPr lang="en-US" sz="2800" dirty="0">
                <a:effectLst>
                  <a:outerShdw blurRad="38100" dist="38100" dir="2700000" algn="tl">
                    <a:srgbClr val="0064E2"/>
                  </a:outerShdw>
                </a:effectLst>
              </a:rPr>
              <a:t>protects tangible or fixed expression of an idea but not the idea itself</a:t>
            </a:r>
          </a:p>
          <a:p>
            <a:pPr eaLnBrk="1" hangingPunct="1">
              <a:lnSpc>
                <a:spcPct val="90000"/>
              </a:lnSpc>
              <a:spcBef>
                <a:spcPts val="1200"/>
              </a:spcBef>
              <a:buFont typeface="Wingdings" pitchFamily="-1" charset="2"/>
              <a:buChar char=""/>
              <a:defRPr/>
            </a:pPr>
            <a:r>
              <a:rPr lang="en-US" sz="2800" dirty="0">
                <a:effectLst>
                  <a:outerShdw blurRad="38100" dist="38100" dir="2700000" algn="tl">
                    <a:srgbClr val="0064E2"/>
                  </a:outerShdw>
                </a:effectLst>
              </a:rPr>
              <a:t>creator can claim and file copyright at a national government copyright office if:</a:t>
            </a:r>
          </a:p>
          <a:p>
            <a:pPr lvl="1" eaLnBrk="1" hangingPunct="1">
              <a:lnSpc>
                <a:spcPct val="90000"/>
              </a:lnSpc>
              <a:spcBef>
                <a:spcPts val="1600"/>
              </a:spcBef>
              <a:buFont typeface="Wingdings" pitchFamily="-1" charset="2"/>
              <a:buChar char=""/>
              <a:defRPr/>
            </a:pPr>
            <a:r>
              <a:rPr lang="en-US" sz="2400" dirty="0">
                <a:effectLst>
                  <a:outerShdw blurRad="38100" dist="38100" dir="2700000" algn="tl">
                    <a:srgbClr val="0064E2"/>
                  </a:outerShdw>
                </a:effectLst>
              </a:rPr>
              <a:t>proposed work is original</a:t>
            </a:r>
          </a:p>
          <a:p>
            <a:pPr lvl="1" eaLnBrk="1" hangingPunct="1">
              <a:lnSpc>
                <a:spcPct val="90000"/>
              </a:lnSpc>
              <a:spcBef>
                <a:spcPts val="1600"/>
              </a:spcBef>
              <a:buFont typeface="Wingdings" pitchFamily="-1" charset="2"/>
              <a:buChar char=""/>
              <a:defRPr/>
            </a:pPr>
            <a:r>
              <a:rPr lang="en-US" sz="2400" dirty="0">
                <a:effectLst>
                  <a:outerShdw blurRad="38100" dist="38100" dir="2700000" algn="tl">
                    <a:srgbClr val="0064E2"/>
                  </a:outerShdw>
                </a:effectLst>
              </a:rPr>
              <a:t>creator has put original idea in concrete form</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1892</TotalTime>
  <Words>8522</Words>
  <Application>Microsoft Macintosh PowerPoint</Application>
  <PresentationFormat>On-screen Show (4:3)</PresentationFormat>
  <Paragraphs>883</Paragraphs>
  <Slides>32</Slides>
  <Notes>32</Notes>
  <HiddenSlides>0</HiddenSlides>
  <MMClips>0</MMClips>
  <ScaleCrop>false</ScaleCrop>
  <HeadingPairs>
    <vt:vector size="6" baseType="variant">
      <vt:variant>
        <vt:lpstr>Theme</vt:lpstr>
      </vt:variant>
      <vt:variant>
        <vt:i4>1</vt:i4>
      </vt:variant>
      <vt:variant>
        <vt:lpstr>Links</vt:lpstr>
      </vt:variant>
      <vt:variant>
        <vt:i4>3</vt:i4>
      </vt:variant>
      <vt:variant>
        <vt:lpstr>Slide Titles</vt:lpstr>
      </vt:variant>
      <vt:variant>
        <vt:i4>32</vt:i4>
      </vt:variant>
    </vt:vector>
  </HeadingPairs>
  <TitlesOfParts>
    <vt:vector size="36" baseType="lpstr">
      <vt:lpstr>Focus</vt:lpstr>
      <vt:lpstr>Macintosh HD:Users:kevinmclaughlin:Desktop:Stallings Security Book 2nd Edition:T19-Legal copy.doc!OLE_LINK1</vt:lpstr>
      <vt:lpstr>Macintosh HD:Users:kevinmclaughlin:Desktop:Stallings Security Book 2nd Edition:T19-Legal copy.doc!OLE_LINK2</vt:lpstr>
      <vt:lpstr>Macintosh HD:Users:kevinmclaughlin:Desktop:Stallings Security Book 2nd Edition:T19-Legal copy.doc!OLE_LINK3</vt:lpstr>
      <vt:lpstr>Ethical and Legal Aspects of Computer Security</vt:lpstr>
      <vt:lpstr>Computer Crime/Cybercrime</vt:lpstr>
      <vt:lpstr>Types of Computer Crime</vt:lpstr>
      <vt:lpstr>Table 19.1  Cybercrimes Cited  in the Convention on Cybercrime  (page 1 of 2)</vt:lpstr>
      <vt:lpstr>Table 19.1 - Cybercrimes Cited  in the Convention on Cybercrime (page 2 of 2)</vt:lpstr>
      <vt:lpstr>Table 19.2  CERT 2007  E-Crime  Watch Survey Results</vt:lpstr>
      <vt:lpstr>Law Enforcement Challenges</vt:lpstr>
      <vt:lpstr>PowerPoint Presentation</vt:lpstr>
      <vt:lpstr>Copyright</vt:lpstr>
      <vt:lpstr>Copyright Rights</vt:lpstr>
      <vt:lpstr>Patent</vt:lpstr>
      <vt:lpstr>Trademark</vt:lpstr>
      <vt:lpstr>U.S. Digital Millennium Copyright ACT (DMCA)</vt:lpstr>
      <vt:lpstr>DMCA Exemptions</vt:lpstr>
      <vt:lpstr>Digital Rights Management (DRM)</vt:lpstr>
      <vt:lpstr>DRM  Components</vt:lpstr>
      <vt:lpstr>Privacy</vt:lpstr>
      <vt:lpstr>European Union (EU)  Data Protection Directive</vt:lpstr>
      <vt:lpstr>United States Privacy Initiatives</vt:lpstr>
      <vt:lpstr>ISO 27002 states . . .</vt:lpstr>
      <vt:lpstr>Common Criteria Privacy Class</vt:lpstr>
      <vt:lpstr>Privacy and Data Surveillance</vt:lpstr>
      <vt:lpstr>Ethical Issues</vt:lpstr>
      <vt:lpstr>Ethical Issues Related to Computers and Information Systems </vt:lpstr>
      <vt:lpstr>Ethical Question Examples</vt:lpstr>
      <vt:lpstr>Codes of Conduct</vt:lpstr>
      <vt:lpstr>ACM Code  of Ethics and Professional Conduct</vt:lpstr>
      <vt:lpstr>IEEE Code of Ethics</vt:lpstr>
      <vt:lpstr>AITP Standard  of Conduct</vt:lpstr>
      <vt:lpstr>Comparison of Codes of Conduct</vt:lpstr>
      <vt:lpstr>The Rules</vt:lpstr>
      <vt:lpstr>PowerPoint Presentation</vt:lpstr>
    </vt:vector>
  </TitlesOfParts>
  <Manager/>
  <Company>Computer Science,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18 Lecture Overheads</dc:subject>
  <dc:creator>Dr Lawrie Brown</dc:creator>
  <cp:keywords/>
  <dc:description/>
  <cp:lastModifiedBy>Default User</cp:lastModifiedBy>
  <cp:revision>66</cp:revision>
  <cp:lastPrinted>2007-07-18T04:45:50Z</cp:lastPrinted>
  <dcterms:created xsi:type="dcterms:W3CDTF">2012-04-30T01:24:02Z</dcterms:created>
  <dcterms:modified xsi:type="dcterms:W3CDTF">2013-04-03T20:29:53Z</dcterms:modified>
  <cp:category/>
</cp:coreProperties>
</file>