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8"/>
  </p:notesMasterIdLst>
  <p:sldIdLst>
    <p:sldId id="450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CC"/>
    <a:srgbClr val="CC9900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4" autoAdjust="0"/>
    <p:restoredTop sz="82353" autoAdjust="0"/>
  </p:normalViewPr>
  <p:slideViewPr>
    <p:cSldViewPr>
      <p:cViewPr varScale="1">
        <p:scale>
          <a:sx n="93" d="100"/>
          <a:sy n="93" d="100"/>
        </p:scale>
        <p:origin x="-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560DBF-F109-8946-ADF0-EE66B221E98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702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344-A600-C44C-BFF3-F262E2EAB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AEC4-77F9-F44E-AF10-D517C4B65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</a:t>
            </a:r>
            <a:r>
              <a:rPr lang="en-US" dirty="0" smtClean="0"/>
              <a:t>SSL/TLS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49" r="-18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326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 with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31920" cy="4323927"/>
          </a:xfrm>
        </p:spPr>
        <p:txBody>
          <a:bodyPr/>
          <a:lstStyle/>
          <a:p>
            <a:r>
              <a:rPr lang="en-US" dirty="0" smtClean="0"/>
              <a:t>Server instead generates a random a, and sends </a:t>
            </a:r>
            <a:r>
              <a:rPr lang="en-US" dirty="0" err="1" smtClean="0"/>
              <a:t>g</a:t>
            </a:r>
            <a:r>
              <a:rPr lang="en-US" baseline="30000" dirty="0" err="1" smtClean="0"/>
              <a:t>a</a:t>
            </a:r>
            <a:r>
              <a:rPr lang="en-US" dirty="0" smtClean="0"/>
              <a:t> mod p</a:t>
            </a:r>
          </a:p>
          <a:p>
            <a:pPr lvl="1"/>
            <a:r>
              <a:rPr lang="en-US" dirty="0" smtClean="0"/>
              <a:t>Signed with server’s public key</a:t>
            </a:r>
          </a:p>
          <a:p>
            <a:r>
              <a:rPr lang="en-US" dirty="0" smtClean="0"/>
              <a:t>Client verifies and then generates b and sense the value </a:t>
            </a:r>
            <a:r>
              <a:rPr lang="en-US" dirty="0" err="1" smtClean="0"/>
              <a:t>g</a:t>
            </a:r>
            <a:r>
              <a:rPr lang="en-US" baseline="30000" dirty="0" err="1" smtClean="0"/>
              <a:t>b</a:t>
            </a:r>
            <a:r>
              <a:rPr lang="en-US" dirty="0" smtClean="0"/>
              <a:t> mod b over</a:t>
            </a:r>
          </a:p>
          <a:p>
            <a:r>
              <a:rPr lang="en-US" dirty="0" smtClean="0"/>
              <a:t>Both sides can then compute PS = g</a:t>
            </a:r>
            <a:r>
              <a:rPr lang="en-US" baseline="30000" dirty="0" smtClean="0"/>
              <a:t>ab</a:t>
            </a:r>
            <a:r>
              <a:rPr lang="en-US" dirty="0" smtClean="0"/>
              <a:t> mod p</a:t>
            </a:r>
          </a:p>
          <a:p>
            <a:r>
              <a:rPr lang="en-US" dirty="0" smtClean="0"/>
              <a:t>Communication is then the same – from PS, R</a:t>
            </a:r>
            <a:r>
              <a:rPr lang="en-US" baseline="-25000" dirty="0" smtClean="0"/>
              <a:t>B</a:t>
            </a:r>
            <a:r>
              <a:rPr lang="en-US" dirty="0" smtClean="0"/>
              <a:t>, and R</a:t>
            </a:r>
            <a:r>
              <a:rPr lang="en-US" baseline="-25000" dirty="0" smtClean="0"/>
              <a:t>S</a:t>
            </a:r>
            <a:r>
              <a:rPr lang="en-US" dirty="0" smtClean="0"/>
              <a:t>, both sides get cipher keys and integrity keys.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226" r="-9226"/>
          <a:stretch>
            <a:fillRect/>
          </a:stretch>
        </p:blipFill>
        <p:spPr>
          <a:xfrm>
            <a:off x="4754880" y="1772816"/>
            <a:ext cx="4281616" cy="4896543"/>
          </a:xfrm>
        </p:spPr>
      </p:pic>
    </p:spTree>
    <p:extLst>
      <p:ext uri="{BB962C8B-B14F-4D97-AF65-F5344CB8AC3E}">
        <p14:creationId xmlns:p14="http://schemas.microsoft.com/office/powerpoint/2010/main" val="199610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3"/>
          </a:xfrm>
        </p:spPr>
        <p:txBody>
          <a:bodyPr/>
          <a:lstStyle/>
          <a:p>
            <a:r>
              <a:rPr lang="en-US" dirty="0" smtClean="0"/>
              <a:t>I glossed over that bit about validating a certificate!</a:t>
            </a:r>
          </a:p>
          <a:p>
            <a:r>
              <a:rPr lang="en-US" dirty="0" smtClean="0"/>
              <a:t>A certificate is a signed statement about someone else’s public key. </a:t>
            </a:r>
          </a:p>
          <a:p>
            <a:pPr lvl="1"/>
            <a:r>
              <a:rPr lang="en-US" dirty="0" smtClean="0"/>
              <a:t>Note: Doesn’t say anything about who gave you that public key!  It just states that a given public key belongs to “Bob”, and verifies this with a digital signature made from a different key/pair – say from “Alice”</a:t>
            </a:r>
          </a:p>
          <a:p>
            <a:r>
              <a:rPr lang="en-US" dirty="0" smtClean="0"/>
              <a:t> Bob can then prove who he is when you send him something, since the only way to read it is to BE him</a:t>
            </a:r>
          </a:p>
          <a:p>
            <a:r>
              <a:rPr lang="en-US" dirty="0" smtClean="0"/>
              <a:t>However, you have to trust Alice!  She is basically testifying that this is Bob’s key.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6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server’s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/>
          <a:lstStyle/>
          <a:p>
            <a:r>
              <a:rPr lang="en-US" dirty="0" smtClean="0"/>
              <a:t>Inside the certificate is:</a:t>
            </a:r>
          </a:p>
          <a:p>
            <a:pPr lvl="1"/>
            <a:r>
              <a:rPr lang="en-US" dirty="0" smtClean="0"/>
              <a:t>Domain name associated with certificate (such as </a:t>
            </a:r>
            <a:r>
              <a:rPr lang="en-US" dirty="0" err="1" smtClean="0"/>
              <a:t>amazon.com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public key (e.g. 2048 bits for RSA)</a:t>
            </a:r>
          </a:p>
          <a:p>
            <a:pPr lvl="1"/>
            <a:r>
              <a:rPr lang="en-US" dirty="0" smtClean="0"/>
              <a:t>A bunch of other info</a:t>
            </a:r>
          </a:p>
          <a:p>
            <a:pPr lvl="2"/>
            <a:r>
              <a:rPr lang="en-US" dirty="0" smtClean="0"/>
              <a:t>Physical address</a:t>
            </a:r>
          </a:p>
          <a:p>
            <a:pPr lvl="2"/>
            <a:r>
              <a:rPr lang="en-US" dirty="0" smtClean="0"/>
              <a:t>Type of certificate, etc.</a:t>
            </a:r>
          </a:p>
          <a:p>
            <a:pPr lvl="1"/>
            <a:r>
              <a:rPr lang="en-US" dirty="0" smtClean="0"/>
              <a:t>Name of certificate’s issuer (often </a:t>
            </a:r>
            <a:r>
              <a:rPr lang="en-US" dirty="0" err="1" smtClean="0"/>
              <a:t>Verisign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Optional URL to revocation center for checking if a certificate has been revoked</a:t>
            </a:r>
          </a:p>
          <a:p>
            <a:pPr lvl="1"/>
            <a:r>
              <a:rPr lang="en-US" dirty="0" smtClean="0"/>
              <a:t>A public key signature of a hash (SHA-1) of all this, made using the issuer’s private key (we’ll call this 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validate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client </a:t>
            </a:r>
            <a:r>
              <a:rPr lang="en-US" dirty="0"/>
              <a:t>c</a:t>
            </a:r>
            <a:r>
              <a:rPr lang="en-US" dirty="0" smtClean="0"/>
              <a:t>ompares domain name in certificate with URL</a:t>
            </a:r>
          </a:p>
          <a:p>
            <a:r>
              <a:rPr lang="en-US" dirty="0" smtClean="0"/>
              <a:t>Client accesses a separate certificate belonging to the issuer</a:t>
            </a:r>
          </a:p>
          <a:p>
            <a:pPr lvl="1"/>
            <a:r>
              <a:rPr lang="en-US" dirty="0" smtClean="0"/>
              <a:t>These are hardwired into client, so are trusted.  </a:t>
            </a:r>
          </a:p>
          <a:p>
            <a:r>
              <a:rPr lang="en-US" dirty="0" smtClean="0"/>
              <a:t>The client applies the issuer’s public key to verify S and get hash of what issuer signed.  </a:t>
            </a:r>
          </a:p>
          <a:p>
            <a:r>
              <a:rPr lang="en-US" dirty="0" smtClean="0"/>
              <a:t>Then compare with its own SHA-1 hash of Amazon’s certificate.</a:t>
            </a:r>
          </a:p>
          <a:p>
            <a:r>
              <a:rPr lang="en-US" dirty="0" smtClean="0"/>
              <a:t>Assume the hashes match, now have high confidence we are talking to valid server</a:t>
            </a:r>
          </a:p>
          <a:p>
            <a:pPr lvl="1"/>
            <a:r>
              <a:rPr lang="en-US" dirty="0" smtClean="0"/>
              <a:t>Assuming that the issuer can be trusted!</a:t>
            </a:r>
          </a:p>
        </p:txBody>
      </p:sp>
    </p:spTree>
    <p:extLst>
      <p:ext uri="{BB962C8B-B14F-4D97-AF65-F5344CB8AC3E}">
        <p14:creationId xmlns:p14="http://schemas.microsoft.com/office/powerpoint/2010/main" val="196718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catch?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attacker captures our traffic (maybe using </a:t>
            </a:r>
            <a:r>
              <a:rPr lang="en-US" dirty="0" err="1" smtClean="0"/>
              <a:t>wifi</a:t>
            </a:r>
            <a:r>
              <a:rPr lang="en-US" dirty="0" smtClean="0"/>
              <a:t> sniffer and breaking our inadequate WEP security protocol)</a:t>
            </a:r>
          </a:p>
          <a:p>
            <a:pPr lvl="1"/>
            <a:r>
              <a:rPr lang="en-US" dirty="0" smtClean="0"/>
              <a:t>No problem: communication is encrypted by us.</a:t>
            </a:r>
          </a:p>
          <a:p>
            <a:r>
              <a:rPr lang="en-US" dirty="0" smtClean="0"/>
              <a:t>What about DNS cache poisoning?</a:t>
            </a:r>
          </a:p>
          <a:p>
            <a:pPr lvl="1"/>
            <a:r>
              <a:rPr lang="en-US" dirty="0" smtClean="0"/>
              <a:t>No problem: client goes to wrong server, but is able to detect the impersonation.</a:t>
            </a:r>
          </a:p>
          <a:p>
            <a:r>
              <a:rPr lang="en-US" dirty="0" smtClean="0"/>
              <a:t>What if the attacker hijacks connection and injects new traffic (MITM style)?</a:t>
            </a:r>
          </a:p>
          <a:p>
            <a:pPr lvl="1"/>
            <a:r>
              <a:rPr lang="en-US" dirty="0" smtClean="0"/>
              <a:t>No problem: they can’t read our traffic, so can’t really inject!  Can’t even do a replay.</a:t>
            </a:r>
          </a:p>
          <a:p>
            <a:r>
              <a:rPr lang="en-US" dirty="0" smtClean="0"/>
              <a:t>And so on – this blocks most common attacks.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1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what if can’t get a certificate?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435" r="-14435"/>
          <a:stretch>
            <a:fillRect/>
          </a:stretch>
        </p:blipFill>
        <p:spPr>
          <a:xfrm>
            <a:off x="457200" y="1772816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265613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certificate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Well, if one is not found, most browsers will warn the user that the connection is unverified.  </a:t>
            </a:r>
          </a:p>
          <a:p>
            <a:pPr lvl="1"/>
            <a:r>
              <a:rPr lang="en-US" dirty="0" smtClean="0"/>
              <a:t>You can still proceed – but authentication is missing from the protocol now!</a:t>
            </a:r>
          </a:p>
          <a:p>
            <a:r>
              <a:rPr lang="en-US" dirty="0" smtClean="0"/>
              <a:t>What security do we still have here?</a:t>
            </a:r>
          </a:p>
          <a:p>
            <a:pPr lvl="1"/>
            <a:r>
              <a:rPr lang="en-US" dirty="0" smtClean="0"/>
              <a:t>We lose everything!  The attacker who hijacked can read, modify, and impersonate.</a:t>
            </a:r>
          </a:p>
          <a:p>
            <a:pPr lvl="1"/>
            <a:r>
              <a:rPr lang="en-US" dirty="0" smtClean="0"/>
              <a:t>Note that OTHER attackers are still blocked, but the other end is not verified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6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5"/>
          </a:xfrm>
        </p:spPr>
        <p:txBody>
          <a:bodyPr/>
          <a:lstStyle/>
          <a:p>
            <a:r>
              <a:rPr lang="en-US" dirty="0" smtClean="0"/>
              <a:t>Cost of public-key cryptography: Takes non-trivial CPU processing (fairly minor)</a:t>
            </a:r>
          </a:p>
          <a:p>
            <a:r>
              <a:rPr lang="en-US" dirty="0" smtClean="0"/>
              <a:t>Hassel of buying and maintaining certificates (again fairly minor these days)</a:t>
            </a:r>
          </a:p>
          <a:p>
            <a:r>
              <a:rPr lang="en-US" dirty="0" err="1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amplificaiton</a:t>
            </a:r>
            <a:r>
              <a:rPr lang="en-US" dirty="0" smtClean="0"/>
              <a:t>: The client can effectively force the server to do public key operations.  </a:t>
            </a:r>
          </a:p>
          <a:p>
            <a:r>
              <a:rPr lang="en-US" dirty="0" smtClean="0"/>
              <a:t>Need to integrate with other sites not using HTTPS.</a:t>
            </a:r>
          </a:p>
          <a:p>
            <a:r>
              <a:rPr lang="en-US" dirty="0" smtClean="0"/>
              <a:t>Latency (the real issue):</a:t>
            </a:r>
          </a:p>
          <a:p>
            <a:pPr lvl="1"/>
            <a:r>
              <a:rPr lang="en-US" dirty="0" smtClean="0"/>
              <a:t>Extra round trips mean pages take longer to load.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18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TCP level denial of service can still be an issue</a:t>
            </a:r>
          </a:p>
          <a:p>
            <a:pPr lvl="1"/>
            <a:r>
              <a:rPr lang="en-US" dirty="0" smtClean="0"/>
              <a:t>SYN flooding</a:t>
            </a:r>
          </a:p>
          <a:p>
            <a:pPr lvl="1"/>
            <a:r>
              <a:rPr lang="en-US" dirty="0" smtClean="0"/>
              <a:t>RST injection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SQL injection or XSS or server side code issues are still a potential problem.</a:t>
            </a:r>
          </a:p>
          <a:p>
            <a:r>
              <a:rPr lang="en-US" dirty="0" smtClean="0"/>
              <a:t>Other vulnerabilities in the browser code.</a:t>
            </a:r>
          </a:p>
          <a:p>
            <a:r>
              <a:rPr lang="en-US" dirty="0" smtClean="0"/>
              <a:t>Any flaws in crypto protocols.</a:t>
            </a:r>
          </a:p>
          <a:p>
            <a:r>
              <a:rPr lang="en-US" dirty="0" smtClean="0"/>
              <a:t>User flaws (the big one): weak passwords, phishing,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4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16" r="-10216"/>
          <a:stretch>
            <a:fillRect/>
          </a:stretch>
        </p:blipFill>
        <p:spPr>
          <a:xfrm>
            <a:off x="457200" y="1772816"/>
            <a:ext cx="8229600" cy="4896543"/>
          </a:xfrm>
        </p:spPr>
      </p:pic>
    </p:spTree>
    <p:extLst>
      <p:ext uri="{BB962C8B-B14F-4D97-AF65-F5344CB8AC3E}">
        <p14:creationId xmlns:p14="http://schemas.microsoft.com/office/powerpoint/2010/main" val="241534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security: TLS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7"/>
          </a:xfrm>
        </p:spPr>
        <p:txBody>
          <a:bodyPr/>
          <a:lstStyle/>
          <a:p>
            <a:r>
              <a:rPr lang="en-US" dirty="0" smtClean="0"/>
              <a:t>TLS is one of the more prominent internet security protocols.</a:t>
            </a:r>
          </a:p>
          <a:p>
            <a:pPr lvl="1"/>
            <a:r>
              <a:rPr lang="en-US" dirty="0" smtClean="0"/>
              <a:t>Transport-level on top of TCP</a:t>
            </a:r>
          </a:p>
          <a:p>
            <a:r>
              <a:rPr lang="en-US" dirty="0" smtClean="0"/>
              <a:t>Good example of practical application of cryptography</a:t>
            </a:r>
          </a:p>
          <a:p>
            <a:r>
              <a:rPr lang="en-US" dirty="0" smtClean="0"/>
              <a:t>End-to-end protocol: it secures communication from originating client to intended server destination</a:t>
            </a:r>
          </a:p>
          <a:p>
            <a:pPr lvl="1"/>
            <a:r>
              <a:rPr lang="en-US" dirty="0" smtClean="0"/>
              <a:t>No need to trust intermediaries </a:t>
            </a:r>
          </a:p>
          <a:p>
            <a:r>
              <a:rPr lang="en-US" dirty="0" smtClean="0"/>
              <a:t>Has API which is similar to “socket” interface used for normal network programming. </a:t>
            </a:r>
          </a:p>
          <a:p>
            <a:pPr lvl="1"/>
            <a:r>
              <a:rPr lang="en-US" dirty="0" smtClean="0"/>
              <a:t>So fairly easy to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356" r="-15356"/>
          <a:stretch>
            <a:fillRect/>
          </a:stretch>
        </p:blipFill>
        <p:spPr>
          <a:xfrm>
            <a:off x="395288" y="1773238"/>
            <a:ext cx="8229600" cy="4895850"/>
          </a:xfrm>
        </p:spPr>
      </p:pic>
    </p:spTree>
    <p:extLst>
      <p:ext uri="{BB962C8B-B14F-4D97-AF65-F5344CB8AC3E}">
        <p14:creationId xmlns:p14="http://schemas.microsoft.com/office/powerpoint/2010/main" val="797470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6363" r="-16363"/>
          <a:stretch>
            <a:fillRect/>
          </a:stretch>
        </p:blipFill>
        <p:spPr>
          <a:xfrm>
            <a:off x="395536" y="1844824"/>
            <a:ext cx="8229600" cy="4824536"/>
          </a:xfrm>
        </p:spPr>
      </p:pic>
    </p:spTree>
    <p:extLst>
      <p:ext uri="{BB962C8B-B14F-4D97-AF65-F5344CB8AC3E}">
        <p14:creationId xmlns:p14="http://schemas.microsoft.com/office/powerpoint/2010/main" val="183271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038" r="-16038"/>
          <a:stretch>
            <a:fillRect/>
          </a:stretch>
        </p:blipFill>
        <p:spPr>
          <a:xfrm>
            <a:off x="457200" y="1844824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1814107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607" r="-15607"/>
          <a:stretch>
            <a:fillRect/>
          </a:stretch>
        </p:blipFill>
        <p:spPr>
          <a:xfrm>
            <a:off x="457200" y="1772816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315199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850" r="-15850"/>
          <a:stretch>
            <a:fillRect/>
          </a:stretch>
        </p:blipFill>
        <p:spPr>
          <a:xfrm>
            <a:off x="457200" y="1772816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3714718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finally, OK: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094" r="-15094"/>
          <a:stretch>
            <a:fillRect/>
          </a:stretch>
        </p:blipFill>
        <p:spPr>
          <a:xfrm>
            <a:off x="457200" y="1772816"/>
            <a:ext cx="8229600" cy="4896543"/>
          </a:xfrm>
        </p:spPr>
      </p:pic>
    </p:spTree>
    <p:extLst>
      <p:ext uri="{BB962C8B-B14F-4D97-AF65-F5344CB8AC3E}">
        <p14:creationId xmlns:p14="http://schemas.microsoft.com/office/powerpoint/2010/main" val="4097581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most users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6794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This is a real windows message!</a:t>
            </a:r>
          </a:p>
          <a:p>
            <a:r>
              <a:rPr lang="en-US" dirty="0" smtClean="0"/>
              <a:t>Far too many just click “yes”.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66802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95935"/>
          </a:xfrm>
        </p:spPr>
        <p:txBody>
          <a:bodyPr/>
          <a:lstStyle/>
          <a:p>
            <a:r>
              <a:rPr lang="en-US" dirty="0" smtClean="0"/>
              <a:t>Eavesdropping?</a:t>
            </a:r>
          </a:p>
          <a:p>
            <a:pPr lvl="1"/>
            <a:r>
              <a:rPr lang="en-US" dirty="0" smtClean="0"/>
              <a:t>Encrypts communication</a:t>
            </a:r>
          </a:p>
          <a:p>
            <a:r>
              <a:rPr lang="en-US" dirty="0" smtClean="0"/>
              <a:t>Manipulation (such as injection or MITM attacks)?</a:t>
            </a:r>
          </a:p>
          <a:p>
            <a:pPr lvl="1"/>
            <a:r>
              <a:rPr lang="en-US" dirty="0" smtClean="0"/>
              <a:t>Guarantees integrity through use of a MAC</a:t>
            </a:r>
          </a:p>
          <a:p>
            <a:pPr lvl="1"/>
            <a:r>
              <a:rPr lang="en-US" dirty="0" smtClean="0"/>
              <a:t>(Also avoids replay attacks this way)</a:t>
            </a:r>
          </a:p>
          <a:p>
            <a:r>
              <a:rPr lang="en-US" dirty="0" smtClean="0"/>
              <a:t>Impersonation?</a:t>
            </a:r>
          </a:p>
          <a:p>
            <a:pPr lvl="1"/>
            <a:r>
              <a:rPr lang="en-US" dirty="0" smtClean="0"/>
              <a:t>Uses signatures</a:t>
            </a:r>
          </a:p>
          <a:p>
            <a:r>
              <a:rPr lang="en-US" dirty="0" smtClean="0"/>
              <a:t>Availability?</a:t>
            </a:r>
          </a:p>
          <a:p>
            <a:pPr lvl="1"/>
            <a:r>
              <a:rPr lang="en-US" dirty="0" smtClean="0"/>
              <a:t>Well, no.  (This is the internet.)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1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4977"/>
          </a:xfrm>
        </p:spPr>
        <p:txBody>
          <a:bodyPr/>
          <a:lstStyle/>
          <a:p>
            <a:r>
              <a:rPr lang="en-US" dirty="0" smtClean="0"/>
              <a:t>SSL = Secure Sockets Layer (the old version)</a:t>
            </a:r>
          </a:p>
          <a:p>
            <a:r>
              <a:rPr lang="en-US" dirty="0" smtClean="0"/>
              <a:t>TLS = Transport Layer Security (current standard)</a:t>
            </a:r>
          </a:p>
          <a:p>
            <a:pPr lvl="1"/>
            <a:r>
              <a:rPr lang="en-US" dirty="0" smtClean="0"/>
              <a:t>Terms are often used interchangeably at this point</a:t>
            </a:r>
          </a:p>
          <a:p>
            <a:r>
              <a:rPr lang="en-US" dirty="0" smtClean="0"/>
              <a:t>Big picture: Add security to ANY application that uses TCP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101662"/>
            <a:ext cx="4824536" cy="2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2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webbrowsing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7591" r="-17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44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adds the “s” to https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939" r="-16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334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connection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931920" cy="4896543"/>
          </a:xfrm>
        </p:spPr>
        <p:txBody>
          <a:bodyPr>
            <a:normAutofit/>
          </a:bodyPr>
          <a:lstStyle/>
          <a:p>
            <a:r>
              <a:rPr lang="en-US" dirty="0" smtClean="0"/>
              <a:t>The client (browser) connects via TCP to https server</a:t>
            </a:r>
          </a:p>
          <a:p>
            <a:r>
              <a:rPr lang="en-US" dirty="0" smtClean="0"/>
              <a:t>Client picks 256-bit random number R</a:t>
            </a:r>
            <a:r>
              <a:rPr lang="en-US" baseline="-25000" dirty="0" smtClean="0"/>
              <a:t>B</a:t>
            </a:r>
            <a:r>
              <a:rPr lang="en-US" dirty="0" smtClean="0"/>
              <a:t> and sends along a list of supported crypto options it supports</a:t>
            </a:r>
          </a:p>
          <a:p>
            <a:r>
              <a:rPr lang="en-US" dirty="0" smtClean="0"/>
              <a:t>Server then picks 256-bit random number R</a:t>
            </a:r>
            <a:r>
              <a:rPr lang="en-US" baseline="-25000" dirty="0" smtClean="0"/>
              <a:t>S</a:t>
            </a:r>
            <a:r>
              <a:rPr lang="en-US" dirty="0" smtClean="0"/>
              <a:t> and picks the protocol</a:t>
            </a:r>
          </a:p>
          <a:p>
            <a:r>
              <a:rPr lang="en-US" dirty="0" smtClean="0"/>
              <a:t>Server sends certificate</a:t>
            </a:r>
          </a:p>
          <a:p>
            <a:r>
              <a:rPr lang="en-US" dirty="0" smtClean="0"/>
              <a:t>Client must then validate certificate</a:t>
            </a:r>
          </a:p>
          <a:p>
            <a:r>
              <a:rPr lang="en-US" dirty="0" smtClean="0"/>
              <a:t>Note: all of this is in </a:t>
            </a:r>
            <a:r>
              <a:rPr lang="en-US" dirty="0" err="1" smtClean="0"/>
              <a:t>cleartext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924" r="-5924"/>
          <a:stretch>
            <a:fillRect/>
          </a:stretch>
        </p:blipFill>
        <p:spPr>
          <a:xfrm>
            <a:off x="4754563" y="1773238"/>
            <a:ext cx="3932237" cy="4968875"/>
          </a:xfrm>
        </p:spPr>
      </p:pic>
    </p:spTree>
    <p:extLst>
      <p:ext uri="{BB962C8B-B14F-4D97-AF65-F5344CB8AC3E}">
        <p14:creationId xmlns:p14="http://schemas.microsoft.com/office/powerpoint/2010/main" val="322641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31920" cy="4539951"/>
          </a:xfrm>
        </p:spPr>
        <p:txBody>
          <a:bodyPr>
            <a:normAutofit/>
          </a:bodyPr>
          <a:lstStyle/>
          <a:p>
            <a:r>
              <a:rPr lang="en-US" dirty="0" smtClean="0"/>
              <a:t>Assuming RSA is chosen, client next constructs a longer (368-bit) “premaster secret” PS</a:t>
            </a:r>
          </a:p>
          <a:p>
            <a:r>
              <a:rPr lang="en-US" dirty="0" smtClean="0"/>
              <a:t>The value PS is encrypted using the server’s public key</a:t>
            </a:r>
          </a:p>
          <a:p>
            <a:r>
              <a:rPr lang="en-US" dirty="0" smtClean="0"/>
              <a:t>Then using PS, R</a:t>
            </a:r>
            <a:r>
              <a:rPr lang="en-US" baseline="-25000" dirty="0" smtClean="0"/>
              <a:t>B</a:t>
            </a:r>
            <a:r>
              <a:rPr lang="en-US" dirty="0" smtClean="0"/>
              <a:t>, and R</a:t>
            </a:r>
            <a:r>
              <a:rPr lang="en-US" baseline="-25000" dirty="0" smtClean="0"/>
              <a:t>S</a:t>
            </a:r>
            <a:r>
              <a:rPr lang="en-US" dirty="0" smtClean="0"/>
              <a:t>, both sides can derive symmetric keys and MAC integrity keys (two pairs, one for each direction)</a:t>
            </a:r>
          </a:p>
          <a:p>
            <a:pPr lvl="1"/>
            <a:r>
              <a:rPr lang="en-US" dirty="0" smtClean="0"/>
              <a:t>Actually, these 3 values seed a pseudo-random number generator, which allows client and server to repeatedly query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301" b="-6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401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 bits…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client and server exchange MACs computed over the dialog so far</a:t>
            </a:r>
          </a:p>
          <a:p>
            <a:r>
              <a:rPr lang="en-US" dirty="0" smtClean="0"/>
              <a:t>If it’s a good MAC, you see the little lock in your browser</a:t>
            </a:r>
          </a:p>
          <a:p>
            <a:r>
              <a:rPr lang="en-US" dirty="0" smtClean="0"/>
              <a:t>All traffic is now encrypted with symmetric protocol (generally AES)</a:t>
            </a:r>
          </a:p>
          <a:p>
            <a:pPr lvl="1"/>
            <a:r>
              <a:rPr lang="en-US" dirty="0" smtClean="0"/>
              <a:t>Messages are also numbered to stop replay attacks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975" r="-16975"/>
          <a:stretch>
            <a:fillRect/>
          </a:stretch>
        </p:blipFill>
        <p:spPr>
          <a:xfrm>
            <a:off x="4754880" y="2057400"/>
            <a:ext cx="4389120" cy="4611959"/>
          </a:xfrm>
        </p:spPr>
      </p:pic>
    </p:spTree>
    <p:extLst>
      <p:ext uri="{BB962C8B-B14F-4D97-AF65-F5344CB8AC3E}">
        <p14:creationId xmlns:p14="http://schemas.microsoft.com/office/powerpoint/2010/main" val="4098479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Custom 6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41224</TotalTime>
  <Words>1093</Words>
  <Application>Microsoft Macintosh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Focus</vt:lpstr>
      <vt:lpstr>More on SSL/TLS</vt:lpstr>
      <vt:lpstr>Internet security: TLS</vt:lpstr>
      <vt:lpstr>Threats</vt:lpstr>
      <vt:lpstr>SSL/TSL</vt:lpstr>
      <vt:lpstr>Normal webbrowsing</vt:lpstr>
      <vt:lpstr>TLS adds the “s” to https</vt:lpstr>
      <vt:lpstr>How connection starts</vt:lpstr>
      <vt:lpstr>Next:</vt:lpstr>
      <vt:lpstr>And final bits…</vt:lpstr>
      <vt:lpstr>Or, with Diffie-Hellman</vt:lpstr>
      <vt:lpstr>But wait…</vt:lpstr>
      <vt:lpstr>The server’s certificate</vt:lpstr>
      <vt:lpstr>How to validate</vt:lpstr>
      <vt:lpstr>What can we catch?</vt:lpstr>
      <vt:lpstr>But what if can’t get a certificate?</vt:lpstr>
      <vt:lpstr>No certificate found</vt:lpstr>
      <vt:lpstr>Some limitations</vt:lpstr>
      <vt:lpstr>Additional limitations</vt:lpstr>
      <vt:lpstr>Example:</vt:lpstr>
      <vt:lpstr>Another:</vt:lpstr>
      <vt:lpstr>Another:</vt:lpstr>
      <vt:lpstr>Cont:</vt:lpstr>
      <vt:lpstr>Next:</vt:lpstr>
      <vt:lpstr>And:</vt:lpstr>
      <vt:lpstr>And finally, OK:</vt:lpstr>
      <vt:lpstr>What do most users see?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 Lecture Overheads</dc:subject>
  <dc:creator>Dr Lawrie Brown</dc:creator>
  <cp:keywords/>
  <dc:description/>
  <cp:lastModifiedBy>Default User</cp:lastModifiedBy>
  <cp:revision>221</cp:revision>
  <dcterms:created xsi:type="dcterms:W3CDTF">2012-04-26T02:11:47Z</dcterms:created>
  <dcterms:modified xsi:type="dcterms:W3CDTF">2013-04-25T13:45:03Z</dcterms:modified>
  <cp:category/>
</cp:coreProperties>
</file>