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6E144-49D7-1843-AC95-1781DD77F2E0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69B4E-5EA3-7E4B-86C5-B01BEA8E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F366-BFEA-6F43-882A-B04A26583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3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FF4C-6C33-3F46-A446-C6E1690BF87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3ED7-B338-334D-BAA7-1DD3DEB8A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browsersec/wiki/Part1" TargetMode="External"/><Relationship Id="rId3" Type="http://schemas.openxmlformats.org/officeDocument/2006/relationships/hyperlink" Target="https://code.google.com/p/browsersec/wiki/Part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hcs.slu.edu/~chambers/spring15/443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Webpages </a:t>
            </a:r>
            <a:r>
              <a:rPr lang="en-US" smtClean="0"/>
              <a:t>and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7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17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7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browser has a standard execution model</a:t>
            </a:r>
          </a:p>
          <a:p>
            <a:pPr lvl="1"/>
            <a:r>
              <a:rPr lang="en-US" dirty="0" smtClean="0"/>
              <a:t>Each window or frame loads content, renders it</a:t>
            </a:r>
          </a:p>
          <a:p>
            <a:pPr lvl="2"/>
            <a:r>
              <a:rPr lang="en-US" dirty="0" smtClean="0"/>
              <a:t>Including processing HTML and scripts to display page</a:t>
            </a:r>
          </a:p>
          <a:p>
            <a:pPr lvl="2"/>
            <a:r>
              <a:rPr lang="en-US" dirty="0" smtClean="0"/>
              <a:t>May also involve images, </a:t>
            </a:r>
            <a:r>
              <a:rPr lang="en-US" dirty="0" err="1" smtClean="0"/>
              <a:t>subframes</a:t>
            </a:r>
            <a:r>
              <a:rPr lang="en-US" dirty="0" smtClean="0"/>
              <a:t>, etc.</a:t>
            </a:r>
          </a:p>
          <a:p>
            <a:pPr lvl="2"/>
            <a:r>
              <a:rPr lang="en-US" dirty="0" smtClean="0"/>
              <a:t>Also responds to events</a:t>
            </a:r>
          </a:p>
          <a:p>
            <a:pPr lvl="1"/>
            <a:r>
              <a:rPr lang="en-US" dirty="0" smtClean="0"/>
              <a:t>Events can be:</a:t>
            </a:r>
          </a:p>
          <a:p>
            <a:pPr lvl="2"/>
            <a:r>
              <a:rPr lang="en-US" dirty="0" smtClean="0"/>
              <a:t>User actions</a:t>
            </a:r>
          </a:p>
          <a:p>
            <a:pPr lvl="2"/>
            <a:r>
              <a:rPr lang="en-US" dirty="0" smtClean="0"/>
              <a:t>Rendering</a:t>
            </a:r>
          </a:p>
          <a:p>
            <a:pPr lvl="2"/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09600" y="1600200"/>
            <a:ext cx="8192984" cy="2462213"/>
          </a:xfrm>
          <a:prstGeom prst="rect">
            <a:avLst/>
          </a:prstGeom>
          <a:solidFill>
            <a:srgbClr val="4444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&lt;html&gt;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&lt;body&gt;</a:t>
            </a:r>
            <a:endParaRPr lang="en-US" dirty="0">
              <a:solidFill>
                <a:srgbClr val="FFFFFF"/>
              </a:solidFill>
              <a:latin typeface="Source Code Pr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&lt;div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BDB76B"/>
                </a:solidFill>
                <a:effectLst/>
                <a:latin typeface="Source Code Pro"/>
                <a:cs typeface="Arial" pitchFamily="34" charset="0"/>
              </a:rPr>
              <a:t>style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=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  <a:cs typeface="Arial" pitchFamily="34" charset="0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webkit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-transform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rotateY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30deg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    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rotateX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(-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30deg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);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E28964"/>
                </a:solidFill>
                <a:effectLst/>
                <a:latin typeface="Source Code Pro"/>
                <a:cs typeface="Arial" pitchFamily="34" charset="0"/>
              </a:rPr>
              <a:t>width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87CC"/>
                </a:solidFill>
                <a:effectLst/>
                <a:latin typeface="Source Code Pro"/>
                <a:cs typeface="Arial" pitchFamily="34" charset="0"/>
              </a:rPr>
              <a:t>200px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5B042"/>
                </a:solidFill>
                <a:effectLst/>
                <a:latin typeface="Source Code Pro"/>
                <a:cs typeface="Arial" pitchFamily="34" charset="0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I am a strange root.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&lt;/div&gt;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Source Code Pro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Code Pro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&lt;/body&gt;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ource Code Pr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89BDFF"/>
                </a:solidFill>
                <a:effectLst/>
                <a:latin typeface="Source Code Pro"/>
                <a:cs typeface="Arial" pitchFamily="34" charset="0"/>
              </a:rPr>
              <a:t>&lt;/html&gt;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Screenshot of rotated layer's render bord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" r="39248" b="78903"/>
          <a:stretch/>
        </p:blipFill>
        <p:spPr bwMode="auto">
          <a:xfrm>
            <a:off x="566327" y="4256903"/>
            <a:ext cx="8279530" cy="19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DOM provides representation of this hierarchy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Properties: </a:t>
            </a:r>
            <a:r>
              <a:rPr lang="en-US" dirty="0" err="1" smtClean="0"/>
              <a:t>document.alinkColor</a:t>
            </a:r>
            <a:r>
              <a:rPr lang="en-US" dirty="0" smtClean="0"/>
              <a:t>, </a:t>
            </a:r>
            <a:r>
              <a:rPr lang="en-US" dirty="0" err="1" smtClean="0"/>
              <a:t>document.URL</a:t>
            </a:r>
            <a:r>
              <a:rPr lang="en-US" dirty="0" smtClean="0"/>
              <a:t>, </a:t>
            </a:r>
            <a:r>
              <a:rPr lang="en-US" dirty="0" err="1" smtClean="0"/>
              <a:t>document.forms</a:t>
            </a:r>
            <a:r>
              <a:rPr lang="en-US" dirty="0" smtClean="0"/>
              <a:t>[ ], </a:t>
            </a:r>
            <a:r>
              <a:rPr lang="en-US" dirty="0" err="1" smtClean="0"/>
              <a:t>document.links</a:t>
            </a:r>
            <a:r>
              <a:rPr lang="en-US" dirty="0" smtClean="0"/>
              <a:t>[ ], </a:t>
            </a:r>
            <a:r>
              <a:rPr lang="en-US" dirty="0" err="1" smtClean="0"/>
              <a:t>document.anchors</a:t>
            </a:r>
            <a:r>
              <a:rPr lang="en-US" dirty="0" smtClean="0"/>
              <a:t>[ 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Methods: </a:t>
            </a:r>
            <a:r>
              <a:rPr lang="en-US" dirty="0" err="1" smtClean="0"/>
              <a:t>document.write</a:t>
            </a:r>
            <a:r>
              <a:rPr lang="en-US" dirty="0" smtClean="0"/>
              <a:t>(</a:t>
            </a:r>
            <a:r>
              <a:rPr lang="en-US" dirty="0" err="1" smtClean="0"/>
              <a:t>document.referrer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Includes Browser Object Model (BOM)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window, document, frames[], history, location, navigator (type and version of browser)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8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HTML using the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possibilities</a:t>
            </a:r>
          </a:p>
          <a:p>
            <a:pPr lvl="1"/>
            <a:r>
              <a:rPr lang="en-US" sz="2000" dirty="0" err="1" smtClean="0"/>
              <a:t>createElement</a:t>
            </a:r>
            <a:r>
              <a:rPr lang="en-US" sz="2000" dirty="0" smtClean="0"/>
              <a:t>(</a:t>
            </a:r>
            <a:r>
              <a:rPr lang="en-US" sz="2000" dirty="0" err="1" smtClean="0"/>
              <a:t>elementName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createTextNode</a:t>
            </a:r>
            <a:r>
              <a:rPr lang="en-US" sz="2000" dirty="0" smtClean="0"/>
              <a:t>(text)</a:t>
            </a:r>
          </a:p>
          <a:p>
            <a:pPr lvl="1"/>
            <a:r>
              <a:rPr lang="en-US" sz="2000" dirty="0" err="1" smtClean="0"/>
              <a:t>appendChild</a:t>
            </a:r>
            <a:r>
              <a:rPr lang="en-US" sz="2000" dirty="0" smtClean="0"/>
              <a:t>(</a:t>
            </a:r>
            <a:r>
              <a:rPr lang="en-US" sz="2000" dirty="0" err="1" smtClean="0"/>
              <a:t>newChild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removeChild</a:t>
            </a:r>
            <a:r>
              <a:rPr lang="en-US" sz="2000" dirty="0" smtClean="0"/>
              <a:t>(node)</a:t>
            </a:r>
          </a:p>
          <a:p>
            <a:r>
              <a:rPr lang="en-US" sz="2400" dirty="0" smtClean="0"/>
              <a:t>Example: Add a new list item:</a:t>
            </a:r>
          </a:p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21211" y="1807194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id="t1"&gt;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 Item 1 &lt;/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&lt;/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&gt;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4114800"/>
            <a:ext cx="594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list = </a:t>
            </a:r>
            <a:r>
              <a:rPr lang="en-US" dirty="0" err="1">
                <a:latin typeface="+mn-lt"/>
              </a:rPr>
              <a:t>document.getElementById</a:t>
            </a:r>
            <a:r>
              <a:rPr lang="en-US" dirty="0">
                <a:latin typeface="+mn-lt"/>
              </a:rPr>
              <a:t>('t1')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document.createElement</a:t>
            </a:r>
            <a:r>
              <a:rPr lang="en-US" dirty="0">
                <a:latin typeface="+mn-lt"/>
              </a:rPr>
              <a:t>('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document.createTextNode</a:t>
            </a:r>
            <a:r>
              <a:rPr lang="en-US" dirty="0">
                <a:latin typeface="+mn-lt"/>
              </a:rPr>
              <a:t>(text)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307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88332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  <p:pic>
        <p:nvPicPr>
          <p:cNvPr id="6" name="Picture 4" descr="beach 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366" y="4008976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34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security standpoint, several issues with this!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Communicate with other sites: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 smtClean="0"/>
              <a:t>   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</a:t>
            </a:r>
            <a:r>
              <a:rPr lang="en-US" dirty="0" err="1" smtClean="0"/>
              <a:t>evil.com</a:t>
            </a:r>
            <a:r>
              <a:rPr lang="en-US" dirty="0" smtClean="0"/>
              <a:t>/pass-local-  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information.jpg?extra_information</a:t>
            </a:r>
            <a:r>
              <a:rPr lang="en-US" dirty="0" smtClean="0"/>
              <a:t>”&gt;</a:t>
            </a:r>
            <a:endParaRPr lang="en-US" sz="3200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Spoof other sites: can add logos that fool a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5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Patching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languages do patch this quite effectively</a:t>
            </a:r>
          </a:p>
          <a:p>
            <a:r>
              <a:rPr lang="en-US" dirty="0" smtClean="0"/>
              <a:t>JavaScript </a:t>
            </a:r>
            <a:r>
              <a:rPr lang="en-US" dirty="0" err="1" smtClean="0"/>
              <a:t>onError</a:t>
            </a:r>
            <a:r>
              <a:rPr lang="en-US" dirty="0" smtClean="0"/>
              <a:t>: triggers an error when loading a document or an image</a:t>
            </a:r>
          </a:p>
          <a:p>
            <a:pPr lvl="1"/>
            <a:r>
              <a:rPr lang="en-US" dirty="0" smtClean="0"/>
              <a:t>Runs </a:t>
            </a:r>
            <a:r>
              <a:rPr lang="en-US" dirty="0" err="1" smtClean="0"/>
              <a:t>onError</a:t>
            </a:r>
            <a:r>
              <a:rPr lang="en-US" dirty="0" smtClean="0"/>
              <a:t> handler if images doesn’t exist or can’t load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765" y="4691624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8428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attack: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JavaScript can port scan behind a firewall:</a:t>
            </a:r>
          </a:p>
          <a:p>
            <a:pPr lvl="1"/>
            <a:r>
              <a:rPr lang="en-US" sz="2000" dirty="0" smtClean="0"/>
              <a:t>Request images from internal IP addresses</a:t>
            </a:r>
          </a:p>
          <a:p>
            <a:pPr lvl="2"/>
            <a:r>
              <a:rPr lang="en-US" sz="1800" dirty="0" smtClean="0"/>
              <a:t>Example:  &lt;</a:t>
            </a:r>
            <a:r>
              <a:rPr lang="en-US" sz="1800" dirty="0" err="1" smtClean="0"/>
              <a:t>img</a:t>
            </a:r>
            <a:r>
              <a:rPr lang="en-US" sz="1800" dirty="0" smtClean="0"/>
              <a:t> </a:t>
            </a:r>
            <a:r>
              <a:rPr lang="en-US" sz="1800" dirty="0" err="1" smtClean="0"/>
              <a:t>src</a:t>
            </a:r>
            <a:r>
              <a:rPr lang="en-US" sz="1800" dirty="0" smtClean="0"/>
              <a:t>=“192.168.0.4:8080”/&gt;</a:t>
            </a:r>
          </a:p>
          <a:p>
            <a:pPr lvl="1"/>
            <a:r>
              <a:rPr lang="en-US" sz="2000" dirty="0" smtClean="0"/>
              <a:t>Use timeout/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to determine success/failure</a:t>
            </a:r>
          </a:p>
          <a:p>
            <a:pPr lvl="1"/>
            <a:r>
              <a:rPr lang="en-US" sz="2000" dirty="0" smtClean="0"/>
              <a:t>Fingerprint </a:t>
            </a:r>
            <a:r>
              <a:rPr lang="en-US" sz="2000" dirty="0" err="1" smtClean="0"/>
              <a:t>webapps</a:t>
            </a:r>
            <a:r>
              <a:rPr lang="en-US" sz="2000" dirty="0" smtClean="0"/>
              <a:t> using known image names</a:t>
            </a:r>
            <a:endParaRPr lang="en-US" sz="2000" dirty="0"/>
          </a:p>
        </p:txBody>
      </p:sp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9" name="Picture 8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19" name="Picture 17" descr="cisco-520-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21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25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152400"/>
            <a:ext cx="263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5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</a:t>
            </a:r>
          </a:p>
          <a:p>
            <a:pPr lvl="1"/>
            <a:r>
              <a:rPr lang="en-US" sz="1800" dirty="0" smtClean="0"/>
              <a:t>Exchange data between a client-side app running in a browser and server-side app,  without reloading page</a:t>
            </a:r>
          </a:p>
          <a:p>
            <a:r>
              <a:rPr lang="en-US" sz="2000" dirty="0" smtClean="0"/>
              <a:t>Methods</a:t>
            </a:r>
          </a:p>
          <a:p>
            <a:pPr lvl="1"/>
            <a:r>
              <a:rPr lang="en-US" sz="1800" dirty="0" smtClean="0"/>
              <a:t>Java Applet/ActiveX control/Flash </a:t>
            </a:r>
          </a:p>
          <a:p>
            <a:pPr lvl="2"/>
            <a:r>
              <a:rPr lang="en-US" sz="1600" dirty="0" smtClean="0"/>
              <a:t>Can make HTTP requests and interact with client-side JavaScript code,  but requires </a:t>
            </a:r>
            <a:r>
              <a:rPr lang="en-US" sz="1600" dirty="0" err="1" smtClean="0"/>
              <a:t>LiveConnect</a:t>
            </a:r>
            <a:r>
              <a:rPr lang="en-US" sz="1600" dirty="0" smtClean="0"/>
              <a:t> (not available on all browsers)</a:t>
            </a:r>
          </a:p>
          <a:p>
            <a:pPr lvl="1"/>
            <a:r>
              <a:rPr lang="en-US" sz="1800" dirty="0" smtClean="0"/>
              <a:t>XML-RPC </a:t>
            </a:r>
          </a:p>
          <a:p>
            <a:pPr lvl="2"/>
            <a:r>
              <a:rPr lang="en-US" sz="1600" dirty="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dirty="0" smtClean="0"/>
              <a:t>Simple HTTP via a hidden IFRAME</a:t>
            </a:r>
          </a:p>
          <a:p>
            <a:pPr lvl="2"/>
            <a:r>
              <a:rPr lang="en-US" sz="1400" dirty="0" smtClean="0"/>
              <a:t>IFRAME with a script on your web server (or database of static HTML files) is by far the easiest of the three remote scripting options  </a:t>
            </a:r>
          </a:p>
          <a:p>
            <a:r>
              <a:rPr lang="en-US" sz="2200" dirty="0" smtClean="0"/>
              <a:t>Each can be patched or avoided, but need to know your language!</a:t>
            </a:r>
          </a:p>
        </p:txBody>
      </p:sp>
    </p:spTree>
    <p:extLst>
      <p:ext uri="{BB962C8B-B14F-4D97-AF65-F5344CB8AC3E}">
        <p14:creationId xmlns:p14="http://schemas.microsoft.com/office/powerpoint/2010/main" val="63067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Reported vulnerabilities “in the wild”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1" b="8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5500" y="6176963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Data from aggregator and validator of  NVD-reported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877549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Isolation: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Window may contain frames from different sources</a:t>
            </a:r>
          </a:p>
          <a:p>
            <a:pPr lvl="1"/>
            <a:r>
              <a:rPr lang="en-US" sz="2000" dirty="0" smtClean="0"/>
              <a:t>Frame: rigid division as part of frameset</a:t>
            </a:r>
          </a:p>
          <a:p>
            <a:pPr lvl="1"/>
            <a:r>
              <a:rPr lang="en-US" sz="2000" dirty="0" err="1" smtClean="0"/>
              <a:t>iFrame</a:t>
            </a:r>
            <a:r>
              <a:rPr lang="en-US" sz="2000" dirty="0" smtClean="0"/>
              <a:t>: floating inline frame</a:t>
            </a:r>
          </a:p>
          <a:p>
            <a:r>
              <a:rPr lang="en-US" sz="2400" dirty="0" err="1" smtClean="0"/>
              <a:t>iFrame</a:t>
            </a:r>
            <a:r>
              <a:rPr lang="en-US" sz="2400" dirty="0" smtClean="0"/>
              <a:t> example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use frames?</a:t>
            </a:r>
          </a:p>
          <a:p>
            <a:pPr lvl="1"/>
            <a:r>
              <a:rPr lang="en-US" sz="2000" dirty="0" smtClean="0"/>
              <a:t>Delegate screen area to content from another source</a:t>
            </a:r>
          </a:p>
          <a:p>
            <a:pPr lvl="1"/>
            <a:r>
              <a:rPr lang="en-US" sz="2000" dirty="0" smtClean="0"/>
              <a:t>Browser provides isolation based on frames</a:t>
            </a:r>
          </a:p>
          <a:p>
            <a:pPr lvl="1"/>
            <a:r>
              <a:rPr lang="en-US" sz="2000" dirty="0" smtClean="0"/>
              <a:t>Parent may work even if frame is broken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93900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need to interact, though!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gmail-ch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3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view this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Operating systems:</a:t>
            </a:r>
          </a:p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Disk</a:t>
            </a:r>
          </a:p>
          <a:p>
            <a:r>
              <a:rPr lang="en-US" dirty="0" smtClean="0"/>
              <a:t>Principals: Users</a:t>
            </a:r>
          </a:p>
          <a:p>
            <a:pPr lvl="1"/>
            <a:r>
              <a:rPr lang="en-US" dirty="0" smtClean="0"/>
              <a:t>Discretionary access control</a:t>
            </a:r>
          </a:p>
          <a:p>
            <a:r>
              <a:rPr lang="en-US" dirty="0" smtClean="0"/>
              <a:t>Vulnerabilities</a:t>
            </a:r>
          </a:p>
          <a:p>
            <a:pPr lvl="1"/>
            <a:r>
              <a:rPr lang="en-US" dirty="0" smtClean="0"/>
              <a:t>Buffer overflow</a:t>
            </a:r>
          </a:p>
          <a:p>
            <a:pPr lvl="1"/>
            <a:r>
              <a:rPr lang="en-US" dirty="0" smtClean="0"/>
              <a:t>Root exploit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browsers:</a:t>
            </a:r>
          </a:p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Document object model</a:t>
            </a:r>
          </a:p>
          <a:p>
            <a:pPr lvl="1"/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r>
              <a:rPr lang="en-US" dirty="0" smtClean="0"/>
              <a:t>Principals: “Origins”</a:t>
            </a:r>
          </a:p>
          <a:p>
            <a:pPr lvl="1"/>
            <a:r>
              <a:rPr lang="en-US" dirty="0" smtClean="0"/>
              <a:t>Mandatory access control</a:t>
            </a:r>
          </a:p>
          <a:p>
            <a:r>
              <a:rPr lang="en-US" dirty="0" smtClean="0"/>
              <a:t>Vulnerabilities</a:t>
            </a:r>
          </a:p>
          <a:p>
            <a:pPr lvl="1"/>
            <a:r>
              <a:rPr lang="en-US" dirty="0" smtClean="0"/>
              <a:t>Cross-site scripting</a:t>
            </a:r>
          </a:p>
          <a:p>
            <a:pPr lvl="1"/>
            <a:r>
              <a:rPr lang="en-US" dirty="0" smtClean="0"/>
              <a:t>Cross-site request forgery</a:t>
            </a:r>
          </a:p>
          <a:p>
            <a:pPr lvl="1"/>
            <a:r>
              <a:rPr lang="en-US" dirty="0" smtClean="0"/>
              <a:t>Cache history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Brower security model</a:t>
            </a:r>
            <a:endParaRPr lang="en-US" dirty="0"/>
          </a:p>
        </p:txBody>
      </p:sp>
      <p:sp>
        <p:nvSpPr>
          <p:cNvPr id="6" name="Content Placeholder 24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457200" y="4465637"/>
            <a:ext cx="8229600" cy="19351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Each frame of a page has an origin</a:t>
            </a:r>
          </a:p>
          <a:p>
            <a:pPr lvl="1"/>
            <a:r>
              <a:rPr lang="en-US" sz="2000" smtClean="0"/>
              <a:t>Origin = protocol://host:port</a:t>
            </a:r>
          </a:p>
          <a:p>
            <a:r>
              <a:rPr lang="en-US" sz="2400" smtClean="0"/>
              <a:t>Frame can access its own origin</a:t>
            </a:r>
          </a:p>
          <a:p>
            <a:pPr lvl="1"/>
            <a:r>
              <a:rPr lang="en-US" sz="2000" smtClean="0">
                <a:ea typeface="ＭＳ Ｐゴシック" pitchFamily="-80" charset="-128"/>
              </a:rPr>
              <a:t>Network access, Read/write DOM, Storage (cookies)</a:t>
            </a:r>
          </a:p>
          <a:p>
            <a:r>
              <a:rPr lang="en-US" sz="2400" smtClean="0">
                <a:ea typeface="ＭＳ Ｐゴシック" pitchFamily="-80" charset="-128"/>
              </a:rPr>
              <a:t>Frame cannot access data associated with a different origin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724400" y="1312713"/>
            <a:ext cx="990600" cy="11049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4740349" y="2733488"/>
            <a:ext cx="990600" cy="11049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676400"/>
            <a:ext cx="99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1300" y="2057400"/>
            <a:ext cx="495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3352799" y="2815540"/>
            <a:ext cx="1387549" cy="47039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3238499" y="1865163"/>
            <a:ext cx="1501849" cy="3175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browser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677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Frame-Frame relationships</a:t>
            </a:r>
          </a:p>
          <a:p>
            <a:pPr lvl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/>
            <a:r>
              <a:rPr lang="en-US" dirty="0" smtClean="0"/>
              <a:t>Can Frame A execute a script that manipulates arbitrary/nontrivial DOM elements of Frame B?</a:t>
            </a:r>
          </a:p>
          <a:p>
            <a:pPr lvl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/>
            <a:r>
              <a:rPr lang="en-US" dirty="0" smtClean="0"/>
              <a:t>Can Frame A change the origin of content for Frame B?</a:t>
            </a:r>
          </a:p>
          <a:p>
            <a:r>
              <a:rPr lang="en-US" dirty="0" smtClean="0"/>
              <a:t>Frame-principal relationships</a:t>
            </a:r>
          </a:p>
          <a:p>
            <a:pPr lvl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/>
            <a:r>
              <a:rPr lang="en-US" dirty="0" smtClean="0"/>
              <a:t>Can Frame A read/write cookies from site 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5656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code.google.com/p/browsersec/wiki/Part1</a:t>
            </a:r>
            <a:endParaRPr lang="en-US" dirty="0"/>
          </a:p>
          <a:p>
            <a:r>
              <a:rPr lang="en-US" dirty="0" smtClean="0">
                <a:hlinkClick r:id="rId3"/>
              </a:rPr>
              <a:t>    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code.google.com/p/browsersec/wiki/Part2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4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157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window.postMessage</a:t>
            </a:r>
            <a:endParaRPr lang="en-US"/>
          </a:p>
        </p:txBody>
      </p:sp>
      <p:sp>
        <p:nvSpPr>
          <p:cNvPr id="5" name="Content Placeholder 4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457200" y="14827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New API for inter-frame communication</a:t>
            </a:r>
            <a:endParaRPr lang="en-US" altLang="ko-KR" smtClean="0"/>
          </a:p>
          <a:p>
            <a:pPr lvl="1"/>
            <a:r>
              <a:rPr lang="en-US" altLang="ko-KR" smtClean="0">
                <a:ea typeface="ＭＳ Ｐゴシック" pitchFamily="-80" charset="-128"/>
              </a:rPr>
              <a:t>Supported in latest betas of many browsers</a:t>
            </a:r>
          </a:p>
          <a:p>
            <a:pPr lvl="1">
              <a:buFont typeface="Wingdings" pitchFamily="2" charset="2"/>
              <a:buNone/>
            </a:pPr>
            <a:endParaRPr lang="en-US" altLang="ko-KR" smtClean="0">
              <a:ea typeface="ＭＳ Ｐゴシック" pitchFamily="-80" charset="-128"/>
            </a:endParaRPr>
          </a:p>
          <a:p>
            <a:pPr lvl="1"/>
            <a:endParaRPr lang="en-US" altLang="ko-KR" smtClean="0">
              <a:ea typeface="ＭＳ Ｐゴシック" pitchFamily="-80" charset="-128"/>
            </a:endParaRPr>
          </a:p>
          <a:p>
            <a:pPr lvl="1"/>
            <a:r>
              <a:rPr lang="en-US" altLang="ko-KR" smtClean="0">
                <a:ea typeface="ＭＳ Ｐゴシック" pitchFamily="-80" charset="-128"/>
              </a:rPr>
              <a:t>A network-like channel between frames</a:t>
            </a:r>
            <a:endParaRPr lang="en-US" altLang="ko-KR">
              <a:ea typeface="ＭＳ Ｐゴシック" pitchFamily="-80" charset="-128"/>
            </a:endParaRPr>
          </a:p>
        </p:txBody>
      </p:sp>
      <p:pic>
        <p:nvPicPr>
          <p:cNvPr id="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019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01925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0192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019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701925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378325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12" name="Right Arrow 5"/>
          <p:cNvSpPr>
            <a:spLocks noChangeArrowheads="1"/>
          </p:cNvSpPr>
          <p:nvPr/>
        </p:nvSpPr>
        <p:spPr bwMode="auto">
          <a:xfrm>
            <a:off x="4343400" y="4835525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13" name="Right Arrow 6"/>
          <p:cNvSpPr>
            <a:spLocks noChangeArrowheads="1"/>
          </p:cNvSpPr>
          <p:nvPr/>
        </p:nvSpPr>
        <p:spPr bwMode="auto">
          <a:xfrm flipH="1">
            <a:off x="4343400" y="5656263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68413" y="4302125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327650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81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postMessage syntax</a:t>
            </a:r>
            <a:endParaRPr lang="en-US" dirty="0"/>
          </a:p>
        </p:txBody>
      </p:sp>
      <p:sp>
        <p:nvSpPr>
          <p:cNvPr id="7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096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/>
          </a:p>
        </p:txBody>
      </p:sp>
      <p:pic>
        <p:nvPicPr>
          <p:cNvPr id="9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  <p:extLst>
      <p:ext uri="{BB962C8B-B14F-4D97-AF65-F5344CB8AC3E}">
        <p14:creationId xmlns:p14="http://schemas.microsoft.com/office/powerpoint/2010/main" val="386476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can be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083" y="1440921"/>
            <a:ext cx="4857750" cy="483446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Guninski</a:t>
            </a:r>
            <a:r>
              <a:rPr lang="en-US" dirty="0" smtClean="0"/>
              <a:t> attack:</a:t>
            </a:r>
          </a:p>
          <a:p>
            <a:pPr lvl="1"/>
            <a:r>
              <a:rPr lang="en-US" dirty="0" smtClean="0"/>
              <a:t>The user reads a popular blog that displays a Flash advertisement provided by </a:t>
            </a:r>
            <a:r>
              <a:rPr lang="en-US" dirty="0" err="1" smtClean="0"/>
              <a:t>attacker.com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user opens a new window to </a:t>
            </a:r>
            <a:r>
              <a:rPr lang="en-US" dirty="0" err="1" smtClean="0"/>
              <a:t>bank.com</a:t>
            </a:r>
            <a:r>
              <a:rPr lang="en-US" dirty="0" smtClean="0"/>
              <a:t>, which displays its password field in a frame.</a:t>
            </a:r>
          </a:p>
          <a:p>
            <a:pPr lvl="1"/>
            <a:r>
              <a:rPr lang="en-US" dirty="0" smtClean="0"/>
              <a:t>The malicious advertisement navigates the password frame to https://</a:t>
            </a:r>
            <a:r>
              <a:rPr lang="en-US" dirty="0" err="1" smtClean="0"/>
              <a:t>attacker.com</a:t>
            </a:r>
            <a:r>
              <a:rPr lang="en-US" dirty="0" smtClean="0"/>
              <a:t>/. The location bar still reads </a:t>
            </a:r>
            <a:r>
              <a:rPr lang="en-US" dirty="0" err="1" smtClean="0"/>
              <a:t>bank.com</a:t>
            </a:r>
            <a:r>
              <a:rPr lang="en-US" dirty="0" smtClean="0"/>
              <a:t> and the lock icon is not removed.</a:t>
            </a:r>
          </a:p>
          <a:p>
            <a:pPr lvl="1"/>
            <a:r>
              <a:rPr lang="en-US" dirty="0" smtClean="0"/>
              <a:t>The user enters his or her password, which is then submitted to </a:t>
            </a:r>
            <a:r>
              <a:rPr lang="en-US" dirty="0" err="1" smtClean="0"/>
              <a:t>attacker.com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adsens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72" b="-63272"/>
          <a:stretch>
            <a:fillRect/>
          </a:stretch>
        </p:blipFill>
        <p:spPr>
          <a:xfrm>
            <a:off x="4931833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763349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changes to browser security models incorporated in later revisions:</a:t>
            </a:r>
          </a:p>
          <a:p>
            <a:pPr lvl="1"/>
            <a:r>
              <a:rPr lang="en-US" dirty="0" smtClean="0"/>
              <a:t>A frame can only navigate to descendants</a:t>
            </a:r>
          </a:p>
          <a:p>
            <a:pPr lvl="1"/>
            <a:r>
              <a:rPr lang="en-US" dirty="0" smtClean="0"/>
              <a:t>A frame can navigate only its children</a:t>
            </a:r>
          </a:p>
          <a:p>
            <a:r>
              <a:rPr lang="en-US" dirty="0" smtClean="0"/>
              <a:t>However, still out there!</a:t>
            </a:r>
          </a:p>
          <a:p>
            <a:pPr lvl="1"/>
            <a:r>
              <a:rPr lang="en-US" dirty="0" smtClean="0"/>
              <a:t>Internet explorer 6 and safari 3 are the major remaining culprits.</a:t>
            </a:r>
          </a:p>
          <a:p>
            <a:pPr lvl="1"/>
            <a:r>
              <a:rPr lang="en-US" dirty="0" smtClean="0"/>
              <a:t>However, some “features” of flash can leave similar vulnerabilities in later IE versions.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500"/>
            <a:ext cx="8229600" cy="4663439"/>
          </a:xfrm>
          <a:prstGeom prst="rect">
            <a:avLst/>
          </a:prstGeom>
        </p:spPr>
      </p:pic>
      <p:pic>
        <p:nvPicPr>
          <p:cNvPr id="5" name="Picture 4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826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1812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3243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3832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8293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8036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00063" y="2671763"/>
            <a:ext cx="685800" cy="685800"/>
            <a:chOff x="192" y="1310"/>
            <a:chExt cx="480" cy="480"/>
          </a:xfrm>
        </p:grpSpPr>
        <p:pic>
          <p:nvPicPr>
            <p:cNvPr id="15" name="Picture 14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2924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9671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40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vulnerabilities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ecurityintelligence.com/wp-content/uploads/2013/09/Figure-6-Web-Application-Vulnerabilities-by-Attack-Technique-2009-2013-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8" y="1297336"/>
            <a:ext cx="7469761" cy="54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15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(or https)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TLS is one of the more prominent internet security protocols.</a:t>
            </a:r>
          </a:p>
          <a:p>
            <a:pPr lvl="1"/>
            <a:r>
              <a:rPr lang="en-US" dirty="0" smtClean="0"/>
              <a:t>Transport-level on top of TCP</a:t>
            </a:r>
          </a:p>
          <a:p>
            <a:r>
              <a:rPr lang="en-US" dirty="0" smtClean="0"/>
              <a:t>Good example of practical application of cryptography</a:t>
            </a:r>
          </a:p>
          <a:p>
            <a:r>
              <a:rPr lang="en-US" dirty="0" smtClean="0"/>
              <a:t>End-to-end protocol: it secures communication from originating client to intended server destination</a:t>
            </a:r>
          </a:p>
          <a:p>
            <a:pPr lvl="1"/>
            <a:r>
              <a:rPr lang="en-US" dirty="0" smtClean="0"/>
              <a:t>No need to trust intermediaries </a:t>
            </a:r>
          </a:p>
          <a:p>
            <a:r>
              <a:rPr lang="en-US" dirty="0" smtClean="0"/>
              <a:t>Has API which is similar to “socket” interface used for normal network programming. </a:t>
            </a:r>
          </a:p>
          <a:p>
            <a:pPr lvl="1"/>
            <a:r>
              <a:rPr lang="en-US" dirty="0" smtClean="0"/>
              <a:t>So fairly easy to use.</a:t>
            </a:r>
          </a:p>
        </p:txBody>
      </p:sp>
    </p:spTree>
    <p:extLst>
      <p:ext uri="{BB962C8B-B14F-4D97-AF65-F5344CB8AC3E}">
        <p14:creationId xmlns:p14="http://schemas.microsoft.com/office/powerpoint/2010/main" val="3039763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SSL = Secure Sockets Layer (the old version)</a:t>
            </a:r>
          </a:p>
          <a:p>
            <a:r>
              <a:rPr lang="en-US" sz="2800" dirty="0" smtClean="0"/>
              <a:t>TLS = Transport Layer Security (current standard)</a:t>
            </a:r>
          </a:p>
          <a:p>
            <a:pPr lvl="1"/>
            <a:r>
              <a:rPr lang="en-US" sz="2400" dirty="0" smtClean="0"/>
              <a:t>Terms are often used interchangeably at this point</a:t>
            </a:r>
          </a:p>
          <a:p>
            <a:r>
              <a:rPr lang="en-US" sz="2800" dirty="0" smtClean="0"/>
              <a:t>Big picture: Add security to ANY application that uses TCP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7797"/>
            <a:ext cx="4824536" cy="2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42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17591" r="-17591"/>
          <a:stretch>
            <a:fillRect/>
          </a:stretch>
        </p:blipFill>
        <p:spPr>
          <a:xfrm>
            <a:off x="457200" y="2057401"/>
            <a:ext cx="822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TSL: add the “s”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6939" r="-16939"/>
          <a:stretch>
            <a:fillRect/>
          </a:stretch>
        </p:blipFill>
        <p:spPr>
          <a:xfrm>
            <a:off x="457200" y="2057401"/>
            <a:ext cx="822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5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bank-of-the-west-r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3241" y="1417638"/>
            <a:ext cx="5275743" cy="2827338"/>
          </a:xfrm>
          <a:prstGeom prst="rect">
            <a:avLst/>
          </a:prstGeom>
        </p:spPr>
      </p:pic>
      <p:pic>
        <p:nvPicPr>
          <p:cNvPr id="5" name="Content Placeholder 4" descr="bank-of-the-west-phis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25409" y="4040450"/>
            <a:ext cx="4575175" cy="24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6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 smtClean="0">
                <a:ea typeface="굴림" pitchFamily="34" charset="-128"/>
              </a:rPr>
              <a:t>Trivially </a:t>
            </a:r>
            <a:r>
              <a:rPr lang="en-US" altLang="ko-KR" dirty="0" err="1" smtClean="0">
                <a:ea typeface="굴림" pitchFamily="34" charset="-128"/>
              </a:rPr>
              <a:t>spoofable</a:t>
            </a:r>
            <a:r>
              <a:rPr lang="en-US" altLang="ko-KR" dirty="0" smtClean="0">
                <a:ea typeface="굴림" pitchFamily="34" charset="-128"/>
              </a:rPr>
              <a:t>!</a:t>
            </a: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 smtClean="0">
                <a:ea typeface="굴림" pitchFamily="34" charset="-128"/>
              </a:rPr>
              <a:t>&lt;a </a:t>
            </a:r>
            <a:r>
              <a:rPr lang="en-US" altLang="ko-KR" sz="2400" dirty="0" err="1" smtClean="0">
                <a:ea typeface="굴림" pitchFamily="34" charset="-128"/>
              </a:rPr>
              <a:t>href</a:t>
            </a:r>
            <a:r>
              <a:rPr lang="en-US" altLang="ko-KR" sz="2400" dirty="0" smtClean="0">
                <a:ea typeface="굴림" pitchFamily="34" charset="-128"/>
              </a:rPr>
              <a:t>=“http://</a:t>
            </a:r>
            <a:r>
              <a:rPr lang="en-US" altLang="ko-KR" sz="2400" dirty="0" err="1" smtClean="0">
                <a:ea typeface="굴림" pitchFamily="34" charset="-128"/>
              </a:rPr>
              <a:t>www.paypal.com</a:t>
            </a:r>
            <a:r>
              <a:rPr lang="en-US" altLang="ko-KR" sz="2400" dirty="0" smtClean="0">
                <a:ea typeface="굴림" pitchFamily="34" charset="-128"/>
              </a:rPr>
              <a:t>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 smtClean="0">
                <a:ea typeface="굴림" pitchFamily="34" charset="-128"/>
              </a:rPr>
              <a:t>	        </a:t>
            </a:r>
            <a:r>
              <a:rPr lang="en-US" altLang="ko-KR" sz="2400" dirty="0" err="1" smtClean="0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 smtClean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 smtClean="0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 smtClean="0">
                <a:solidFill>
                  <a:srgbClr val="CC3300"/>
                </a:solidFill>
                <a:ea typeface="굴림" pitchFamily="34" charset="-128"/>
              </a:rPr>
              <a:t> = ‘http://</a:t>
            </a:r>
            <a:r>
              <a:rPr lang="en-US" altLang="ko-KR" sz="2400" dirty="0" err="1" smtClean="0">
                <a:solidFill>
                  <a:srgbClr val="CC3300"/>
                </a:solidFill>
                <a:ea typeface="굴림" pitchFamily="34" charset="-128"/>
              </a:rPr>
              <a:t>www.evil.com</a:t>
            </a:r>
            <a:r>
              <a:rPr lang="en-US" altLang="ko-KR" sz="2400" dirty="0" smtClean="0">
                <a:solidFill>
                  <a:srgbClr val="CC3300"/>
                </a:solidFill>
                <a:ea typeface="굴림" pitchFamily="34" charset="-128"/>
              </a:rPr>
              <a:t>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 smtClean="0">
                <a:ea typeface="굴림" pitchFamily="34" charset="-128"/>
              </a:rPr>
              <a:t>     PayPal&lt;/a&gt;</a:t>
            </a:r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2283" y="1828800"/>
            <a:ext cx="6477000" cy="762000"/>
            <a:chOff x="528" y="1200"/>
            <a:chExt cx="4080" cy="48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332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content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Page loads over HTTPS, but has HTTP content</a:t>
            </a:r>
          </a:p>
          <a:p>
            <a:pPr lvl="1"/>
            <a:r>
              <a:rPr lang="en-US" dirty="0" smtClean="0"/>
              <a:t>Network attacker can control page </a:t>
            </a:r>
          </a:p>
          <a:p>
            <a:r>
              <a:rPr lang="en-US" dirty="0" smtClean="0"/>
              <a:t>IE:   displays mixed-content dialog to user</a:t>
            </a:r>
          </a:p>
          <a:p>
            <a:pPr lvl="1"/>
            <a:r>
              <a:rPr lang="en-US" dirty="0" smtClean="0"/>
              <a:t>Flash files over HTTP loaded with no warning  (!)</a:t>
            </a:r>
          </a:p>
          <a:p>
            <a:pPr lvl="1"/>
            <a:r>
              <a:rPr lang="en-US" dirty="0" smtClean="0"/>
              <a:t>Note:   Flash can script the embedding page</a:t>
            </a:r>
          </a:p>
          <a:p>
            <a:r>
              <a:rPr lang="en-US" dirty="0" smtClean="0"/>
              <a:t>Firefox:   red slash over lock icon (no dialog)</a:t>
            </a:r>
          </a:p>
          <a:p>
            <a:pPr lvl="1"/>
            <a:r>
              <a:rPr lang="en-US" dirty="0" smtClean="0"/>
              <a:t>Flash files over HTTP do not trigger the slash</a:t>
            </a:r>
          </a:p>
          <a:p>
            <a:r>
              <a:rPr lang="en-US" dirty="0" smtClean="0"/>
              <a:t>Safari: does not detect mixed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33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picture varies…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82719" y="1728555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6" name="Picture 12" descr="unspecifiedSecurityflaw"/>
            <p:cNvPicPr>
              <a:picLocks noChangeAspect="1" noChangeArrowheads="1"/>
            </p:cNvPicPr>
            <p:nvPr/>
          </p:nvPicPr>
          <p:blipFill>
            <a:blip r:embed="rId3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9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4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213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attacks using mixed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banks: after login all content over HTTPS</a:t>
            </a:r>
          </a:p>
          <a:p>
            <a:pPr lvl="1"/>
            <a:r>
              <a:rPr lang="en-US" dirty="0" smtClean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/>
              <a:t>	&lt;script </a:t>
            </a:r>
            <a:r>
              <a:rPr lang="en-US" dirty="0" err="1" smtClean="0"/>
              <a:t>src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val="CC3300"/>
                </a:solidFill>
              </a:rPr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www.site.com</a:t>
            </a:r>
            <a:r>
              <a:rPr lang="en-US" dirty="0" smtClean="0"/>
              <a:t>/</a:t>
            </a:r>
            <a:r>
              <a:rPr lang="en-US" dirty="0" err="1" smtClean="0"/>
              <a:t>script.js</a:t>
            </a:r>
            <a:r>
              <a:rPr lang="en-US" dirty="0" smtClean="0"/>
              <a:t>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Active network attacker can now hijack any session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Better way to include content: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 smtClean="0"/>
              <a:t>   &lt;script </a:t>
            </a:r>
            <a:r>
              <a:rPr lang="en-US" dirty="0" err="1" smtClean="0"/>
              <a:t>src</a:t>
            </a:r>
            <a:r>
              <a:rPr lang="en-US" dirty="0" smtClean="0"/>
              <a:t>=//</a:t>
            </a:r>
            <a:r>
              <a:rPr lang="en-US" dirty="0" err="1" smtClean="0"/>
              <a:t>www.site.com</a:t>
            </a:r>
            <a:r>
              <a:rPr lang="en-US" dirty="0" smtClean="0"/>
              <a:t>/</a:t>
            </a:r>
            <a:r>
              <a:rPr lang="en-US" dirty="0" err="1" smtClean="0"/>
              <a:t>script.js</a:t>
            </a:r>
            <a:r>
              <a:rPr lang="en-US" dirty="0" smtClean="0"/>
              <a:t>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served over the same protocol as embedding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33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Icon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validation (EV) certificates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19486"/>
              </p:ext>
            </p:extLst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3" imgW="8101587" imgH="1079365" progId="">
                  <p:embed/>
                </p:oleObj>
              </mc:Choice>
              <mc:Fallback>
                <p:oleObj name="Image" r:id="rId3" imgW="8101587" imgH="10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1550"/>
                        <a:ext cx="739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4400" y="4861455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 note:  EV site loading content from non-EV site does</a:t>
            </a:r>
          </a:p>
          <a:p>
            <a:r>
              <a:rPr lang="en-US" sz="2400" dirty="0"/>
              <a:t>	   not trigger mixed content warning </a:t>
            </a:r>
          </a:p>
        </p:txBody>
      </p:sp>
    </p:spTree>
    <p:extLst>
      <p:ext uri="{BB962C8B-B14F-4D97-AF65-F5344CB8AC3E}">
        <p14:creationId xmlns:p14="http://schemas.microsoft.com/office/powerpoint/2010/main" val="330346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versus system vulnerabilities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r="9593"/>
          <a:stretch>
            <a:fillRect/>
          </a:stretch>
        </p:blipFill>
        <p:spPr bwMode="auto">
          <a:xfrm>
            <a:off x="457200" y="1847797"/>
            <a:ext cx="7586335" cy="41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841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TSL works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93333"/>
            <a:ext cx="4038600" cy="44328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client (browser) connects via TCP to https server</a:t>
            </a:r>
          </a:p>
          <a:p>
            <a:r>
              <a:rPr lang="en-US" dirty="0" smtClean="0"/>
              <a:t>Client picks 256-bit random number R</a:t>
            </a:r>
            <a:r>
              <a:rPr lang="en-US" baseline="-25000" dirty="0" smtClean="0"/>
              <a:t>B</a:t>
            </a:r>
            <a:r>
              <a:rPr lang="en-US" dirty="0" smtClean="0"/>
              <a:t> and sends along a list of supported crypto options it supports</a:t>
            </a:r>
          </a:p>
          <a:p>
            <a:r>
              <a:rPr lang="en-US" dirty="0" smtClean="0"/>
              <a:t>Server then picks 256-bit random number R</a:t>
            </a:r>
            <a:r>
              <a:rPr lang="en-US" baseline="-25000" dirty="0" smtClean="0"/>
              <a:t>S</a:t>
            </a:r>
            <a:r>
              <a:rPr lang="en-US" dirty="0" smtClean="0"/>
              <a:t> and picks the protocol</a:t>
            </a:r>
          </a:p>
          <a:p>
            <a:r>
              <a:rPr lang="en-US" dirty="0" smtClean="0"/>
              <a:t>Server sends certificate</a:t>
            </a:r>
          </a:p>
          <a:p>
            <a:r>
              <a:rPr lang="en-US" dirty="0" smtClean="0"/>
              <a:t>Client must then validate certificate</a:t>
            </a:r>
          </a:p>
          <a:p>
            <a:r>
              <a:rPr lang="en-US" dirty="0" smtClean="0"/>
              <a:t>Note: all of this is in </a:t>
            </a:r>
            <a:r>
              <a:rPr lang="en-US" dirty="0" err="1" smtClean="0"/>
              <a:t>cleartext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/>
          <a:srcRect l="-5924" r="-5924"/>
          <a:stretch>
            <a:fillRect/>
          </a:stretch>
        </p:blipFill>
        <p:spPr>
          <a:xfrm>
            <a:off x="4763030" y="1157288"/>
            <a:ext cx="3932237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0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00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Assuming RSA is chosen, client next constructs a longer (368-bit) “premaster secret” PS</a:t>
            </a:r>
          </a:p>
          <a:p>
            <a:r>
              <a:rPr lang="en-US" dirty="0" smtClean="0"/>
              <a:t>The value PS is encrypted using the server’s public key</a:t>
            </a:r>
          </a:p>
          <a:p>
            <a:r>
              <a:rPr lang="en-US" dirty="0" smtClean="0"/>
              <a:t>Then using PS, R</a:t>
            </a:r>
            <a:r>
              <a:rPr lang="en-US" baseline="-25000" dirty="0" smtClean="0"/>
              <a:t>B</a:t>
            </a:r>
            <a:r>
              <a:rPr lang="en-US" dirty="0" smtClean="0"/>
              <a:t>, and R</a:t>
            </a:r>
            <a:r>
              <a:rPr lang="en-US" baseline="-25000" dirty="0" smtClean="0"/>
              <a:t>S</a:t>
            </a:r>
            <a:r>
              <a:rPr lang="en-US" dirty="0" smtClean="0"/>
              <a:t>, both sides can derive symmetric keys and MAC integrity keys (two pairs, one for each direction)</a:t>
            </a:r>
          </a:p>
          <a:p>
            <a:pPr lvl="1"/>
            <a:r>
              <a:rPr lang="en-US" dirty="0" smtClean="0"/>
              <a:t>Actually, these 3 values seed a pseudo-random number generator, which allows client and server to repeatedly query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6301" b="-6301"/>
          <a:stretch>
            <a:fillRect/>
          </a:stretch>
        </p:blipFill>
        <p:spPr>
          <a:xfrm>
            <a:off x="4754880" y="2057401"/>
            <a:ext cx="3931920" cy="39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10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client and server exchange MACs computed over the dialog so far</a:t>
            </a:r>
          </a:p>
          <a:p>
            <a:r>
              <a:rPr lang="en-US" dirty="0" smtClean="0"/>
              <a:t>If it’s a good MAC, you see the little lock in your browser</a:t>
            </a:r>
          </a:p>
          <a:p>
            <a:r>
              <a:rPr lang="en-US" dirty="0" smtClean="0"/>
              <a:t>All traffic is now encrypted with symmetric protocol (generally AES)</a:t>
            </a:r>
          </a:p>
          <a:p>
            <a:pPr lvl="1"/>
            <a:r>
              <a:rPr lang="en-US" dirty="0" smtClean="0"/>
              <a:t>Messages are also numbered to stop replay attacks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-16975" r="-16975"/>
          <a:stretch>
            <a:fillRect/>
          </a:stretch>
        </p:blipFill>
        <p:spPr>
          <a:xfrm>
            <a:off x="4495800" y="1514204"/>
            <a:ext cx="4389120" cy="46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0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– using </a:t>
            </a:r>
            <a:r>
              <a:rPr lang="en-US" dirty="0" err="1" smtClean="0"/>
              <a:t>Diffie</a:t>
            </a:r>
            <a:r>
              <a:rPr lang="en-US" dirty="0" smtClean="0"/>
              <a:t> 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Server instead generates a random a, and sends </a:t>
            </a:r>
            <a:r>
              <a:rPr lang="en-US" dirty="0" err="1" smtClean="0"/>
              <a:t>g</a:t>
            </a:r>
            <a:r>
              <a:rPr lang="en-US" baseline="30000" dirty="0" err="1" smtClean="0"/>
              <a:t>a</a:t>
            </a:r>
            <a:r>
              <a:rPr lang="en-US" dirty="0" smtClean="0"/>
              <a:t> mod p</a:t>
            </a:r>
          </a:p>
          <a:p>
            <a:pPr lvl="1"/>
            <a:r>
              <a:rPr lang="en-US" dirty="0" smtClean="0"/>
              <a:t>Signed with server’s public key</a:t>
            </a:r>
          </a:p>
          <a:p>
            <a:r>
              <a:rPr lang="en-US" dirty="0" smtClean="0"/>
              <a:t>Client verifies and then generates b and sense the value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dirty="0" smtClean="0"/>
              <a:t> mod b over</a:t>
            </a:r>
          </a:p>
          <a:p>
            <a:r>
              <a:rPr lang="en-US" dirty="0" smtClean="0"/>
              <a:t>Both sides can then compute PS = g</a:t>
            </a:r>
            <a:r>
              <a:rPr lang="en-US" baseline="30000" dirty="0" smtClean="0"/>
              <a:t>ab</a:t>
            </a:r>
            <a:r>
              <a:rPr lang="en-US" dirty="0" smtClean="0"/>
              <a:t> mod p</a:t>
            </a:r>
          </a:p>
          <a:p>
            <a:r>
              <a:rPr lang="en-US" dirty="0" smtClean="0"/>
              <a:t>Communication is then the same – from PS, R</a:t>
            </a:r>
            <a:r>
              <a:rPr lang="en-US" baseline="-25000" dirty="0" smtClean="0"/>
              <a:t>B</a:t>
            </a:r>
            <a:r>
              <a:rPr lang="en-US" dirty="0" smtClean="0"/>
              <a:t>, and R</a:t>
            </a:r>
            <a:r>
              <a:rPr lang="en-US" baseline="-25000" dirty="0" smtClean="0"/>
              <a:t>S</a:t>
            </a:r>
            <a:r>
              <a:rPr lang="en-US" dirty="0" smtClean="0"/>
              <a:t>, both sides get cipher keys and integrity keys.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-9226" r="-9226"/>
          <a:stretch>
            <a:fillRect/>
          </a:stretch>
        </p:blipFill>
        <p:spPr>
          <a:xfrm>
            <a:off x="4648200" y="1417638"/>
            <a:ext cx="428161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glossed over that bit about validating a certificate!</a:t>
            </a:r>
          </a:p>
          <a:p>
            <a:r>
              <a:rPr lang="en-US" dirty="0" smtClean="0"/>
              <a:t>A certificate is a signed statement about someone else’s public key. </a:t>
            </a:r>
          </a:p>
          <a:p>
            <a:pPr lvl="1"/>
            <a:r>
              <a:rPr lang="en-US" dirty="0" smtClean="0"/>
              <a:t>Note: Doesn’t say anything about who gave you that public key!  It just states that a given public key belongs to “Bob”, and verifies this with a digital signature made from a different key/pair – say from “Alice”</a:t>
            </a:r>
          </a:p>
          <a:p>
            <a:r>
              <a:rPr lang="en-US" dirty="0" smtClean="0"/>
              <a:t> Bob can then prove who he is when you send him something, since the only way to read it is to BE him</a:t>
            </a:r>
          </a:p>
          <a:p>
            <a:r>
              <a:rPr lang="en-US" dirty="0" smtClean="0"/>
              <a:t>However, you have to trust Alice!  She is basically testifying that this is Bob’s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00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server’s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Inside the certificate is:</a:t>
            </a:r>
          </a:p>
          <a:p>
            <a:pPr lvl="1"/>
            <a:r>
              <a:rPr lang="en-US" dirty="0" smtClean="0"/>
              <a:t>Domain name associated with certificate (such as </a:t>
            </a:r>
            <a:r>
              <a:rPr lang="en-US" dirty="0" err="1" smtClean="0"/>
              <a:t>amazon.com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public key (e.g. 2048 bits for RSA)</a:t>
            </a:r>
          </a:p>
          <a:p>
            <a:pPr lvl="1"/>
            <a:r>
              <a:rPr lang="en-US" dirty="0" smtClean="0"/>
              <a:t>A bunch of other info</a:t>
            </a:r>
          </a:p>
          <a:p>
            <a:pPr lvl="2"/>
            <a:r>
              <a:rPr lang="en-US" dirty="0" smtClean="0"/>
              <a:t>Physical address</a:t>
            </a:r>
          </a:p>
          <a:p>
            <a:pPr lvl="2"/>
            <a:r>
              <a:rPr lang="en-US" dirty="0" smtClean="0"/>
              <a:t>Type of certificate, etc.</a:t>
            </a:r>
          </a:p>
          <a:p>
            <a:pPr lvl="1"/>
            <a:r>
              <a:rPr lang="en-US" dirty="0" smtClean="0"/>
              <a:t>Name of certificate’s issuer (often </a:t>
            </a:r>
            <a:r>
              <a:rPr lang="en-US" dirty="0" err="1" smtClean="0"/>
              <a:t>Verisign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Optional URL to revocation center for checking if a certificate has been revoked</a:t>
            </a:r>
          </a:p>
          <a:p>
            <a:pPr lvl="1"/>
            <a:r>
              <a:rPr lang="en-US" dirty="0" smtClean="0"/>
              <a:t>A public key signature of a hash (SHA-1) of all this, made using the issuer’s private key (we’ll call this 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14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validate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client compares domain name in certificate with URL</a:t>
            </a:r>
          </a:p>
          <a:p>
            <a:r>
              <a:rPr lang="en-US" dirty="0" smtClean="0"/>
              <a:t>Client accesses a separate certificate belonging to the issuer</a:t>
            </a:r>
          </a:p>
          <a:p>
            <a:pPr lvl="1"/>
            <a:r>
              <a:rPr lang="en-US" dirty="0" smtClean="0"/>
              <a:t>These are hardwired into client, so are trusted.  </a:t>
            </a:r>
          </a:p>
          <a:p>
            <a:r>
              <a:rPr lang="en-US" dirty="0" smtClean="0"/>
              <a:t>The client applies the issuer’s public key to verify S and get hash of what issuer signed.  </a:t>
            </a:r>
          </a:p>
          <a:p>
            <a:r>
              <a:rPr lang="en-US" dirty="0" smtClean="0"/>
              <a:t>Then compare with its own SHA-1 hash of Amazon’s certificate.</a:t>
            </a:r>
          </a:p>
          <a:p>
            <a:r>
              <a:rPr lang="en-US" dirty="0" smtClean="0"/>
              <a:t>Assume the hashes match, now have high confidence we are talking to valid server</a:t>
            </a:r>
          </a:p>
          <a:p>
            <a:pPr lvl="1"/>
            <a:r>
              <a:rPr lang="en-US" dirty="0" smtClean="0"/>
              <a:t>Assuming that the issuer can be trusted!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49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trust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attacker captures our traffic (maybe using </a:t>
            </a:r>
            <a:r>
              <a:rPr lang="en-US" dirty="0" err="1" smtClean="0"/>
              <a:t>wifi</a:t>
            </a:r>
            <a:r>
              <a:rPr lang="en-US" dirty="0" smtClean="0"/>
              <a:t> sniffer and breaking our inadequate WEP security protocol)</a:t>
            </a:r>
          </a:p>
          <a:p>
            <a:pPr lvl="1"/>
            <a:r>
              <a:rPr lang="en-US" dirty="0" smtClean="0"/>
              <a:t>No problem: communication is encrypted by us.</a:t>
            </a:r>
          </a:p>
          <a:p>
            <a:r>
              <a:rPr lang="en-US" dirty="0" smtClean="0"/>
              <a:t>What about DNS cache poisoning?</a:t>
            </a:r>
          </a:p>
          <a:p>
            <a:pPr lvl="1"/>
            <a:r>
              <a:rPr lang="en-US" dirty="0" smtClean="0"/>
              <a:t>No problem: client goes to wrong server, but is able to detect the impersonation.</a:t>
            </a:r>
          </a:p>
          <a:p>
            <a:r>
              <a:rPr lang="en-US" dirty="0" smtClean="0"/>
              <a:t>What if the attacker hijacks connection and injects new traffic (MITM style)?</a:t>
            </a:r>
          </a:p>
          <a:p>
            <a:pPr lvl="1"/>
            <a:r>
              <a:rPr lang="en-US" dirty="0" smtClean="0"/>
              <a:t>No problem: they can’t read our traffic, so can’t really inject!  Can’t even do a replay.</a:t>
            </a:r>
          </a:p>
          <a:p>
            <a:r>
              <a:rPr lang="en-US" dirty="0" smtClean="0"/>
              <a:t>And so on – this blocks most common attacks.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24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can’t get a certificate?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4435" r="-14435"/>
          <a:stretch>
            <a:fillRect/>
          </a:stretch>
        </p:blipFill>
        <p:spPr>
          <a:xfrm>
            <a:off x="457200" y="1772816"/>
            <a:ext cx="8229600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4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certificate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Well, if one is not found, most browsers will warn the user that the connection is unverified.  </a:t>
            </a:r>
          </a:p>
          <a:p>
            <a:pPr lvl="1"/>
            <a:r>
              <a:rPr lang="en-US" dirty="0" smtClean="0"/>
              <a:t>You can still proceed – but authentication is missing from the protocol now!</a:t>
            </a:r>
          </a:p>
          <a:p>
            <a:r>
              <a:rPr lang="en-US" dirty="0" smtClean="0"/>
              <a:t>What security do we still have here?</a:t>
            </a:r>
          </a:p>
          <a:p>
            <a:pPr lvl="1"/>
            <a:r>
              <a:rPr lang="en-US" dirty="0" smtClean="0"/>
              <a:t>We lose everything!  The attacker who hijacked can read, modify, and impersonate.</a:t>
            </a:r>
          </a:p>
          <a:p>
            <a:pPr lvl="1"/>
            <a:r>
              <a:rPr lang="en-US" dirty="0" smtClean="0"/>
              <a:t>Note that OTHER attackers are still blocked, but the other end is not verified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0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security model</a:t>
            </a:r>
          </a:p>
          <a:p>
            <a:pPr lvl="1"/>
            <a:r>
              <a:rPr lang="en-US" dirty="0" smtClean="0"/>
              <a:t>The browser is in a way its own OS!</a:t>
            </a:r>
          </a:p>
          <a:p>
            <a:r>
              <a:rPr lang="en-US" dirty="0" smtClean="0"/>
              <a:t>Web application security</a:t>
            </a:r>
          </a:p>
          <a:p>
            <a:r>
              <a:rPr lang="en-US" dirty="0" smtClean="0"/>
              <a:t>Authentication and session management</a:t>
            </a:r>
          </a:p>
          <a:p>
            <a:r>
              <a:rPr lang="en-US" dirty="0" smtClean="0"/>
              <a:t>Content security policies</a:t>
            </a:r>
          </a:p>
          <a:p>
            <a:r>
              <a:rPr lang="en-US" dirty="0" smtClean="0"/>
              <a:t>HTTPS: </a:t>
            </a:r>
          </a:p>
          <a:p>
            <a:pPr lvl="1"/>
            <a:r>
              <a:rPr lang="en-US" dirty="0" smtClean="0"/>
              <a:t>Goals and pitfalls of this common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85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limitations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Cost of public-key cryptography: Takes non-trivial CPU processing (fairly minor)</a:t>
            </a:r>
          </a:p>
          <a:p>
            <a:r>
              <a:rPr lang="en-US" dirty="0" smtClean="0"/>
              <a:t>Hassel of buying and maintaining certificates (again fairly minor these days)</a:t>
            </a:r>
          </a:p>
          <a:p>
            <a:r>
              <a:rPr lang="en-US" dirty="0" err="1" smtClean="0"/>
              <a:t>DoS</a:t>
            </a:r>
            <a:r>
              <a:rPr lang="en-US" dirty="0" smtClean="0"/>
              <a:t> </a:t>
            </a:r>
            <a:r>
              <a:rPr lang="en-US" dirty="0" err="1" smtClean="0"/>
              <a:t>amplificaiton</a:t>
            </a:r>
            <a:r>
              <a:rPr lang="en-US" dirty="0" smtClean="0"/>
              <a:t>: The client can effectively force the server to do public key operations.  </a:t>
            </a:r>
          </a:p>
          <a:p>
            <a:r>
              <a:rPr lang="en-US" dirty="0" smtClean="0"/>
              <a:t>Need to integrate with other sites not using HTTPS.</a:t>
            </a:r>
          </a:p>
          <a:p>
            <a:r>
              <a:rPr lang="en-US" dirty="0" smtClean="0"/>
              <a:t>Latency (the real issue):</a:t>
            </a:r>
          </a:p>
          <a:p>
            <a:pPr lvl="1"/>
            <a:r>
              <a:rPr lang="en-US" dirty="0" smtClean="0"/>
              <a:t>Extra round trips mean pages take longer to load.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00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TCP level denial of service can still be an issue</a:t>
            </a:r>
          </a:p>
          <a:p>
            <a:pPr lvl="1"/>
            <a:r>
              <a:rPr lang="en-US" dirty="0" smtClean="0"/>
              <a:t>SYN flooding</a:t>
            </a:r>
          </a:p>
          <a:p>
            <a:pPr lvl="1"/>
            <a:r>
              <a:rPr lang="en-US" dirty="0" smtClean="0"/>
              <a:t>RST injection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SQL injection or XSS or server side code issues are still a potential problem.</a:t>
            </a:r>
          </a:p>
          <a:p>
            <a:r>
              <a:rPr lang="en-US" dirty="0" smtClean="0"/>
              <a:t>Other vulnerabilities in the browser code.</a:t>
            </a:r>
          </a:p>
          <a:p>
            <a:r>
              <a:rPr lang="en-US" dirty="0" smtClean="0"/>
              <a:t>Any flaws in crypto protocols.</a:t>
            </a:r>
          </a:p>
          <a:p>
            <a:r>
              <a:rPr lang="en-US" dirty="0" smtClean="0"/>
              <a:t>User flaws (the big one): weak passwords, phishing, etc.</a:t>
            </a:r>
          </a:p>
        </p:txBody>
      </p:sp>
    </p:spTree>
    <p:extLst>
      <p:ext uri="{BB962C8B-B14F-4D97-AF65-F5344CB8AC3E}">
        <p14:creationId xmlns:p14="http://schemas.microsoft.com/office/powerpoint/2010/main" val="3840598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0216" r="-10216"/>
          <a:stretch>
            <a:fillRect/>
          </a:stretch>
        </p:blipFill>
        <p:spPr>
          <a:xfrm>
            <a:off x="340784" y="1600200"/>
            <a:ext cx="822960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7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356" r="-15356"/>
          <a:stretch>
            <a:fillRect/>
          </a:stretch>
        </p:blipFill>
        <p:spPr>
          <a:xfrm>
            <a:off x="395288" y="1773238"/>
            <a:ext cx="8229600" cy="4895850"/>
          </a:xfrm>
        </p:spPr>
      </p:pic>
    </p:spTree>
    <p:extLst>
      <p:ext uri="{BB962C8B-B14F-4D97-AF65-F5344CB8AC3E}">
        <p14:creationId xmlns:p14="http://schemas.microsoft.com/office/powerpoint/2010/main" val="3119475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363" r="-16363"/>
          <a:stretch>
            <a:fillRect/>
          </a:stretch>
        </p:blipFill>
        <p:spPr>
          <a:xfrm>
            <a:off x="395536" y="1844824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4132978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038" r="-16038"/>
          <a:stretch>
            <a:fillRect/>
          </a:stretch>
        </p:blipFill>
        <p:spPr>
          <a:xfrm>
            <a:off x="457200" y="1844824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315237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607" r="-15607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4253222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850" r="-15850"/>
          <a:stretch>
            <a:fillRect/>
          </a:stretch>
        </p:blipFill>
        <p:spPr>
          <a:xfrm>
            <a:off x="457200" y="1772816"/>
            <a:ext cx="8229600" cy="4824535"/>
          </a:xfrm>
        </p:spPr>
      </p:pic>
    </p:spTree>
    <p:extLst>
      <p:ext uri="{BB962C8B-B14F-4D97-AF65-F5344CB8AC3E}">
        <p14:creationId xmlns:p14="http://schemas.microsoft.com/office/powerpoint/2010/main" val="2470807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finally, OK: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094" r="-15094"/>
          <a:stretch>
            <a:fillRect/>
          </a:stretch>
        </p:blipFill>
        <p:spPr>
          <a:xfrm>
            <a:off x="457200" y="1772816"/>
            <a:ext cx="8229600" cy="4896543"/>
          </a:xfrm>
        </p:spPr>
      </p:pic>
    </p:spTree>
    <p:extLst>
      <p:ext uri="{BB962C8B-B14F-4D97-AF65-F5344CB8AC3E}">
        <p14:creationId xmlns:p14="http://schemas.microsoft.com/office/powerpoint/2010/main" val="4119878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most users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679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This is a real windows message!</a:t>
            </a:r>
          </a:p>
          <a:p>
            <a:r>
              <a:rPr lang="en-US" dirty="0" smtClean="0"/>
              <a:t>Far too many just click “yes”.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6680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 with html?</a:t>
            </a:r>
          </a:p>
          <a:p>
            <a:r>
              <a:rPr lang="en-US" dirty="0" smtClean="0"/>
              <a:t>Developed application using:</a:t>
            </a:r>
          </a:p>
          <a:p>
            <a:pPr lvl="1"/>
            <a:r>
              <a:rPr lang="en-US" dirty="0" smtClean="0"/>
              <a:t>Apache?</a:t>
            </a:r>
          </a:p>
          <a:p>
            <a:pPr lvl="1"/>
            <a:r>
              <a:rPr lang="en-US" dirty="0" smtClean="0"/>
              <a:t>Python or </a:t>
            </a:r>
            <a:r>
              <a:rPr lang="en-US" dirty="0" err="1" smtClean="0"/>
              <a:t>php</a:t>
            </a:r>
            <a:r>
              <a:rPr lang="en-US" dirty="0" smtClean="0"/>
              <a:t> or similar?</a:t>
            </a:r>
          </a:p>
          <a:p>
            <a:pPr lvl="1"/>
            <a:r>
              <a:rPr lang="en-US" dirty="0" smtClean="0"/>
              <a:t>SQL?</a:t>
            </a:r>
          </a:p>
          <a:p>
            <a:pPr lvl="1"/>
            <a:r>
              <a:rPr lang="en-US" dirty="0" smtClean="0"/>
              <a:t>CSS?</a:t>
            </a:r>
          </a:p>
          <a:p>
            <a:r>
              <a:rPr lang="en-US" dirty="0" smtClean="0"/>
              <a:t>Many resources out there!  Some basic familiarity can be quite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84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Remaining web issues: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Cross site scripting</a:t>
            </a:r>
          </a:p>
          <a:p>
            <a:r>
              <a:rPr lang="en-US" dirty="0" smtClean="0"/>
              <a:t>After break, lab will cover vulnerabilities, and we will move onto OS security.</a:t>
            </a:r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Lab due Thursday</a:t>
            </a:r>
          </a:p>
          <a:p>
            <a:pPr lvl="1"/>
            <a:r>
              <a:rPr lang="en-US" dirty="0" smtClean="0"/>
              <a:t>Midterm next Thursday</a:t>
            </a:r>
          </a:p>
          <a:p>
            <a:pPr lvl="1"/>
            <a:r>
              <a:rPr lang="en-US" dirty="0" smtClean="0"/>
              <a:t>Essay over </a:t>
            </a:r>
            <a:r>
              <a:rPr lang="en-US" smtClean="0"/>
              <a:t>the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2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1"/>
            <a:r>
              <a:rPr lang="en-US" dirty="0" smtClean="0"/>
              <a:t>No stolen information (without user’s permission)</a:t>
            </a:r>
          </a:p>
          <a:p>
            <a:pPr lvl="1"/>
            <a:r>
              <a:rPr lang="en-US" dirty="0" smtClean="0"/>
              <a:t>Site A cannot compromise session at Site B</a:t>
            </a:r>
          </a:p>
          <a:p>
            <a:r>
              <a:rPr lang="en-US" dirty="0" smtClean="0"/>
              <a:t>Support secure web applications</a:t>
            </a:r>
          </a:p>
          <a:p>
            <a:pPr lvl="1"/>
            <a:r>
              <a:rPr lang="en-US" dirty="0" smtClean="0"/>
              <a:t>Applications delivered over the web should have the same security properties we require for stand-alone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8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identifiers of network-retrievable documents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000" dirty="0" smtClean="0">
                <a:hlinkClick r:id="rId2"/>
              </a:rPr>
              <a:t>http://mathcs.slu.edu/~chambers/spring15/443/index.html</a:t>
            </a:r>
            <a:endParaRPr lang="en-US" sz="2000" dirty="0" smtClean="0"/>
          </a:p>
          <a:p>
            <a:pPr lvl="1"/>
            <a:r>
              <a:rPr lang="en-US" dirty="0" smtClean="0"/>
              <a:t>Pieces include: protocol://hostname(:port)/path/query or </a:t>
            </a:r>
            <a:r>
              <a:rPr lang="en-US" dirty="0" err="1" smtClean="0"/>
              <a:t>file#fragment</a:t>
            </a:r>
            <a:endParaRPr lang="en-US" dirty="0" smtClean="0"/>
          </a:p>
          <a:p>
            <a:pPr lvl="1"/>
            <a:r>
              <a:rPr lang="en-US" dirty="0" smtClean="0"/>
              <a:t>Special characters are encoded as hex:</a:t>
            </a:r>
          </a:p>
          <a:p>
            <a:pPr lvl="2"/>
            <a:r>
              <a:rPr lang="en-US" dirty="0" smtClean="0"/>
              <a:t>%0A = newline</a:t>
            </a:r>
          </a:p>
          <a:p>
            <a:pPr lvl="2"/>
            <a:r>
              <a:rPr lang="en-US" dirty="0" smtClean="0"/>
              <a:t>%30 or + is a space, %2B is a +</a:t>
            </a:r>
          </a:p>
        </p:txBody>
      </p:sp>
    </p:spTree>
    <p:extLst>
      <p:ext uri="{BB962C8B-B14F-4D97-AF65-F5344CB8AC3E}">
        <p14:creationId xmlns:p14="http://schemas.microsoft.com/office/powerpoint/2010/main" val="18458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requests (recap)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GET /</a:t>
            </a:r>
            <a:r>
              <a:rPr lang="en-US" sz="1800" b="1" dirty="0" err="1">
                <a:latin typeface="Courier New" pitchFamily="49" charset="0"/>
              </a:rPr>
              <a:t>index.html</a:t>
            </a:r>
            <a:r>
              <a:rPr lang="en-US" sz="1800" b="1" dirty="0">
                <a:latin typeface="Courier New" pitchFamily="49" charset="0"/>
              </a:rPr>
              <a:t>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 dirty="0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Host: </a:t>
            </a:r>
            <a:r>
              <a:rPr lang="en-US" sz="1800" b="1" dirty="0" err="1">
                <a:latin typeface="Courier New" pitchFamily="49" charset="0"/>
              </a:rPr>
              <a:t>www.example.com</a:t>
            </a:r>
            <a:endParaRPr lang="en-US" sz="1800" b="1" dirty="0">
              <a:latin typeface="Courier New" pitchFamily="49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Referer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 http://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www.google.com?q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=dingbats</a:t>
            </a:r>
          </a:p>
          <a:p>
            <a:pPr eaLnBrk="0" hangingPunct="0">
              <a:spcBef>
                <a:spcPct val="50000"/>
              </a:spcBef>
            </a:pPr>
            <a:endParaRPr lang="en-US" b="1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Arial" pitchFamily="34" charset="0"/>
              </a:rPr>
              <a:t>HTTP version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17945" y="633683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9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2848</Words>
  <Application>Microsoft Macintosh PowerPoint</Application>
  <PresentationFormat>On-screen Show (4:3)</PresentationFormat>
  <Paragraphs>409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Image</vt:lpstr>
      <vt:lpstr>Webpages and security</vt:lpstr>
      <vt:lpstr>Reported vulnerabilities “in the wild”</vt:lpstr>
      <vt:lpstr>Web vulnerabilities (cont)</vt:lpstr>
      <vt:lpstr>Web versus system vulnerabilities</vt:lpstr>
      <vt:lpstr>Issues in web security</vt:lpstr>
      <vt:lpstr>Web poll</vt:lpstr>
      <vt:lpstr>Goals of web security</vt:lpstr>
      <vt:lpstr>HTTP: URLs</vt:lpstr>
      <vt:lpstr>HTTP requests (recap)</vt:lpstr>
      <vt:lpstr>HTTP response</vt:lpstr>
      <vt:lpstr>Rendering responses</vt:lpstr>
      <vt:lpstr>Example</vt:lpstr>
      <vt:lpstr>Document Object Model (DOM)</vt:lpstr>
      <vt:lpstr>Changes to HTML using the DOM</vt:lpstr>
      <vt:lpstr>HTML and images</vt:lpstr>
      <vt:lpstr>Image issues </vt:lpstr>
      <vt:lpstr>Patching this</vt:lpstr>
      <vt:lpstr>Another attack:</vt:lpstr>
      <vt:lpstr>Remote scripting</vt:lpstr>
      <vt:lpstr>Isolation: Frames</vt:lpstr>
      <vt:lpstr>Windows need to interact, though!</vt:lpstr>
      <vt:lpstr>How to view this</vt:lpstr>
      <vt:lpstr>Brower security model</vt:lpstr>
      <vt:lpstr>Components of browser security </vt:lpstr>
      <vt:lpstr>PowerPoint Presentation</vt:lpstr>
      <vt:lpstr>PowerPoint Presentation</vt:lpstr>
      <vt:lpstr>Frames can be bad</vt:lpstr>
      <vt:lpstr>How to fix</vt:lpstr>
      <vt:lpstr>Legacy Browsers</vt:lpstr>
      <vt:lpstr>TLS (or https)</vt:lpstr>
      <vt:lpstr>SSL/TSL</vt:lpstr>
      <vt:lpstr>Normal browsing</vt:lpstr>
      <vt:lpstr>TSL: add the “s”</vt:lpstr>
      <vt:lpstr>When is it safe?</vt:lpstr>
      <vt:lpstr>The status bar</vt:lpstr>
      <vt:lpstr>Mixed content issues</vt:lpstr>
      <vt:lpstr>So the picture varies…</vt:lpstr>
      <vt:lpstr>Network attacks using mixed content</vt:lpstr>
      <vt:lpstr>The Lock Icon 2.0</vt:lpstr>
      <vt:lpstr>How TSL works</vt:lpstr>
      <vt:lpstr>Next</vt:lpstr>
      <vt:lpstr>Final bits</vt:lpstr>
      <vt:lpstr>Or – using Diffie Hellman</vt:lpstr>
      <vt:lpstr>But wait…</vt:lpstr>
      <vt:lpstr>The server’s certificate</vt:lpstr>
      <vt:lpstr>How to validate</vt:lpstr>
      <vt:lpstr>What we can trust now</vt:lpstr>
      <vt:lpstr>What if we can’t get a certificate?</vt:lpstr>
      <vt:lpstr>No certificate found</vt:lpstr>
      <vt:lpstr>Some limitations exist</vt:lpstr>
      <vt:lpstr>Additional limits</vt:lpstr>
      <vt:lpstr>Example</vt:lpstr>
      <vt:lpstr>Another:</vt:lpstr>
      <vt:lpstr>Another:</vt:lpstr>
      <vt:lpstr>Cont:</vt:lpstr>
      <vt:lpstr>Next:</vt:lpstr>
      <vt:lpstr>And:</vt:lpstr>
      <vt:lpstr>And finally, OK:</vt:lpstr>
      <vt:lpstr>What do most users see?</vt:lpstr>
      <vt:lpstr>Next time: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Default User</cp:lastModifiedBy>
  <cp:revision>2</cp:revision>
  <dcterms:created xsi:type="dcterms:W3CDTF">2016-10-04T15:42:06Z</dcterms:created>
  <dcterms:modified xsi:type="dcterms:W3CDTF">2016-10-04T15:43:55Z</dcterms:modified>
</cp:coreProperties>
</file>