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273" r:id="rId45"/>
    <p:sldId id="274" r:id="rId46"/>
    <p:sldId id="275" r:id="rId47"/>
    <p:sldId id="276" r:id="rId48"/>
    <p:sldId id="277" r:id="rId49"/>
    <p:sldId id="278" r:id="rId50"/>
    <p:sldId id="279" r:id="rId51"/>
    <p:sldId id="280" r:id="rId52"/>
    <p:sldId id="281" r:id="rId53"/>
    <p:sldId id="282" r:id="rId54"/>
    <p:sldId id="283" r:id="rId55"/>
    <p:sldId id="284" r:id="rId56"/>
    <p:sldId id="285" r:id="rId57"/>
    <p:sldId id="286" r:id="rId58"/>
    <p:sldId id="287" r:id="rId59"/>
    <p:sldId id="288" r:id="rId60"/>
    <p:sldId id="289" r:id="rId61"/>
    <p:sldId id="290" r:id="rId62"/>
    <p:sldId id="291" r:id="rId63"/>
    <p:sldId id="292" r:id="rId64"/>
    <p:sldId id="293" r:id="rId65"/>
    <p:sldId id="294" r:id="rId66"/>
    <p:sldId id="295" r:id="rId67"/>
    <p:sldId id="296" r:id="rId68"/>
    <p:sldId id="297" r:id="rId69"/>
    <p:sldId id="298" r:id="rId70"/>
    <p:sldId id="299" r:id="rId71"/>
    <p:sldId id="300" r:id="rId72"/>
    <p:sldId id="301" r:id="rId73"/>
    <p:sldId id="302" r:id="rId74"/>
    <p:sldId id="303" r:id="rId75"/>
    <p:sldId id="304" r:id="rId76"/>
    <p:sldId id="305" r:id="rId77"/>
    <p:sldId id="306" r:id="rId78"/>
    <p:sldId id="307" r:id="rId79"/>
    <p:sldId id="308" r:id="rId80"/>
    <p:sldId id="309" r:id="rId81"/>
    <p:sldId id="310" r:id="rId82"/>
    <p:sldId id="311" r:id="rId83"/>
    <p:sldId id="312" r:id="rId84"/>
    <p:sldId id="313"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22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86BFCF-DD66-4B48-A99B-43190EE57511}" type="datetimeFigureOut">
              <a:rPr lang="en-US" smtClean="0"/>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87EA7-7006-164F-BE71-5469B91B13F8}" type="slidenum">
              <a:rPr lang="en-US" smtClean="0"/>
              <a:t>‹#›</a:t>
            </a:fld>
            <a:endParaRPr lang="en-US"/>
          </a:p>
        </p:txBody>
      </p:sp>
    </p:spTree>
    <p:extLst>
      <p:ext uri="{BB962C8B-B14F-4D97-AF65-F5344CB8AC3E}">
        <p14:creationId xmlns:p14="http://schemas.microsoft.com/office/powerpoint/2010/main" val="213368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86BFCF-DD66-4B48-A99B-43190EE57511}" type="datetimeFigureOut">
              <a:rPr lang="en-US" smtClean="0"/>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87EA7-7006-164F-BE71-5469B91B13F8}" type="slidenum">
              <a:rPr lang="en-US" smtClean="0"/>
              <a:t>‹#›</a:t>
            </a:fld>
            <a:endParaRPr lang="en-US"/>
          </a:p>
        </p:txBody>
      </p:sp>
    </p:spTree>
    <p:extLst>
      <p:ext uri="{BB962C8B-B14F-4D97-AF65-F5344CB8AC3E}">
        <p14:creationId xmlns:p14="http://schemas.microsoft.com/office/powerpoint/2010/main" val="425280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86BFCF-DD66-4B48-A99B-43190EE57511}" type="datetimeFigureOut">
              <a:rPr lang="en-US" smtClean="0"/>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87EA7-7006-164F-BE71-5469B91B13F8}" type="slidenum">
              <a:rPr lang="en-US" smtClean="0"/>
              <a:t>‹#›</a:t>
            </a:fld>
            <a:endParaRPr lang="en-US"/>
          </a:p>
        </p:txBody>
      </p:sp>
    </p:spTree>
    <p:extLst>
      <p:ext uri="{BB962C8B-B14F-4D97-AF65-F5344CB8AC3E}">
        <p14:creationId xmlns:p14="http://schemas.microsoft.com/office/powerpoint/2010/main" val="279834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86BFCF-DD66-4B48-A99B-43190EE57511}" type="datetimeFigureOut">
              <a:rPr lang="en-US" smtClean="0"/>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87EA7-7006-164F-BE71-5469B91B13F8}" type="slidenum">
              <a:rPr lang="en-US" smtClean="0"/>
              <a:t>‹#›</a:t>
            </a:fld>
            <a:endParaRPr lang="en-US"/>
          </a:p>
        </p:txBody>
      </p:sp>
    </p:spTree>
    <p:extLst>
      <p:ext uri="{BB962C8B-B14F-4D97-AF65-F5344CB8AC3E}">
        <p14:creationId xmlns:p14="http://schemas.microsoft.com/office/powerpoint/2010/main" val="254534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86BFCF-DD66-4B48-A99B-43190EE57511}" type="datetimeFigureOut">
              <a:rPr lang="en-US" smtClean="0"/>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87EA7-7006-164F-BE71-5469B91B13F8}" type="slidenum">
              <a:rPr lang="en-US" smtClean="0"/>
              <a:t>‹#›</a:t>
            </a:fld>
            <a:endParaRPr lang="en-US"/>
          </a:p>
        </p:txBody>
      </p:sp>
    </p:spTree>
    <p:extLst>
      <p:ext uri="{BB962C8B-B14F-4D97-AF65-F5344CB8AC3E}">
        <p14:creationId xmlns:p14="http://schemas.microsoft.com/office/powerpoint/2010/main" val="1841403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86BFCF-DD66-4B48-A99B-43190EE57511}" type="datetimeFigureOut">
              <a:rPr lang="en-US" smtClean="0"/>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87EA7-7006-164F-BE71-5469B91B13F8}" type="slidenum">
              <a:rPr lang="en-US" smtClean="0"/>
              <a:t>‹#›</a:t>
            </a:fld>
            <a:endParaRPr lang="en-US"/>
          </a:p>
        </p:txBody>
      </p:sp>
    </p:spTree>
    <p:extLst>
      <p:ext uri="{BB962C8B-B14F-4D97-AF65-F5344CB8AC3E}">
        <p14:creationId xmlns:p14="http://schemas.microsoft.com/office/powerpoint/2010/main" val="1396825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86BFCF-DD66-4B48-A99B-43190EE57511}" type="datetimeFigureOut">
              <a:rPr lang="en-US" smtClean="0"/>
              <a:t>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87EA7-7006-164F-BE71-5469B91B13F8}" type="slidenum">
              <a:rPr lang="en-US" smtClean="0"/>
              <a:t>‹#›</a:t>
            </a:fld>
            <a:endParaRPr lang="en-US"/>
          </a:p>
        </p:txBody>
      </p:sp>
    </p:spTree>
    <p:extLst>
      <p:ext uri="{BB962C8B-B14F-4D97-AF65-F5344CB8AC3E}">
        <p14:creationId xmlns:p14="http://schemas.microsoft.com/office/powerpoint/2010/main" val="165585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86BFCF-DD66-4B48-A99B-43190EE57511}" type="datetimeFigureOut">
              <a:rPr lang="en-US" smtClean="0"/>
              <a:t>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87EA7-7006-164F-BE71-5469B91B13F8}" type="slidenum">
              <a:rPr lang="en-US" smtClean="0"/>
              <a:t>‹#›</a:t>
            </a:fld>
            <a:endParaRPr lang="en-US"/>
          </a:p>
        </p:txBody>
      </p:sp>
    </p:spTree>
    <p:extLst>
      <p:ext uri="{BB962C8B-B14F-4D97-AF65-F5344CB8AC3E}">
        <p14:creationId xmlns:p14="http://schemas.microsoft.com/office/powerpoint/2010/main" val="242353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6BFCF-DD66-4B48-A99B-43190EE57511}" type="datetimeFigureOut">
              <a:rPr lang="en-US" smtClean="0"/>
              <a:t>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87EA7-7006-164F-BE71-5469B91B13F8}" type="slidenum">
              <a:rPr lang="en-US" smtClean="0"/>
              <a:t>‹#›</a:t>
            </a:fld>
            <a:endParaRPr lang="en-US"/>
          </a:p>
        </p:txBody>
      </p:sp>
    </p:spTree>
    <p:extLst>
      <p:ext uri="{BB962C8B-B14F-4D97-AF65-F5344CB8AC3E}">
        <p14:creationId xmlns:p14="http://schemas.microsoft.com/office/powerpoint/2010/main" val="120947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6BFCF-DD66-4B48-A99B-43190EE57511}" type="datetimeFigureOut">
              <a:rPr lang="en-US" smtClean="0"/>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87EA7-7006-164F-BE71-5469B91B13F8}" type="slidenum">
              <a:rPr lang="en-US" smtClean="0"/>
              <a:t>‹#›</a:t>
            </a:fld>
            <a:endParaRPr lang="en-US"/>
          </a:p>
        </p:txBody>
      </p:sp>
    </p:spTree>
    <p:extLst>
      <p:ext uri="{BB962C8B-B14F-4D97-AF65-F5344CB8AC3E}">
        <p14:creationId xmlns:p14="http://schemas.microsoft.com/office/powerpoint/2010/main" val="379965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6BFCF-DD66-4B48-A99B-43190EE57511}" type="datetimeFigureOut">
              <a:rPr lang="en-US" smtClean="0"/>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87EA7-7006-164F-BE71-5469B91B13F8}" type="slidenum">
              <a:rPr lang="en-US" smtClean="0"/>
              <a:t>‹#›</a:t>
            </a:fld>
            <a:endParaRPr lang="en-US"/>
          </a:p>
        </p:txBody>
      </p:sp>
    </p:spTree>
    <p:extLst>
      <p:ext uri="{BB962C8B-B14F-4D97-AF65-F5344CB8AC3E}">
        <p14:creationId xmlns:p14="http://schemas.microsoft.com/office/powerpoint/2010/main" val="35099407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6BFCF-DD66-4B48-A99B-43190EE57511}" type="datetimeFigureOut">
              <a:rPr lang="en-US" smtClean="0"/>
              <a:t>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87EA7-7006-164F-BE71-5469B91B13F8}" type="slidenum">
              <a:rPr lang="en-US" smtClean="0"/>
              <a:t>‹#›</a:t>
            </a:fld>
            <a:endParaRPr lang="en-US"/>
          </a:p>
        </p:txBody>
      </p:sp>
    </p:spTree>
    <p:extLst>
      <p:ext uri="{BB962C8B-B14F-4D97-AF65-F5344CB8AC3E}">
        <p14:creationId xmlns:p14="http://schemas.microsoft.com/office/powerpoint/2010/main" val="3670971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oughtcrime.org/software/sslstri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microsoft.com/office/2007/relationships/hdphoto" Target="../media/hdphoto1.wdp"/></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nux.die.net/man/8/ettercap"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design</a:t>
            </a:r>
            <a:br>
              <a:rPr lang="en-US" dirty="0" smtClean="0"/>
            </a:br>
            <a:r>
              <a:rPr lang="en-US" dirty="0" smtClean="0"/>
              <a:t>Worms</a:t>
            </a:r>
            <a:endParaRPr lang="en-US" dirty="0"/>
          </a:p>
        </p:txBody>
      </p:sp>
      <p:sp>
        <p:nvSpPr>
          <p:cNvPr id="3" name="Subtitle 2"/>
          <p:cNvSpPr>
            <a:spLocks noGrp="1"/>
          </p:cNvSpPr>
          <p:nvPr>
            <p:ph type="subTitle" idx="1"/>
          </p:nvPr>
        </p:nvSpPr>
        <p:spPr/>
        <p:txBody>
          <a:bodyPr/>
          <a:lstStyle/>
          <a:p>
            <a:r>
              <a:rPr lang="en-US" dirty="0" smtClean="0"/>
              <a:t>(plus we’ll start with some notes that will prove useful on lab 3)</a:t>
            </a:r>
            <a:endParaRPr lang="en-US" dirty="0"/>
          </a:p>
        </p:txBody>
      </p:sp>
    </p:spTree>
    <p:extLst>
      <p:ext uri="{BB962C8B-B14F-4D97-AF65-F5344CB8AC3E}">
        <p14:creationId xmlns:p14="http://schemas.microsoft.com/office/powerpoint/2010/main" val="350542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Ettercap</a:t>
            </a:r>
            <a:r>
              <a:rPr lang="en-US" dirty="0" smtClean="0"/>
              <a:t> example 2: Alter web traffic</a:t>
            </a:r>
            <a:endParaRPr lang="en-US" dirty="0"/>
          </a:p>
        </p:txBody>
      </p:sp>
      <p:sp>
        <p:nvSpPr>
          <p:cNvPr id="3" name="Content Placeholder 2"/>
          <p:cNvSpPr>
            <a:spLocks noGrp="1"/>
          </p:cNvSpPr>
          <p:nvPr>
            <p:ph idx="1"/>
          </p:nvPr>
        </p:nvSpPr>
        <p:spPr>
          <a:xfrm>
            <a:off x="457200" y="1417638"/>
            <a:ext cx="8229600" cy="4708525"/>
          </a:xfrm>
        </p:spPr>
        <p:txBody>
          <a:bodyPr/>
          <a:lstStyle/>
          <a:p>
            <a:r>
              <a:rPr lang="en-US" dirty="0" smtClean="0"/>
              <a:t>Step 2: run </a:t>
            </a:r>
            <a:r>
              <a:rPr lang="en-US" dirty="0" err="1" smtClean="0"/>
              <a:t>ettercap</a:t>
            </a:r>
            <a:endParaRPr lang="en-US" dirty="0" smtClean="0"/>
          </a:p>
          <a:p>
            <a:endParaRPr lang="en-US" dirty="0" smtClean="0"/>
          </a:p>
          <a:p>
            <a:endParaRPr lang="en-US" dirty="0"/>
          </a:p>
        </p:txBody>
      </p:sp>
      <p:pic>
        <p:nvPicPr>
          <p:cNvPr id="5" name="Picture 4"/>
          <p:cNvPicPr>
            <a:picLocks noChangeAspect="1"/>
          </p:cNvPicPr>
          <p:nvPr/>
        </p:nvPicPr>
        <p:blipFill>
          <a:blip r:embed="rId2"/>
          <a:stretch>
            <a:fillRect/>
          </a:stretch>
        </p:blipFill>
        <p:spPr>
          <a:xfrm>
            <a:off x="292100" y="2062163"/>
            <a:ext cx="8547100" cy="4064000"/>
          </a:xfrm>
          <a:prstGeom prst="rect">
            <a:avLst/>
          </a:prstGeom>
        </p:spPr>
      </p:pic>
    </p:spTree>
    <p:extLst>
      <p:ext uri="{BB962C8B-B14F-4D97-AF65-F5344CB8AC3E}">
        <p14:creationId xmlns:p14="http://schemas.microsoft.com/office/powerpoint/2010/main" val="1787477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ARP poisoning</a:t>
            </a:r>
            <a:endParaRPr lang="en-US" dirty="0"/>
          </a:p>
        </p:txBody>
      </p:sp>
      <p:sp>
        <p:nvSpPr>
          <p:cNvPr id="3" name="Content Placeholder 2"/>
          <p:cNvSpPr>
            <a:spLocks noGrp="1"/>
          </p:cNvSpPr>
          <p:nvPr>
            <p:ph sz="half" idx="1"/>
          </p:nvPr>
        </p:nvSpPr>
        <p:spPr/>
        <p:txBody>
          <a:bodyPr/>
          <a:lstStyle/>
          <a:p>
            <a:r>
              <a:rPr lang="en-US" dirty="0" smtClean="0"/>
              <a:t>Once you have the basic setup, still need to conduct man-in-the-middle attack</a:t>
            </a:r>
          </a:p>
          <a:p>
            <a:r>
              <a:rPr lang="en-US" dirty="0" smtClean="0"/>
              <a:t>ARP poisoning lets you eavesdrop, but what if the traffic is encrypted?</a:t>
            </a:r>
          </a:p>
          <a:p>
            <a:endParaRPr lang="en-US" dirty="0"/>
          </a:p>
        </p:txBody>
      </p:sp>
      <p:pic>
        <p:nvPicPr>
          <p:cNvPr id="5" name="Content Placeholder 4"/>
          <p:cNvPicPr>
            <a:picLocks noGrp="1" noChangeAspect="1"/>
          </p:cNvPicPr>
          <p:nvPr>
            <p:ph sz="half" idx="2"/>
          </p:nvPr>
        </p:nvPicPr>
        <p:blipFill rotWithShape="1">
          <a:blip r:embed="rId2"/>
          <a:srcRect l="3637" t="-35178" b="-17091"/>
          <a:stretch/>
        </p:blipFill>
        <p:spPr>
          <a:xfrm>
            <a:off x="4648200" y="690034"/>
            <a:ext cx="4038600" cy="4525963"/>
          </a:xfrm>
          <a:prstGeom prst="rect">
            <a:avLst/>
          </a:prstGeom>
        </p:spPr>
      </p:pic>
    </p:spTree>
    <p:extLst>
      <p:ext uri="{BB962C8B-B14F-4D97-AF65-F5344CB8AC3E}">
        <p14:creationId xmlns:p14="http://schemas.microsoft.com/office/powerpoint/2010/main" val="3996183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Key exchanges</a:t>
            </a:r>
            <a:endParaRPr lang="en-US" dirty="0"/>
          </a:p>
        </p:txBody>
      </p:sp>
      <p:sp>
        <p:nvSpPr>
          <p:cNvPr id="3" name="Content Placeholder 2"/>
          <p:cNvSpPr>
            <a:spLocks noGrp="1"/>
          </p:cNvSpPr>
          <p:nvPr>
            <p:ph idx="1"/>
          </p:nvPr>
        </p:nvSpPr>
        <p:spPr/>
        <p:txBody>
          <a:bodyPr/>
          <a:lstStyle/>
          <a:p>
            <a:r>
              <a:rPr lang="en-US" dirty="0" smtClean="0"/>
              <a:t>Simple protocol:</a:t>
            </a:r>
          </a:p>
          <a:p>
            <a:pPr lvl="1"/>
            <a:r>
              <a:rPr lang="en-US" dirty="0" smtClean="0"/>
              <a:t>Alice sends her public key to Bob.</a:t>
            </a:r>
          </a:p>
          <a:p>
            <a:pPr lvl="1"/>
            <a:r>
              <a:rPr lang="en-US" dirty="0" smtClean="0"/>
              <a:t>Bob sends his public key to Alice.</a:t>
            </a:r>
          </a:p>
          <a:p>
            <a:pPr lvl="1"/>
            <a:r>
              <a:rPr lang="en-US" dirty="0" smtClean="0"/>
              <a:t>Alice encrypts message with Bob’s public key, so Bob can decrypt with his private key.</a:t>
            </a:r>
          </a:p>
          <a:p>
            <a:pPr lvl="1"/>
            <a:r>
              <a:rPr lang="en-US" dirty="0" smtClean="0"/>
              <a:t>Bob encrypts with Alice’s public key, and she can then decrypt with her own private key.</a:t>
            </a:r>
            <a:endParaRPr lang="en-US" dirty="0"/>
          </a:p>
        </p:txBody>
      </p:sp>
    </p:spTree>
    <p:extLst>
      <p:ext uri="{BB962C8B-B14F-4D97-AF65-F5344CB8AC3E}">
        <p14:creationId xmlns:p14="http://schemas.microsoft.com/office/powerpoint/2010/main" val="416414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Key exchanges</a:t>
            </a:r>
            <a:endParaRPr lang="en-US" dirty="0"/>
          </a:p>
        </p:txBody>
      </p:sp>
      <p:sp>
        <p:nvSpPr>
          <p:cNvPr id="3" name="Content Placeholder 2"/>
          <p:cNvSpPr>
            <a:spLocks noGrp="1"/>
          </p:cNvSpPr>
          <p:nvPr>
            <p:ph idx="1"/>
          </p:nvPr>
        </p:nvSpPr>
        <p:spPr/>
        <p:txBody>
          <a:bodyPr>
            <a:normAutofit lnSpcReduction="10000"/>
          </a:bodyPr>
          <a:lstStyle/>
          <a:p>
            <a:r>
              <a:rPr lang="en-US" dirty="0" smtClean="0"/>
              <a:t>Exploiting the simple protocol:</a:t>
            </a:r>
          </a:p>
          <a:p>
            <a:pPr lvl="1"/>
            <a:r>
              <a:rPr lang="en-US" dirty="0" smtClean="0"/>
              <a:t>When Alice sends her public key to Bob, Eve intercepts and sends along her own public instead.</a:t>
            </a:r>
          </a:p>
          <a:p>
            <a:pPr lvl="1"/>
            <a:r>
              <a:rPr lang="en-US" dirty="0" smtClean="0"/>
              <a:t>(Likewise for Bob’s public key.)</a:t>
            </a:r>
          </a:p>
          <a:p>
            <a:pPr lvl="1"/>
            <a:r>
              <a:rPr lang="en-US" dirty="0" smtClean="0"/>
              <a:t>When Alice sends a message to Bob, Eve is able to decrypt it.  She can then send it along to Bob (encrypted with her own key, which Bob thinks is Alice’s), or can replace it with a new one.</a:t>
            </a:r>
          </a:p>
          <a:p>
            <a:pPr lvl="1"/>
            <a:r>
              <a:rPr lang="en-US" dirty="0" smtClean="0"/>
              <a:t>(Likewise for a message from Bob to Alice.)</a:t>
            </a:r>
          </a:p>
        </p:txBody>
      </p:sp>
    </p:spTree>
    <p:extLst>
      <p:ext uri="{BB962C8B-B14F-4D97-AF65-F5344CB8AC3E}">
        <p14:creationId xmlns:p14="http://schemas.microsoft.com/office/powerpoint/2010/main" val="3369395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this attack</a:t>
            </a:r>
            <a:endParaRPr lang="en-US" dirty="0"/>
          </a:p>
        </p:txBody>
      </p:sp>
      <p:sp>
        <p:nvSpPr>
          <p:cNvPr id="3" name="Content Placeholder 2"/>
          <p:cNvSpPr>
            <a:spLocks noGrp="1"/>
          </p:cNvSpPr>
          <p:nvPr>
            <p:ph idx="1"/>
          </p:nvPr>
        </p:nvSpPr>
        <p:spPr>
          <a:xfrm>
            <a:off x="457200" y="1417638"/>
            <a:ext cx="8229600" cy="5017029"/>
          </a:xfrm>
        </p:spPr>
        <p:txBody>
          <a:bodyPr>
            <a:normAutofit/>
          </a:bodyPr>
          <a:lstStyle/>
          <a:p>
            <a:r>
              <a:rPr lang="en-US" dirty="0" smtClean="0"/>
              <a:t>Simple key exchange: “A common cryptographic technique is to encrypt each individual conversation with a session key.” 		--Applied Cryptography by </a:t>
            </a:r>
            <a:r>
              <a:rPr lang="en-US" dirty="0" err="1" smtClean="0"/>
              <a:t>Schneier</a:t>
            </a:r>
            <a:endParaRPr lang="en-US" dirty="0" smtClean="0"/>
          </a:p>
          <a:p>
            <a:pPr lvl="1"/>
            <a:r>
              <a:rPr lang="en-US" dirty="0" smtClean="0"/>
              <a:t>Alice gets Bob’s public key from a distribution center</a:t>
            </a:r>
          </a:p>
          <a:p>
            <a:pPr lvl="1"/>
            <a:r>
              <a:rPr lang="en-US" dirty="0" smtClean="0"/>
              <a:t>Alice generates a random session key, encrypts it with Bob’s public key, and sends it.</a:t>
            </a:r>
          </a:p>
          <a:p>
            <a:pPr lvl="1"/>
            <a:r>
              <a:rPr lang="en-US" dirty="0" smtClean="0"/>
              <a:t>Bob decrypts Alice’s message using his private key</a:t>
            </a:r>
          </a:p>
          <a:p>
            <a:pPr lvl="1"/>
            <a:r>
              <a:rPr lang="en-US" dirty="0" smtClean="0"/>
              <a:t>Both can then use the session key to encrypt. </a:t>
            </a:r>
          </a:p>
          <a:p>
            <a:pPr lvl="1"/>
            <a:endParaRPr lang="en-US" dirty="0"/>
          </a:p>
        </p:txBody>
      </p:sp>
    </p:spTree>
    <p:extLst>
      <p:ext uri="{BB962C8B-B14F-4D97-AF65-F5344CB8AC3E}">
        <p14:creationId xmlns:p14="http://schemas.microsoft.com/office/powerpoint/2010/main" val="3762243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TSL (in web apps)</a:t>
            </a:r>
            <a:endParaRPr lang="en-US" dirty="0"/>
          </a:p>
        </p:txBody>
      </p:sp>
      <p:pic>
        <p:nvPicPr>
          <p:cNvPr id="4" name="Content Placeholder 3"/>
          <p:cNvPicPr>
            <a:picLocks noGrp="1" noChangeAspect="1"/>
          </p:cNvPicPr>
          <p:nvPr>
            <p:ph idx="1"/>
          </p:nvPr>
        </p:nvPicPr>
        <p:blipFill rotWithShape="1">
          <a:blip r:embed="rId2"/>
          <a:srcRect l="-2276" r="-3089"/>
          <a:stretch/>
        </p:blipFill>
        <p:spPr>
          <a:xfrm>
            <a:off x="457200" y="1206500"/>
            <a:ext cx="8229600" cy="5482167"/>
          </a:xfrm>
        </p:spPr>
      </p:pic>
    </p:spTree>
    <p:extLst>
      <p:ext uri="{BB962C8B-B14F-4D97-AF65-F5344CB8AC3E}">
        <p14:creationId xmlns:p14="http://schemas.microsoft.com/office/powerpoint/2010/main" val="377834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still not foolproof!</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At Black Hat DC 2009, for example, Moxie Marlinspike announced a security hold in one kind of certificate used I the SSL and TSL protocols.  </a:t>
            </a:r>
          </a:p>
          <a:p>
            <a:r>
              <a:rPr lang="en-US" dirty="0" smtClean="0"/>
              <a:t>His attack adds a null string character to a certificate field, which tricks the programs into recognizing a domain (incorrectly).</a:t>
            </a:r>
            <a:endParaRPr lang="en-US" dirty="0"/>
          </a:p>
        </p:txBody>
      </p:sp>
      <p:pic>
        <p:nvPicPr>
          <p:cNvPr id="5" name="Content Placeholder 4"/>
          <p:cNvPicPr>
            <a:picLocks noGrp="1" noChangeAspect="1"/>
          </p:cNvPicPr>
          <p:nvPr>
            <p:ph sz="half" idx="2"/>
          </p:nvPr>
        </p:nvPicPr>
        <p:blipFill rotWithShape="1">
          <a:blip r:embed="rId2"/>
          <a:srcRect r="-9404" b="-99792"/>
          <a:stretch/>
        </p:blipFill>
        <p:spPr/>
      </p:pic>
      <p:pic>
        <p:nvPicPr>
          <p:cNvPr id="6" name="Picture 5"/>
          <p:cNvPicPr>
            <a:picLocks noChangeAspect="1"/>
          </p:cNvPicPr>
          <p:nvPr/>
        </p:nvPicPr>
        <p:blipFill>
          <a:blip r:embed="rId3"/>
          <a:stretch>
            <a:fillRect/>
          </a:stretch>
        </p:blipFill>
        <p:spPr>
          <a:xfrm>
            <a:off x="4863636" y="4021667"/>
            <a:ext cx="3454863" cy="2273300"/>
          </a:xfrm>
          <a:prstGeom prst="rect">
            <a:avLst/>
          </a:prstGeom>
        </p:spPr>
      </p:pic>
    </p:spTree>
    <p:extLst>
      <p:ext uri="{BB962C8B-B14F-4D97-AF65-F5344CB8AC3E}">
        <p14:creationId xmlns:p14="http://schemas.microsoft.com/office/powerpoint/2010/main" val="483055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SSLstrip</a:t>
            </a:r>
            <a:endParaRPr lang="en-US" dirty="0"/>
          </a:p>
        </p:txBody>
      </p:sp>
      <p:sp>
        <p:nvSpPr>
          <p:cNvPr id="3" name="Content Placeholder 2"/>
          <p:cNvSpPr>
            <a:spLocks noGrp="1"/>
          </p:cNvSpPr>
          <p:nvPr>
            <p:ph idx="1"/>
          </p:nvPr>
        </p:nvSpPr>
        <p:spPr>
          <a:xfrm>
            <a:off x="457200" y="1600200"/>
            <a:ext cx="8229600" cy="4775281"/>
          </a:xfrm>
        </p:spPr>
        <p:txBody>
          <a:bodyPr>
            <a:normAutofit fontScale="92500" lnSpcReduction="10000"/>
          </a:bodyPr>
          <a:lstStyle/>
          <a:p>
            <a:r>
              <a:rPr lang="en-US" dirty="0" smtClean="0"/>
              <a:t>He developed and now distributes a tool called SSL strip – essentially a simple python script to install the tool.</a:t>
            </a:r>
          </a:p>
          <a:p>
            <a:r>
              <a:rPr lang="en-US" dirty="0" smtClean="0"/>
              <a:t>See the download page for details: </a:t>
            </a:r>
            <a:r>
              <a:rPr lang="en-US" dirty="0" smtClean="0">
                <a:hlinkClick r:id="rId2"/>
              </a:rPr>
              <a:t>http://www.thoughtcrime.org/software/sslstrip/</a:t>
            </a:r>
            <a:r>
              <a:rPr lang="en-US" dirty="0" smtClean="0"/>
              <a:t> </a:t>
            </a:r>
          </a:p>
          <a:p>
            <a:r>
              <a:rPr lang="en-US" dirty="0" smtClean="0"/>
              <a:t>Given this (and other known issues), many think SSL has deep flaws in its structure, although it continues to be the industry leader</a:t>
            </a:r>
            <a:r>
              <a:rPr lang="en-US" dirty="0" smtClean="0"/>
              <a:t>.</a:t>
            </a:r>
          </a:p>
          <a:p>
            <a:pPr lvl="1"/>
            <a:r>
              <a:rPr lang="en-US" dirty="0" smtClean="0"/>
              <a:t>We’ll talk more about it later when discussing web based attacks.</a:t>
            </a:r>
            <a:endParaRPr lang="en-US" dirty="0"/>
          </a:p>
        </p:txBody>
      </p:sp>
    </p:spTree>
    <p:extLst>
      <p:ext uri="{BB962C8B-B14F-4D97-AF65-F5344CB8AC3E}">
        <p14:creationId xmlns:p14="http://schemas.microsoft.com/office/powerpoint/2010/main" val="3338512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Design:</a:t>
            </a:r>
            <a:br>
              <a:rPr lang="en-US" dirty="0" smtClean="0"/>
            </a:br>
            <a:r>
              <a:rPr lang="en-US" dirty="0" smtClean="0"/>
              <a:t>A Case Study</a:t>
            </a:r>
            <a:endParaRPr lang="en-US" dirty="0"/>
          </a:p>
        </p:txBody>
      </p:sp>
      <p:sp>
        <p:nvSpPr>
          <p:cNvPr id="3" name="Content Placeholder 2"/>
          <p:cNvSpPr>
            <a:spLocks noGrp="1"/>
          </p:cNvSpPr>
          <p:nvPr>
            <p:ph idx="1"/>
          </p:nvPr>
        </p:nvSpPr>
        <p:spPr/>
        <p:txBody>
          <a:bodyPr>
            <a:normAutofit lnSpcReduction="10000"/>
          </a:bodyPr>
          <a:lstStyle/>
          <a:p>
            <a:r>
              <a:rPr lang="en-US" dirty="0" smtClean="0"/>
              <a:t>Independent of all the low level (and important issues) we have been discussing, it may still be up to you to design a network for a corporation.</a:t>
            </a:r>
          </a:p>
          <a:p>
            <a:r>
              <a:rPr lang="en-US" dirty="0" smtClean="0"/>
              <a:t>Infrastructure requirements and goals are a key point of the design:</a:t>
            </a:r>
          </a:p>
          <a:p>
            <a:pPr lvl="1"/>
            <a:r>
              <a:rPr lang="en-US" dirty="0" smtClean="0"/>
              <a:t>Data should be confidential, and internal plans kept secret.</a:t>
            </a:r>
          </a:p>
          <a:p>
            <a:pPr lvl="1"/>
            <a:r>
              <a:rPr lang="en-US" dirty="0" smtClean="0"/>
              <a:t>Releasing sensitive data should require approval.</a:t>
            </a:r>
            <a:endParaRPr lang="en-US" dirty="0"/>
          </a:p>
        </p:txBody>
      </p:sp>
    </p:spTree>
    <p:extLst>
      <p:ext uri="{BB962C8B-B14F-4D97-AF65-F5344CB8AC3E}">
        <p14:creationId xmlns:p14="http://schemas.microsoft.com/office/powerpoint/2010/main" val="476607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Design and Development</a:t>
            </a:r>
            <a:endParaRPr lang="en-US" dirty="0"/>
          </a:p>
        </p:txBody>
      </p:sp>
      <p:sp>
        <p:nvSpPr>
          <p:cNvPr id="3" name="Content Placeholder 2"/>
          <p:cNvSpPr>
            <a:spLocks noGrp="1"/>
          </p:cNvSpPr>
          <p:nvPr>
            <p:ph idx="1"/>
          </p:nvPr>
        </p:nvSpPr>
        <p:spPr/>
        <p:txBody>
          <a:bodyPr/>
          <a:lstStyle/>
          <a:p>
            <a:r>
              <a:rPr lang="en-US" dirty="0" smtClean="0"/>
              <a:t>Goal is to develop security policies</a:t>
            </a:r>
          </a:p>
          <a:p>
            <a:r>
              <a:rPr lang="en-US" dirty="0" smtClean="0"/>
              <a:t>Examine:</a:t>
            </a:r>
          </a:p>
          <a:p>
            <a:pPr lvl="1"/>
            <a:r>
              <a:rPr lang="en-US" dirty="0" smtClean="0"/>
              <a:t>Internal organizations</a:t>
            </a:r>
          </a:p>
          <a:p>
            <a:pPr lvl="1"/>
            <a:r>
              <a:rPr lang="en-US" dirty="0" smtClean="0"/>
              <a:t>Data classes</a:t>
            </a:r>
          </a:p>
          <a:p>
            <a:pPr lvl="1"/>
            <a:r>
              <a:rPr lang="en-US" dirty="0" smtClean="0"/>
              <a:t>User classes</a:t>
            </a:r>
          </a:p>
          <a:p>
            <a:pPr lvl="1"/>
            <a:r>
              <a:rPr lang="en-US" dirty="0" smtClean="0"/>
              <a:t>Infrastructure options or limitations</a:t>
            </a:r>
          </a:p>
        </p:txBody>
      </p:sp>
    </p:spTree>
    <p:extLst>
      <p:ext uri="{BB962C8B-B14F-4D97-AF65-F5344CB8AC3E}">
        <p14:creationId xmlns:p14="http://schemas.microsoft.com/office/powerpoint/2010/main" val="352484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lab:</a:t>
            </a:r>
            <a:br>
              <a:rPr lang="en-US" dirty="0" smtClean="0"/>
            </a:br>
            <a:r>
              <a:rPr lang="en-US" dirty="0" smtClean="0"/>
              <a:t>Implementing </a:t>
            </a:r>
            <a:r>
              <a:rPr lang="en-US" dirty="0" smtClean="0"/>
              <a:t>ARP Poisoning</a:t>
            </a:r>
            <a:endParaRPr lang="en-US" dirty="0"/>
          </a:p>
        </p:txBody>
      </p:sp>
      <p:sp>
        <p:nvSpPr>
          <p:cNvPr id="3" name="Content Placeholder 2"/>
          <p:cNvSpPr>
            <a:spLocks noGrp="1"/>
          </p:cNvSpPr>
          <p:nvPr>
            <p:ph idx="1"/>
          </p:nvPr>
        </p:nvSpPr>
        <p:spPr/>
        <p:txBody>
          <a:bodyPr/>
          <a:lstStyle/>
          <a:p>
            <a:r>
              <a:rPr lang="en-US" dirty="0" smtClean="0"/>
              <a:t>ARP Poisoning sets the network up for a man-in-the-middle attack: once you have everyone talking to your computer, you can intercept and modify traffic at will</a:t>
            </a:r>
          </a:p>
          <a:p>
            <a:r>
              <a:rPr lang="en-US" dirty="0" smtClean="0"/>
              <a:t>Tools in our next lab: On Deter, we will use  </a:t>
            </a:r>
            <a:r>
              <a:rPr lang="en-US" dirty="0" err="1" smtClean="0"/>
              <a:t>tcpdump</a:t>
            </a:r>
            <a:r>
              <a:rPr lang="en-US" dirty="0" smtClean="0"/>
              <a:t> to monitor traffic and </a:t>
            </a:r>
            <a:r>
              <a:rPr lang="en-US" dirty="0" err="1" smtClean="0"/>
              <a:t>ettercap</a:t>
            </a:r>
            <a:r>
              <a:rPr lang="en-US" dirty="0" smtClean="0"/>
              <a:t> to sniff and filter content from the network</a:t>
            </a:r>
            <a:endParaRPr lang="en-US" dirty="0"/>
          </a:p>
        </p:txBody>
      </p:sp>
    </p:spTree>
    <p:extLst>
      <p:ext uri="{BB962C8B-B14F-4D97-AF65-F5344CB8AC3E}">
        <p14:creationId xmlns:p14="http://schemas.microsoft.com/office/powerpoint/2010/main" val="8776194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principles:</a:t>
            </a:r>
            <a:endParaRPr lang="en-US" dirty="0"/>
          </a:p>
        </p:txBody>
      </p:sp>
      <p:sp>
        <p:nvSpPr>
          <p:cNvPr id="3" name="Content Placeholder 2"/>
          <p:cNvSpPr>
            <a:spLocks noGrp="1"/>
          </p:cNvSpPr>
          <p:nvPr>
            <p:ph idx="1"/>
          </p:nvPr>
        </p:nvSpPr>
        <p:spPr/>
        <p:txBody>
          <a:bodyPr/>
          <a:lstStyle/>
          <a:p>
            <a:r>
              <a:rPr lang="en-US" dirty="0" smtClean="0"/>
              <a:t>Principle of Least Privilege: A subject should be given only those privileges that it needs to complete its task.</a:t>
            </a:r>
          </a:p>
          <a:p>
            <a:r>
              <a:rPr lang="en-US" dirty="0" smtClean="0"/>
              <a:t>Principle of Open Design: The security of a mechanism should not depend on the secrecy of its design or implementation.</a:t>
            </a:r>
            <a:endParaRPr lang="en-US" dirty="0"/>
          </a:p>
        </p:txBody>
      </p:sp>
    </p:spTree>
    <p:extLst>
      <p:ext uri="{BB962C8B-B14F-4D97-AF65-F5344CB8AC3E}">
        <p14:creationId xmlns:p14="http://schemas.microsoft.com/office/powerpoint/2010/main" val="628743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principles:</a:t>
            </a:r>
            <a:endParaRPr lang="en-US" dirty="0"/>
          </a:p>
        </p:txBody>
      </p:sp>
      <p:sp>
        <p:nvSpPr>
          <p:cNvPr id="3" name="Content Placeholder 2"/>
          <p:cNvSpPr>
            <a:spLocks noGrp="1"/>
          </p:cNvSpPr>
          <p:nvPr>
            <p:ph idx="1"/>
          </p:nvPr>
        </p:nvSpPr>
        <p:spPr/>
        <p:txBody>
          <a:bodyPr/>
          <a:lstStyle/>
          <a:p>
            <a:r>
              <a:rPr lang="en-US" dirty="0" smtClean="0"/>
              <a:t>Principle of Separation of Privilege: The system should not grant permission based on a single condition.</a:t>
            </a:r>
          </a:p>
          <a:p>
            <a:r>
              <a:rPr lang="en-US" dirty="0" smtClean="0"/>
              <a:t>Principle of Fail-Safe Defaults: Unless a subject is given explicit access to an object, it should be denied access.</a:t>
            </a:r>
            <a:endParaRPr lang="en-US" dirty="0"/>
          </a:p>
        </p:txBody>
      </p:sp>
    </p:spTree>
    <p:extLst>
      <p:ext uri="{BB962C8B-B14F-4D97-AF65-F5344CB8AC3E}">
        <p14:creationId xmlns:p14="http://schemas.microsoft.com/office/powerpoint/2010/main" val="3797068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 a (fake) company</a:t>
            </a:r>
            <a:endParaRPr lang="en-US" dirty="0"/>
          </a:p>
        </p:txBody>
      </p:sp>
      <p:pic>
        <p:nvPicPr>
          <p:cNvPr id="4" name="Content Placeholder 3"/>
          <p:cNvPicPr>
            <a:picLocks noGrp="1" noChangeAspect="1"/>
          </p:cNvPicPr>
          <p:nvPr>
            <p:ph idx="1"/>
          </p:nvPr>
        </p:nvPicPr>
        <p:blipFill rotWithShape="1">
          <a:blip r:embed="rId2"/>
          <a:srcRect l="-4187" r="-17312"/>
          <a:stretch/>
        </p:blipFill>
        <p:spPr>
          <a:xfrm>
            <a:off x="457200" y="1417639"/>
            <a:ext cx="8229600" cy="4941362"/>
          </a:xfrm>
        </p:spPr>
      </p:pic>
    </p:spTree>
    <p:extLst>
      <p:ext uri="{BB962C8B-B14F-4D97-AF65-F5344CB8AC3E}">
        <p14:creationId xmlns:p14="http://schemas.microsoft.com/office/powerpoint/2010/main" val="1823275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normAutofit/>
          </a:bodyPr>
          <a:lstStyle/>
          <a:p>
            <a:r>
              <a:rPr lang="en-US" dirty="0" smtClean="0"/>
              <a:t>Example : a (fake) company</a:t>
            </a:r>
            <a:endParaRPr lang="en-US" dirty="0"/>
          </a:p>
        </p:txBody>
      </p:sp>
      <p:pic>
        <p:nvPicPr>
          <p:cNvPr id="5" name="Content Placeholder 4"/>
          <p:cNvPicPr>
            <a:picLocks noGrp="1" noChangeAspect="1"/>
          </p:cNvPicPr>
          <p:nvPr>
            <p:ph idx="1"/>
          </p:nvPr>
        </p:nvPicPr>
        <p:blipFill rotWithShape="1">
          <a:blip r:embed="rId2"/>
          <a:srcRect l="-2803" r="-1994"/>
          <a:stretch/>
        </p:blipFill>
        <p:spPr>
          <a:xfrm>
            <a:off x="457200" y="1227138"/>
            <a:ext cx="8229600" cy="5376862"/>
          </a:xfrm>
        </p:spPr>
      </p:pic>
      <p:pic>
        <p:nvPicPr>
          <p:cNvPr id="6" name="Picture 5"/>
          <p:cNvPicPr>
            <a:picLocks noChangeAspect="1"/>
          </p:cNvPicPr>
          <p:nvPr/>
        </p:nvPicPr>
        <p:blipFill>
          <a:blip r:embed="rId3"/>
          <a:stretch>
            <a:fillRect/>
          </a:stretch>
        </p:blipFill>
        <p:spPr>
          <a:xfrm>
            <a:off x="6057900" y="2341033"/>
            <a:ext cx="2971800" cy="1612900"/>
          </a:xfrm>
          <a:prstGeom prst="rect">
            <a:avLst/>
          </a:prstGeom>
        </p:spPr>
      </p:pic>
    </p:spTree>
    <p:extLst>
      <p:ext uri="{BB962C8B-B14F-4D97-AF65-F5344CB8AC3E}">
        <p14:creationId xmlns:p14="http://schemas.microsoft.com/office/powerpoint/2010/main" val="4088722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Fake Company (cont.)</a:t>
            </a:r>
            <a:endParaRPr lang="en-US" dirty="0"/>
          </a:p>
        </p:txBody>
      </p:sp>
      <p:pic>
        <p:nvPicPr>
          <p:cNvPr id="4" name="Content Placeholder 3"/>
          <p:cNvPicPr>
            <a:picLocks noGrp="1" noChangeAspect="1"/>
          </p:cNvPicPr>
          <p:nvPr>
            <p:ph idx="1"/>
          </p:nvPr>
        </p:nvPicPr>
        <p:blipFill rotWithShape="1">
          <a:blip r:embed="rId2"/>
          <a:srcRect r="-2208" b="-2076"/>
          <a:stretch/>
        </p:blipFill>
        <p:spPr>
          <a:xfrm>
            <a:off x="457200" y="1248833"/>
            <a:ext cx="8229600" cy="5609167"/>
          </a:xfrm>
        </p:spPr>
      </p:pic>
    </p:spTree>
    <p:extLst>
      <p:ext uri="{BB962C8B-B14F-4D97-AF65-F5344CB8AC3E}">
        <p14:creationId xmlns:p14="http://schemas.microsoft.com/office/powerpoint/2010/main" val="2703599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Design Fundamentals</a:t>
            </a:r>
            <a:endParaRPr lang="en-US" dirty="0"/>
          </a:p>
        </p:txBody>
      </p:sp>
      <p:sp>
        <p:nvSpPr>
          <p:cNvPr id="3" name="Content Placeholder 2"/>
          <p:cNvSpPr>
            <a:spLocks noGrp="1"/>
          </p:cNvSpPr>
          <p:nvPr>
            <p:ph idx="1"/>
          </p:nvPr>
        </p:nvSpPr>
        <p:spPr/>
        <p:txBody>
          <a:bodyPr/>
          <a:lstStyle/>
          <a:p>
            <a:r>
              <a:rPr lang="en-US" dirty="0" smtClean="0"/>
              <a:t>Most large scale networks have a “Demilitarized Zone” (DMZ):</a:t>
            </a:r>
          </a:p>
          <a:p>
            <a:pPr lvl="1"/>
            <a:r>
              <a:rPr lang="en-US" dirty="0" smtClean="0"/>
              <a:t>A separate network between the purely internal network and the actual external internet</a:t>
            </a:r>
          </a:p>
          <a:p>
            <a:pPr lvl="1"/>
            <a:r>
              <a:rPr lang="en-US" dirty="0" smtClean="0"/>
              <a:t>Two firewalls (one on each end), each with different sets of rules</a:t>
            </a:r>
          </a:p>
          <a:p>
            <a:pPr lvl="1"/>
            <a:r>
              <a:rPr lang="en-US" dirty="0" smtClean="0"/>
              <a:t>Very few machines present; this is a place for services that need external access regularly, but actual workstations don’t fall into this category </a:t>
            </a:r>
            <a:endParaRPr lang="en-US" dirty="0"/>
          </a:p>
        </p:txBody>
      </p:sp>
    </p:spTree>
    <p:extLst>
      <p:ext uri="{BB962C8B-B14F-4D97-AF65-F5344CB8AC3E}">
        <p14:creationId xmlns:p14="http://schemas.microsoft.com/office/powerpoint/2010/main" val="4058543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71"/>
            <a:ext cx="8229600" cy="1143000"/>
          </a:xfrm>
        </p:spPr>
        <p:txBody>
          <a:bodyPr/>
          <a:lstStyle/>
          <a:p>
            <a:r>
              <a:rPr lang="en-US" dirty="0" smtClean="0"/>
              <a:t>Possible design for our company</a:t>
            </a:r>
            <a:endParaRPr lang="en-US" dirty="0"/>
          </a:p>
        </p:txBody>
      </p:sp>
      <p:pic>
        <p:nvPicPr>
          <p:cNvPr id="4" name="Content Placeholder 3"/>
          <p:cNvPicPr>
            <a:picLocks noGrp="1" noChangeAspect="1"/>
          </p:cNvPicPr>
          <p:nvPr>
            <p:ph idx="1"/>
          </p:nvPr>
        </p:nvPicPr>
        <p:blipFill rotWithShape="1">
          <a:blip r:embed="rId2"/>
          <a:srcRect l="-19609" t="-3012" r="-21568" b="-8421"/>
          <a:stretch/>
        </p:blipFill>
        <p:spPr>
          <a:xfrm>
            <a:off x="457200" y="1205971"/>
            <a:ext cx="8229600" cy="5482695"/>
          </a:xfrm>
        </p:spPr>
      </p:pic>
    </p:spTree>
    <p:extLst>
      <p:ext uri="{BB962C8B-B14F-4D97-AF65-F5344CB8AC3E}">
        <p14:creationId xmlns:p14="http://schemas.microsoft.com/office/powerpoint/2010/main" val="4118328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305"/>
            <a:ext cx="8229600" cy="1143000"/>
          </a:xfrm>
        </p:spPr>
        <p:txBody>
          <a:bodyPr/>
          <a:lstStyle/>
          <a:p>
            <a:r>
              <a:rPr lang="en-US" dirty="0" smtClean="0"/>
              <a:t>A few things to note:</a:t>
            </a:r>
            <a:endParaRPr lang="en-US" dirty="0"/>
          </a:p>
        </p:txBody>
      </p:sp>
      <p:pic>
        <p:nvPicPr>
          <p:cNvPr id="4" name="Content Placeholder 3"/>
          <p:cNvPicPr>
            <a:picLocks noGrp="1" noChangeAspect="1"/>
          </p:cNvPicPr>
          <p:nvPr>
            <p:ph idx="1"/>
          </p:nvPr>
        </p:nvPicPr>
        <p:blipFill rotWithShape="1">
          <a:blip r:embed="rId2"/>
          <a:srcRect l="-3692" t="1" r="-9501" b="-6123"/>
          <a:stretch/>
        </p:blipFill>
        <p:spPr>
          <a:xfrm>
            <a:off x="169333" y="1206500"/>
            <a:ext cx="8826500" cy="5503333"/>
          </a:xfrm>
        </p:spPr>
      </p:pic>
    </p:spTree>
    <p:extLst>
      <p:ext uri="{BB962C8B-B14F-4D97-AF65-F5344CB8AC3E}">
        <p14:creationId xmlns:p14="http://schemas.microsoft.com/office/powerpoint/2010/main" val="501186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outer firewall</a:t>
            </a:r>
            <a:endParaRPr lang="en-US" dirty="0"/>
          </a:p>
        </p:txBody>
      </p:sp>
      <p:sp>
        <p:nvSpPr>
          <p:cNvPr id="3" name="Content Placeholder 2"/>
          <p:cNvSpPr>
            <a:spLocks noGrp="1"/>
          </p:cNvSpPr>
          <p:nvPr>
            <p:ph idx="1"/>
          </p:nvPr>
        </p:nvSpPr>
        <p:spPr/>
        <p:txBody>
          <a:bodyPr/>
          <a:lstStyle/>
          <a:p>
            <a:r>
              <a:rPr lang="en-US" dirty="0" smtClean="0"/>
              <a:t>Goals of the outer firewall:</a:t>
            </a:r>
          </a:p>
          <a:p>
            <a:r>
              <a:rPr lang="en-US" dirty="0" smtClean="0"/>
              <a:t>“No read up”: restrict public access to the corporate network, which has sensitive data they do not have rights to access.</a:t>
            </a:r>
          </a:p>
          <a:p>
            <a:r>
              <a:rPr lang="en-US" dirty="0" smtClean="0"/>
              <a:t>“No write down”: Restrict Dribble employee’s access to the internet, so that they cannot share sensitive data outside the company.</a:t>
            </a:r>
            <a:endParaRPr lang="en-US" dirty="0"/>
          </a:p>
        </p:txBody>
      </p:sp>
    </p:spTree>
    <p:extLst>
      <p:ext uri="{BB962C8B-B14F-4D97-AF65-F5344CB8AC3E}">
        <p14:creationId xmlns:p14="http://schemas.microsoft.com/office/powerpoint/2010/main" val="3638928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outer firewall</a:t>
            </a:r>
            <a:endParaRPr lang="en-US" dirty="0"/>
          </a:p>
        </p:txBody>
      </p:sp>
      <p:sp>
        <p:nvSpPr>
          <p:cNvPr id="3" name="Content Placeholder 2"/>
          <p:cNvSpPr>
            <a:spLocks noGrp="1"/>
          </p:cNvSpPr>
          <p:nvPr>
            <p:ph idx="1"/>
          </p:nvPr>
        </p:nvSpPr>
        <p:spPr/>
        <p:txBody>
          <a:bodyPr/>
          <a:lstStyle/>
          <a:p>
            <a:r>
              <a:rPr lang="en-US" dirty="0" smtClean="0"/>
              <a:t>Here, the company has decided that the outside network only needs access to the web server and the mail server.</a:t>
            </a:r>
            <a:endParaRPr lang="en-US" dirty="0"/>
          </a:p>
        </p:txBody>
      </p:sp>
      <p:pic>
        <p:nvPicPr>
          <p:cNvPr id="4" name="Picture 3"/>
          <p:cNvPicPr>
            <a:picLocks noChangeAspect="1"/>
          </p:cNvPicPr>
          <p:nvPr/>
        </p:nvPicPr>
        <p:blipFill>
          <a:blip r:embed="rId2"/>
          <a:stretch>
            <a:fillRect/>
          </a:stretch>
        </p:blipFill>
        <p:spPr>
          <a:xfrm>
            <a:off x="1248833" y="3087411"/>
            <a:ext cx="6773334" cy="3038752"/>
          </a:xfrm>
          <a:prstGeom prst="rect">
            <a:avLst/>
          </a:prstGeom>
        </p:spPr>
      </p:pic>
    </p:spTree>
    <p:extLst>
      <p:ext uri="{BB962C8B-B14F-4D97-AF65-F5344CB8AC3E}">
        <p14:creationId xmlns:p14="http://schemas.microsoft.com/office/powerpoint/2010/main" val="134012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Tcpdump</a:t>
            </a:r>
            <a:endParaRPr lang="en-US" dirty="0"/>
          </a:p>
        </p:txBody>
      </p:sp>
      <p:sp>
        <p:nvSpPr>
          <p:cNvPr id="3" name="Content Placeholder 2"/>
          <p:cNvSpPr>
            <a:spLocks noGrp="1"/>
          </p:cNvSpPr>
          <p:nvPr>
            <p:ph idx="1"/>
          </p:nvPr>
        </p:nvSpPr>
        <p:spPr>
          <a:xfrm>
            <a:off x="457200" y="1143000"/>
            <a:ext cx="8229600" cy="5418667"/>
          </a:xfrm>
        </p:spPr>
        <p:txBody>
          <a:bodyPr>
            <a:normAutofit/>
          </a:bodyPr>
          <a:lstStyle/>
          <a:p>
            <a:r>
              <a:rPr lang="en-US" dirty="0" smtClean="0"/>
              <a:t>Free </a:t>
            </a:r>
            <a:r>
              <a:rPr lang="en-US" dirty="0" err="1" smtClean="0"/>
              <a:t>linux</a:t>
            </a:r>
            <a:r>
              <a:rPr lang="en-US" dirty="0" smtClean="0"/>
              <a:t> command line tool that dumps all traffic from a network interface.</a:t>
            </a:r>
          </a:p>
          <a:p>
            <a:pPr lvl="1"/>
            <a:r>
              <a:rPr lang="en-US" dirty="0" smtClean="0"/>
              <a:t>Other tools do exist.  </a:t>
            </a:r>
            <a:r>
              <a:rPr lang="en-US" dirty="0" err="1" smtClean="0"/>
              <a:t>Wireshark</a:t>
            </a:r>
            <a:r>
              <a:rPr lang="en-US" dirty="0" smtClean="0"/>
              <a:t>, for example, is a free graphics based client much like </a:t>
            </a:r>
            <a:r>
              <a:rPr lang="en-US" dirty="0" err="1"/>
              <a:t>t</a:t>
            </a:r>
            <a:r>
              <a:rPr lang="en-US" dirty="0" err="1" smtClean="0"/>
              <a:t>cpdump</a:t>
            </a:r>
            <a:r>
              <a:rPr lang="en-US" dirty="0" smtClean="0"/>
              <a:t>.</a:t>
            </a:r>
          </a:p>
          <a:p>
            <a:r>
              <a:rPr lang="en-US" dirty="0" smtClean="0"/>
              <a:t>Must be run as root (or admin privileges).</a:t>
            </a:r>
          </a:p>
          <a:p>
            <a:r>
              <a:rPr lang="en-US" dirty="0" smtClean="0"/>
              <a:t>With a hub (or wireless network), will see all traffic; on a switched network, will see all traffic routed to your machine</a:t>
            </a:r>
          </a:p>
          <a:p>
            <a:r>
              <a:rPr lang="en-US" dirty="0" smtClean="0"/>
              <a:t>Good tutorial: http://</a:t>
            </a:r>
            <a:r>
              <a:rPr lang="en-US" dirty="0" err="1" smtClean="0"/>
              <a:t>danielmiessler.com</a:t>
            </a:r>
            <a:r>
              <a:rPr lang="en-US" dirty="0" smtClean="0"/>
              <a:t>/study/</a:t>
            </a:r>
            <a:r>
              <a:rPr lang="en-US" dirty="0" err="1" smtClean="0"/>
              <a:t>tcpdump</a:t>
            </a:r>
            <a:endParaRPr lang="en-US" dirty="0"/>
          </a:p>
        </p:txBody>
      </p:sp>
    </p:spTree>
    <p:extLst>
      <p:ext uri="{BB962C8B-B14F-4D97-AF65-F5344CB8AC3E}">
        <p14:creationId xmlns:p14="http://schemas.microsoft.com/office/powerpoint/2010/main" val="26650132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inner firewall</a:t>
            </a:r>
            <a:endParaRPr lang="en-US" dirty="0"/>
          </a:p>
        </p:txBody>
      </p:sp>
      <p:sp>
        <p:nvSpPr>
          <p:cNvPr id="3" name="Content Placeholder 2"/>
          <p:cNvSpPr>
            <a:spLocks noGrp="1"/>
          </p:cNvSpPr>
          <p:nvPr>
            <p:ph idx="1"/>
          </p:nvPr>
        </p:nvSpPr>
        <p:spPr>
          <a:xfrm>
            <a:off x="457200" y="1600200"/>
            <a:ext cx="8229600" cy="4961467"/>
          </a:xfrm>
        </p:spPr>
        <p:txBody>
          <a:bodyPr>
            <a:normAutofit/>
          </a:bodyPr>
          <a:lstStyle/>
          <a:p>
            <a:r>
              <a:rPr lang="en-US" dirty="0" smtClean="0"/>
              <a:t>This firewall will block ALL traffic except:</a:t>
            </a:r>
          </a:p>
          <a:p>
            <a:pPr lvl="1"/>
            <a:r>
              <a:rPr lang="en-US" dirty="0" smtClean="0"/>
              <a:t>SMTP connections (although all electronic mail goes through DMZ server)</a:t>
            </a:r>
          </a:p>
          <a:p>
            <a:pPr lvl="1"/>
            <a:r>
              <a:rPr lang="en-US" dirty="0" smtClean="0"/>
              <a:t>System admins may access the DMZ computers from a trusted server only</a:t>
            </a:r>
          </a:p>
        </p:txBody>
      </p:sp>
      <p:pic>
        <p:nvPicPr>
          <p:cNvPr id="4" name="Picture 3"/>
          <p:cNvPicPr>
            <a:picLocks noChangeAspect="1"/>
          </p:cNvPicPr>
          <p:nvPr/>
        </p:nvPicPr>
        <p:blipFill>
          <a:blip r:embed="rId2"/>
          <a:stretch>
            <a:fillRect/>
          </a:stretch>
        </p:blipFill>
        <p:spPr>
          <a:xfrm>
            <a:off x="2700867" y="4440767"/>
            <a:ext cx="4279900" cy="1320800"/>
          </a:xfrm>
          <a:prstGeom prst="rect">
            <a:avLst/>
          </a:prstGeom>
        </p:spPr>
      </p:pic>
    </p:spTree>
    <p:extLst>
      <p:ext uri="{BB962C8B-B14F-4D97-AF65-F5344CB8AC3E}">
        <p14:creationId xmlns:p14="http://schemas.microsoft.com/office/powerpoint/2010/main" val="1265774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Administrator connection</a:t>
            </a:r>
            <a:endParaRPr lang="en-US" dirty="0"/>
          </a:p>
        </p:txBody>
      </p:sp>
      <p:sp>
        <p:nvSpPr>
          <p:cNvPr id="3" name="Content Placeholder 2"/>
          <p:cNvSpPr>
            <a:spLocks noGrp="1"/>
          </p:cNvSpPr>
          <p:nvPr>
            <p:ph idx="1"/>
          </p:nvPr>
        </p:nvSpPr>
        <p:spPr/>
        <p:txBody>
          <a:bodyPr/>
          <a:lstStyle/>
          <a:p>
            <a:r>
              <a:rPr lang="en-US" dirty="0" smtClean="0"/>
              <a:t>Uses SSH protocol</a:t>
            </a:r>
          </a:p>
          <a:p>
            <a:r>
              <a:rPr lang="en-US" dirty="0" smtClean="0"/>
              <a:t>Inner firewall ensures that SSH can only go to the DMZ servers</a:t>
            </a:r>
          </a:p>
          <a:p>
            <a:r>
              <a:rPr lang="en-US" dirty="0" smtClean="0"/>
              <a:t>SSH is set up at a trusted machine, so that we can ensure strong cryptographic authentication at both endpoints</a:t>
            </a:r>
            <a:endParaRPr lang="en-US" dirty="0"/>
          </a:p>
        </p:txBody>
      </p:sp>
    </p:spTree>
    <p:extLst>
      <p:ext uri="{BB962C8B-B14F-4D97-AF65-F5344CB8AC3E}">
        <p14:creationId xmlns:p14="http://schemas.microsoft.com/office/powerpoint/2010/main" val="3694645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rotWithShape="1">
          <a:blip r:embed="rId2"/>
          <a:srcRect l="-8699" t="-4104" r="-14730" b="-6198"/>
          <a:stretch/>
        </p:blipFill>
        <p:spPr>
          <a:xfrm>
            <a:off x="457200" y="360364"/>
            <a:ext cx="8229600" cy="6243637"/>
          </a:xfrm>
        </p:spPr>
      </p:pic>
    </p:spTree>
    <p:extLst>
      <p:ext uri="{BB962C8B-B14F-4D97-AF65-F5344CB8AC3E}">
        <p14:creationId xmlns:p14="http://schemas.microsoft.com/office/powerpoint/2010/main" val="329579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DMZ Servers</a:t>
            </a:r>
            <a:endParaRPr lang="en-US" dirty="0"/>
          </a:p>
        </p:txBody>
      </p:sp>
      <p:pic>
        <p:nvPicPr>
          <p:cNvPr id="4" name="Content Placeholder 3"/>
          <p:cNvPicPr>
            <a:picLocks noGrp="1" noChangeAspect="1"/>
          </p:cNvPicPr>
          <p:nvPr>
            <p:ph idx="1"/>
          </p:nvPr>
        </p:nvPicPr>
        <p:blipFill>
          <a:blip r:embed="rId2"/>
          <a:srcRect l="2566" r="2566"/>
          <a:stretch>
            <a:fillRect/>
          </a:stretch>
        </p:blipFill>
        <p:spPr/>
      </p:pic>
    </p:spTree>
    <p:extLst>
      <p:ext uri="{BB962C8B-B14F-4D97-AF65-F5344CB8AC3E}">
        <p14:creationId xmlns:p14="http://schemas.microsoft.com/office/powerpoint/2010/main" val="1459344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DMZ Mail Server</a:t>
            </a:r>
            <a:endParaRPr lang="en-US" dirty="0"/>
          </a:p>
        </p:txBody>
      </p:sp>
      <p:sp>
        <p:nvSpPr>
          <p:cNvPr id="3" name="Content Placeholder 2"/>
          <p:cNvSpPr>
            <a:spLocks noGrp="1"/>
          </p:cNvSpPr>
          <p:nvPr>
            <p:ph idx="1"/>
          </p:nvPr>
        </p:nvSpPr>
        <p:spPr/>
        <p:txBody>
          <a:bodyPr/>
          <a:lstStyle/>
          <a:p>
            <a:r>
              <a:rPr lang="en-US" dirty="0" smtClean="0"/>
              <a:t>Performs all checks and sanitization of email, and so removes burden for this from the firewall.</a:t>
            </a:r>
          </a:p>
          <a:p>
            <a:pPr lvl="1"/>
            <a:r>
              <a:rPr lang="en-US" dirty="0" smtClean="0"/>
              <a:t>Reassembles messages</a:t>
            </a:r>
          </a:p>
          <a:p>
            <a:pPr lvl="1"/>
            <a:r>
              <a:rPr lang="en-US" dirty="0" smtClean="0"/>
              <a:t>Scans letters and attachments</a:t>
            </a:r>
          </a:p>
          <a:p>
            <a:pPr lvl="1"/>
            <a:r>
              <a:rPr lang="en-US" dirty="0" smtClean="0"/>
              <a:t>Destination addresses are rewritten to route mail to the internal mail server. </a:t>
            </a:r>
          </a:p>
          <a:p>
            <a:r>
              <a:rPr lang="en-US" dirty="0" smtClean="0"/>
              <a:t>Also runs SSH server for admin access.</a:t>
            </a:r>
          </a:p>
          <a:p>
            <a:endParaRPr lang="en-US" dirty="0"/>
          </a:p>
        </p:txBody>
      </p:sp>
    </p:spTree>
    <p:extLst>
      <p:ext uri="{BB962C8B-B14F-4D97-AF65-F5344CB8AC3E}">
        <p14:creationId xmlns:p14="http://schemas.microsoft.com/office/powerpoint/2010/main" val="4080619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DMZ Web Server</a:t>
            </a:r>
            <a:endParaRPr lang="en-US" dirty="0"/>
          </a:p>
        </p:txBody>
      </p:sp>
      <p:sp>
        <p:nvSpPr>
          <p:cNvPr id="3" name="Content Placeholder 2"/>
          <p:cNvSpPr>
            <a:spLocks noGrp="1"/>
          </p:cNvSpPr>
          <p:nvPr>
            <p:ph idx="1"/>
          </p:nvPr>
        </p:nvSpPr>
        <p:spPr/>
        <p:txBody>
          <a:bodyPr/>
          <a:lstStyle/>
          <a:p>
            <a:r>
              <a:rPr lang="en-US" dirty="0" smtClean="0"/>
              <a:t>Accepts and services requests and orders from the internet</a:t>
            </a:r>
          </a:p>
          <a:p>
            <a:pPr lvl="1"/>
            <a:r>
              <a:rPr lang="en-US" dirty="0" smtClean="0"/>
              <a:t>When consumer data is entered, it is checked and then encoded immediately, and the original file is deleted.</a:t>
            </a:r>
          </a:p>
          <a:p>
            <a:pPr lvl="1"/>
            <a:r>
              <a:rPr lang="en-US" dirty="0" smtClean="0"/>
              <a:t>Only the public key is on the web server.</a:t>
            </a:r>
          </a:p>
          <a:p>
            <a:pPr lvl="1"/>
            <a:r>
              <a:rPr lang="en-US" dirty="0" smtClean="0"/>
              <a:t>No customer data is stored in clear text. </a:t>
            </a:r>
          </a:p>
          <a:p>
            <a:r>
              <a:rPr lang="en-US" dirty="0" smtClean="0"/>
              <a:t>Also runs SSH server for admin connection.</a:t>
            </a:r>
            <a:endParaRPr lang="en-US" dirty="0"/>
          </a:p>
        </p:txBody>
      </p:sp>
    </p:spTree>
    <p:extLst>
      <p:ext uri="{BB962C8B-B14F-4D97-AF65-F5344CB8AC3E}">
        <p14:creationId xmlns:p14="http://schemas.microsoft.com/office/powerpoint/2010/main" val="3622471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DMZ DNS Server</a:t>
            </a:r>
            <a:endParaRPr lang="en-US" dirty="0"/>
          </a:p>
        </p:txBody>
      </p:sp>
      <p:sp>
        <p:nvSpPr>
          <p:cNvPr id="3" name="Content Placeholder 2"/>
          <p:cNvSpPr>
            <a:spLocks noGrp="1"/>
          </p:cNvSpPr>
          <p:nvPr>
            <p:ph idx="1"/>
          </p:nvPr>
        </p:nvSpPr>
        <p:spPr/>
        <p:txBody>
          <a:bodyPr/>
          <a:lstStyle/>
          <a:p>
            <a:r>
              <a:rPr lang="en-US" dirty="0" smtClean="0"/>
              <a:t>Has domain name service information for any hosts that the DMZ computers must know</a:t>
            </a:r>
          </a:p>
          <a:p>
            <a:pPr lvl="1"/>
            <a:r>
              <a:rPr lang="en-US" dirty="0" smtClean="0"/>
              <a:t>DMZ mail, web, and log server</a:t>
            </a:r>
          </a:p>
          <a:p>
            <a:pPr lvl="1"/>
            <a:r>
              <a:rPr lang="en-US" dirty="0" smtClean="0"/>
              <a:t>Internal trusted admin host</a:t>
            </a:r>
          </a:p>
          <a:p>
            <a:pPr lvl="1"/>
            <a:r>
              <a:rPr lang="en-US" dirty="0" smtClean="0"/>
              <a:t>Outer firewall</a:t>
            </a:r>
          </a:p>
          <a:p>
            <a:pPr lvl="1"/>
            <a:r>
              <a:rPr lang="en-US" dirty="0" smtClean="0"/>
              <a:t>Inner firewall</a:t>
            </a:r>
          </a:p>
          <a:p>
            <a:r>
              <a:rPr lang="en-US" dirty="0" smtClean="0"/>
              <a:t>Does NOT know others (e.g. internal mail server)</a:t>
            </a:r>
            <a:endParaRPr lang="en-US" dirty="0"/>
          </a:p>
        </p:txBody>
      </p:sp>
      <p:pic>
        <p:nvPicPr>
          <p:cNvPr id="4" name="Picture 3"/>
          <p:cNvPicPr>
            <a:picLocks noChangeAspect="1"/>
          </p:cNvPicPr>
          <p:nvPr/>
        </p:nvPicPr>
        <p:blipFill>
          <a:blip r:embed="rId2"/>
          <a:stretch>
            <a:fillRect/>
          </a:stretch>
        </p:blipFill>
        <p:spPr>
          <a:xfrm>
            <a:off x="3382432" y="5251977"/>
            <a:ext cx="3594100" cy="1409700"/>
          </a:xfrm>
          <a:prstGeom prst="rect">
            <a:avLst/>
          </a:prstGeom>
        </p:spPr>
      </p:pic>
    </p:spTree>
    <p:extLst>
      <p:ext uri="{BB962C8B-B14F-4D97-AF65-F5344CB8AC3E}">
        <p14:creationId xmlns:p14="http://schemas.microsoft.com/office/powerpoint/2010/main" val="3582315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DMZ log server</a:t>
            </a:r>
            <a:endParaRPr lang="en-US" dirty="0"/>
          </a:p>
        </p:txBody>
      </p:sp>
      <p:sp>
        <p:nvSpPr>
          <p:cNvPr id="3" name="Content Placeholder 2"/>
          <p:cNvSpPr>
            <a:spLocks noGrp="1"/>
          </p:cNvSpPr>
          <p:nvPr>
            <p:ph idx="1"/>
          </p:nvPr>
        </p:nvSpPr>
        <p:spPr/>
        <p:txBody>
          <a:bodyPr/>
          <a:lstStyle/>
          <a:p>
            <a:r>
              <a:rPr lang="en-US" dirty="0" smtClean="0"/>
              <a:t>Performs administrative logging of network traffic or server info</a:t>
            </a:r>
          </a:p>
          <a:p>
            <a:r>
              <a:rPr lang="en-US" dirty="0" smtClean="0"/>
              <a:t>Logs help to track data in case of attacks (although logs can be deleted)</a:t>
            </a:r>
          </a:p>
          <a:p>
            <a:r>
              <a:rPr lang="en-US" dirty="0" smtClean="0"/>
              <a:t>Placed in the DMZ to limit its access</a:t>
            </a:r>
          </a:p>
          <a:p>
            <a:r>
              <a:rPr lang="en-US" dirty="0" smtClean="0"/>
              <a:t>Accepts SSH connections from trusted admin host</a:t>
            </a:r>
            <a:endParaRPr lang="en-US" dirty="0"/>
          </a:p>
        </p:txBody>
      </p:sp>
    </p:spTree>
    <p:extLst>
      <p:ext uri="{BB962C8B-B14F-4D97-AF65-F5344CB8AC3E}">
        <p14:creationId xmlns:p14="http://schemas.microsoft.com/office/powerpoint/2010/main" val="227755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Summary</a:t>
            </a:r>
            <a:endParaRPr lang="en-US" dirty="0"/>
          </a:p>
        </p:txBody>
      </p:sp>
      <p:sp>
        <p:nvSpPr>
          <p:cNvPr id="3" name="Content Placeholder 2"/>
          <p:cNvSpPr>
            <a:spLocks noGrp="1"/>
          </p:cNvSpPr>
          <p:nvPr>
            <p:ph idx="1"/>
          </p:nvPr>
        </p:nvSpPr>
        <p:spPr/>
        <p:txBody>
          <a:bodyPr/>
          <a:lstStyle/>
          <a:p>
            <a:r>
              <a:rPr lang="en-US" dirty="0" smtClean="0"/>
              <a:t>In a nutshell, each server will have the minimum knowledge of the network necessary to perform its task</a:t>
            </a:r>
          </a:p>
          <a:p>
            <a:r>
              <a:rPr lang="en-US" dirty="0" smtClean="0"/>
              <a:t>Operating systems for servers are kept very small, with only necessary services running</a:t>
            </a:r>
            <a:endParaRPr lang="en-US" dirty="0"/>
          </a:p>
        </p:txBody>
      </p:sp>
    </p:spTree>
    <p:extLst>
      <p:ext uri="{BB962C8B-B14F-4D97-AF65-F5344CB8AC3E}">
        <p14:creationId xmlns:p14="http://schemas.microsoft.com/office/powerpoint/2010/main" val="3903584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rotWithShape="1">
          <a:blip r:embed="rId2"/>
          <a:srcRect l="-8699" t="-4104" r="-14730" b="-6198"/>
          <a:stretch/>
        </p:blipFill>
        <p:spPr>
          <a:xfrm>
            <a:off x="457200" y="360364"/>
            <a:ext cx="8229600" cy="6243637"/>
          </a:xfrm>
        </p:spPr>
      </p:pic>
    </p:spTree>
    <p:extLst>
      <p:ext uri="{BB962C8B-B14F-4D97-AF65-F5344CB8AC3E}">
        <p14:creationId xmlns:p14="http://schemas.microsoft.com/office/powerpoint/2010/main" val="326084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Tcpdump</a:t>
            </a:r>
            <a:r>
              <a:rPr lang="en-US" dirty="0" smtClean="0"/>
              <a:t> example</a:t>
            </a:r>
            <a:endParaRPr lang="en-US" dirty="0"/>
          </a:p>
        </p:txBody>
      </p:sp>
      <p:pic>
        <p:nvPicPr>
          <p:cNvPr id="4" name="Content Placeholder 3"/>
          <p:cNvPicPr>
            <a:picLocks noGrp="1" noChangeAspect="1"/>
          </p:cNvPicPr>
          <p:nvPr>
            <p:ph idx="1"/>
          </p:nvPr>
        </p:nvPicPr>
        <p:blipFill rotWithShape="1">
          <a:blip r:embed="rId2"/>
          <a:srcRect r="11717" b="-3385"/>
          <a:stretch/>
        </p:blipFill>
        <p:spPr/>
      </p:pic>
    </p:spTree>
    <p:extLst>
      <p:ext uri="{BB962C8B-B14F-4D97-AF65-F5344CB8AC3E}">
        <p14:creationId xmlns:p14="http://schemas.microsoft.com/office/powerpoint/2010/main" val="400977038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networks</a:t>
            </a:r>
            <a:endParaRPr lang="en-US" dirty="0"/>
          </a:p>
        </p:txBody>
      </p:sp>
      <p:sp>
        <p:nvSpPr>
          <p:cNvPr id="3" name="Content Placeholder 2"/>
          <p:cNvSpPr>
            <a:spLocks noGrp="1"/>
          </p:cNvSpPr>
          <p:nvPr>
            <p:ph idx="1"/>
          </p:nvPr>
        </p:nvSpPr>
        <p:spPr/>
        <p:txBody>
          <a:bodyPr/>
          <a:lstStyle/>
          <a:p>
            <a:r>
              <a:rPr lang="en-US" dirty="0" smtClean="0"/>
              <a:t>Each internal network has its own firewall</a:t>
            </a:r>
            <a:endParaRPr lang="en-US" dirty="0"/>
          </a:p>
        </p:txBody>
      </p:sp>
      <p:pic>
        <p:nvPicPr>
          <p:cNvPr id="4" name="Picture 3"/>
          <p:cNvPicPr>
            <a:picLocks noChangeAspect="1"/>
          </p:cNvPicPr>
          <p:nvPr/>
        </p:nvPicPr>
        <p:blipFill>
          <a:blip r:embed="rId2"/>
          <a:stretch>
            <a:fillRect/>
          </a:stretch>
        </p:blipFill>
        <p:spPr>
          <a:xfrm>
            <a:off x="0" y="2701669"/>
            <a:ext cx="9144000" cy="3424494"/>
          </a:xfrm>
          <a:prstGeom prst="rect">
            <a:avLst/>
          </a:prstGeom>
        </p:spPr>
      </p:pic>
    </p:spTree>
    <p:extLst>
      <p:ext uri="{BB962C8B-B14F-4D97-AF65-F5344CB8AC3E}">
        <p14:creationId xmlns:p14="http://schemas.microsoft.com/office/powerpoint/2010/main" val="1206836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14500"/>
            <a:ext cx="9144000" cy="3424494"/>
          </a:xfrm>
          <a:prstGeom prst="rect">
            <a:avLst/>
          </a:prstGeom>
        </p:spPr>
      </p:pic>
      <p:pic>
        <p:nvPicPr>
          <p:cNvPr id="3" name="Picture 2"/>
          <p:cNvPicPr>
            <a:picLocks noChangeAspect="1"/>
          </p:cNvPicPr>
          <p:nvPr/>
        </p:nvPicPr>
        <p:blipFill>
          <a:blip r:embed="rId3"/>
          <a:stretch>
            <a:fillRect/>
          </a:stretch>
        </p:blipFill>
        <p:spPr>
          <a:xfrm>
            <a:off x="6066366" y="420685"/>
            <a:ext cx="3035300" cy="1391179"/>
          </a:xfrm>
          <a:prstGeom prst="rect">
            <a:avLst/>
          </a:prstGeom>
        </p:spPr>
      </p:pic>
      <p:pic>
        <p:nvPicPr>
          <p:cNvPr id="4" name="Picture 3"/>
          <p:cNvPicPr>
            <a:picLocks noChangeAspect="1"/>
          </p:cNvPicPr>
          <p:nvPr/>
        </p:nvPicPr>
        <p:blipFill>
          <a:blip r:embed="rId4"/>
          <a:stretch>
            <a:fillRect/>
          </a:stretch>
        </p:blipFill>
        <p:spPr>
          <a:xfrm>
            <a:off x="3086098" y="384580"/>
            <a:ext cx="2980267" cy="1448451"/>
          </a:xfrm>
          <a:prstGeom prst="rect">
            <a:avLst/>
          </a:prstGeom>
        </p:spPr>
      </p:pic>
      <p:pic>
        <p:nvPicPr>
          <p:cNvPr id="5" name="Picture 4"/>
          <p:cNvPicPr>
            <a:picLocks noChangeAspect="1"/>
          </p:cNvPicPr>
          <p:nvPr/>
        </p:nvPicPr>
        <p:blipFill>
          <a:blip r:embed="rId5"/>
          <a:stretch>
            <a:fillRect/>
          </a:stretch>
        </p:blipFill>
        <p:spPr>
          <a:xfrm>
            <a:off x="3268134" y="5138994"/>
            <a:ext cx="3103033" cy="1492868"/>
          </a:xfrm>
          <a:prstGeom prst="rect">
            <a:avLst/>
          </a:prstGeom>
        </p:spPr>
      </p:pic>
      <p:pic>
        <p:nvPicPr>
          <p:cNvPr id="6" name="Picture 5"/>
          <p:cNvPicPr>
            <a:picLocks noChangeAspect="1"/>
          </p:cNvPicPr>
          <p:nvPr/>
        </p:nvPicPr>
        <p:blipFill>
          <a:blip r:embed="rId6"/>
          <a:stretch>
            <a:fillRect/>
          </a:stretch>
        </p:blipFill>
        <p:spPr>
          <a:xfrm>
            <a:off x="0" y="362340"/>
            <a:ext cx="3086099" cy="1489472"/>
          </a:xfrm>
          <a:prstGeom prst="rect">
            <a:avLst/>
          </a:prstGeom>
        </p:spPr>
      </p:pic>
    </p:spTree>
    <p:extLst>
      <p:ext uri="{BB962C8B-B14F-4D97-AF65-F5344CB8AC3E}">
        <p14:creationId xmlns:p14="http://schemas.microsoft.com/office/powerpoint/2010/main" val="1672356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notes</a:t>
            </a:r>
            <a:endParaRPr lang="en-US" dirty="0"/>
          </a:p>
        </p:txBody>
      </p:sp>
      <p:sp>
        <p:nvSpPr>
          <p:cNvPr id="3" name="Content Placeholder 2"/>
          <p:cNvSpPr>
            <a:spLocks noGrp="1"/>
          </p:cNvSpPr>
          <p:nvPr>
            <p:ph idx="1"/>
          </p:nvPr>
        </p:nvSpPr>
        <p:spPr/>
        <p:txBody>
          <a:bodyPr/>
          <a:lstStyle/>
          <a:p>
            <a:r>
              <a:rPr lang="en-US" dirty="0" smtClean="0"/>
              <a:t>This network is highly restrictive: note that NO internet connections other than email and customer web traffic is allowed to the internal network. </a:t>
            </a:r>
          </a:p>
          <a:p>
            <a:r>
              <a:rPr lang="en-US" dirty="0" smtClean="0"/>
              <a:t>Note also that internal networks may have their own intranet services, such as chat servers, internal webpages, etc.</a:t>
            </a:r>
            <a:endParaRPr lang="en-US" dirty="0"/>
          </a:p>
        </p:txBody>
      </p:sp>
    </p:spTree>
    <p:extLst>
      <p:ext uri="{BB962C8B-B14F-4D97-AF65-F5344CB8AC3E}">
        <p14:creationId xmlns:p14="http://schemas.microsoft.com/office/powerpoint/2010/main" val="3652842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DMZ services	</a:t>
            </a:r>
            <a:endParaRPr lang="en-US" dirty="0"/>
          </a:p>
        </p:txBody>
      </p:sp>
      <p:sp>
        <p:nvSpPr>
          <p:cNvPr id="3" name="Content Placeholder 2"/>
          <p:cNvSpPr>
            <a:spLocks noGrp="1"/>
          </p:cNvSpPr>
          <p:nvPr>
            <p:ph idx="1"/>
          </p:nvPr>
        </p:nvSpPr>
        <p:spPr/>
        <p:txBody>
          <a:bodyPr/>
          <a:lstStyle/>
          <a:p>
            <a:r>
              <a:rPr lang="en-US" dirty="0" smtClean="0"/>
              <a:t>Most DMZs incorporate intrusion detection systems to track connections</a:t>
            </a:r>
          </a:p>
          <a:p>
            <a:r>
              <a:rPr lang="en-US" dirty="0" smtClean="0"/>
              <a:t>In addition, most companies have a web proxy server with caching in the DMZ to monitor, block, and speed up web browsing.</a:t>
            </a:r>
          </a:p>
          <a:p>
            <a:r>
              <a:rPr lang="en-US" dirty="0" smtClean="0"/>
              <a:t>VPNs often also require a connection to the outside world, so support for these connections would reside in a DMZ</a:t>
            </a:r>
            <a:endParaRPr lang="en-US" dirty="0"/>
          </a:p>
        </p:txBody>
      </p:sp>
    </p:spTree>
    <p:extLst>
      <p:ext uri="{BB962C8B-B14F-4D97-AF65-F5344CB8AC3E}">
        <p14:creationId xmlns:p14="http://schemas.microsoft.com/office/powerpoint/2010/main" val="1154174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 Malware</a:t>
            </a:r>
            <a:endParaRPr lang="en-US" dirty="0"/>
          </a:p>
        </p:txBody>
      </p:sp>
      <p:sp>
        <p:nvSpPr>
          <p:cNvPr id="3" name="Content Placeholder 2"/>
          <p:cNvSpPr>
            <a:spLocks noGrp="1"/>
          </p:cNvSpPr>
          <p:nvPr>
            <p:ph idx="1"/>
          </p:nvPr>
        </p:nvSpPr>
        <p:spPr/>
        <p:txBody>
          <a:bodyPr>
            <a:normAutofit lnSpcReduction="10000"/>
          </a:bodyPr>
          <a:lstStyle/>
          <a:p>
            <a:r>
              <a:rPr lang="en-US" dirty="0" smtClean="0"/>
              <a:t>Many different types</a:t>
            </a:r>
          </a:p>
          <a:p>
            <a:r>
              <a:rPr lang="en-US" dirty="0" smtClean="0"/>
              <a:t>Classified in two ways:</a:t>
            </a:r>
          </a:p>
          <a:p>
            <a:pPr lvl="1"/>
            <a:r>
              <a:rPr lang="en-US" dirty="0" smtClean="0"/>
              <a:t>How it spreads or propagates</a:t>
            </a:r>
          </a:p>
          <a:p>
            <a:pPr lvl="1"/>
            <a:r>
              <a:rPr lang="en-US" dirty="0" smtClean="0"/>
              <a:t>Actions it performs on a target</a:t>
            </a:r>
          </a:p>
          <a:p>
            <a:r>
              <a:rPr lang="en-US" dirty="0" smtClean="0"/>
              <a:t>Generally, broad categories are virus versus worm</a:t>
            </a:r>
          </a:p>
          <a:p>
            <a:pPr lvl="1"/>
            <a:r>
              <a:rPr lang="en-US" dirty="0" smtClean="0"/>
              <a:t>For now, we’ll focus on worms, which use network propagation as a key feature</a:t>
            </a:r>
          </a:p>
          <a:p>
            <a:pPr lvl="1"/>
            <a:r>
              <a:rPr lang="en-US" dirty="0" smtClean="0"/>
              <a:t>(Viruses will come later…)</a:t>
            </a:r>
          </a:p>
          <a:p>
            <a:endParaRPr lang="en-US" dirty="0"/>
          </a:p>
        </p:txBody>
      </p:sp>
    </p:spTree>
    <p:extLst>
      <p:ext uri="{BB962C8B-B14F-4D97-AF65-F5344CB8AC3E}">
        <p14:creationId xmlns:p14="http://schemas.microsoft.com/office/powerpoint/2010/main" val="25339597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Worms: network based attacks</a:t>
            </a:r>
            <a:endParaRPr lang="en-US" dirty="0"/>
          </a:p>
        </p:txBody>
      </p:sp>
      <p:sp>
        <p:nvSpPr>
          <p:cNvPr id="3" name="Content Placeholder 2"/>
          <p:cNvSpPr>
            <a:spLocks noGrp="1"/>
          </p:cNvSpPr>
          <p:nvPr>
            <p:ph idx="1"/>
          </p:nvPr>
        </p:nvSpPr>
        <p:spPr/>
        <p:txBody>
          <a:bodyPr/>
          <a:lstStyle/>
          <a:p>
            <a:r>
              <a:rPr lang="en-US" dirty="0" smtClean="0"/>
              <a:t>Tons of them!</a:t>
            </a:r>
            <a:endParaRPr lang="en-US" dirty="0"/>
          </a:p>
        </p:txBody>
      </p:sp>
      <p:pic>
        <p:nvPicPr>
          <p:cNvPr id="5" name="Picture 4" descr="Screen Shot 2015-02-04 at 10.03.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59" y="2222417"/>
            <a:ext cx="8033341" cy="4853326"/>
          </a:xfrm>
          <a:prstGeom prst="rect">
            <a:avLst/>
          </a:prstGeom>
        </p:spPr>
      </p:pic>
    </p:spTree>
    <p:extLst>
      <p:ext uri="{BB962C8B-B14F-4D97-AF65-F5344CB8AC3E}">
        <p14:creationId xmlns:p14="http://schemas.microsoft.com/office/powerpoint/2010/main" val="366926393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even more of them:</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table"/>
          <p:cNvPicPr>
            <a:picLocks noChangeAspect="1"/>
          </p:cNvPicPr>
          <p:nvPr/>
        </p:nvPicPr>
        <p:blipFill>
          <a:blip r:embed="rId2">
            <a:alphaModFix/>
            <a:duotone>
              <a:prstClr val="black"/>
              <a:srgbClr val="000000">
                <a:tint val="45000"/>
                <a:satMod val="400000"/>
              </a:srgbClr>
            </a:duotone>
            <a:extLst>
              <a:ext uri="{BEBA8EAE-BF5A-486C-A8C5-ECC9F3942E4B}">
                <a14:imgProps xmlns:a14="http://schemas.microsoft.com/office/drawing/2010/main">
                  <a14:imgLayer r:embed="rId3">
                    <a14:imgEffect>
                      <a14:sharpenSoften amount="96000"/>
                    </a14:imgEffect>
                    <a14:imgEffect>
                      <a14:brightnessContrast bright="-100000" contrast="28000"/>
                    </a14:imgEffect>
                  </a14:imgLayer>
                </a14:imgProps>
              </a:ext>
            </a:extLst>
          </a:blip>
          <a:stretch>
            <a:fillRect/>
          </a:stretch>
        </p:blipFill>
        <p:spPr>
          <a:xfrm>
            <a:off x="1102464" y="1559058"/>
            <a:ext cx="7224689" cy="4744713"/>
          </a:xfrm>
          <a:prstGeom prst="rect">
            <a:avLst/>
          </a:prstGeom>
        </p:spPr>
      </p:pic>
    </p:spTree>
    <p:extLst>
      <p:ext uri="{BB962C8B-B14F-4D97-AF65-F5344CB8AC3E}">
        <p14:creationId xmlns:p14="http://schemas.microsoft.com/office/powerpoint/2010/main" val="19923292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worms propagate</a:t>
            </a:r>
            <a:endParaRPr lang="en-US" dirty="0"/>
          </a:p>
        </p:txBody>
      </p:sp>
      <p:sp>
        <p:nvSpPr>
          <p:cNvPr id="3" name="Content Placeholder 2"/>
          <p:cNvSpPr>
            <a:spLocks noGrp="1"/>
          </p:cNvSpPr>
          <p:nvPr>
            <p:ph idx="1"/>
          </p:nvPr>
        </p:nvSpPr>
        <p:spPr>
          <a:xfrm>
            <a:off x="457200" y="1600200"/>
            <a:ext cx="8229600" cy="4892945"/>
          </a:xfrm>
        </p:spPr>
        <p:txBody>
          <a:bodyPr>
            <a:normAutofit fontScale="70000" lnSpcReduction="20000"/>
          </a:bodyPr>
          <a:lstStyle/>
          <a:p>
            <a:r>
              <a:rPr lang="en-US" dirty="0"/>
              <a:t>Scanning </a:t>
            </a:r>
            <a:r>
              <a:rPr lang="en-US" dirty="0" smtClean="0"/>
              <a:t>worms</a:t>
            </a:r>
          </a:p>
          <a:p>
            <a:pPr lvl="1"/>
            <a:r>
              <a:rPr lang="en-US" dirty="0" smtClean="0"/>
              <a:t>Worm </a:t>
            </a:r>
            <a:r>
              <a:rPr lang="en-US" dirty="0"/>
              <a:t>chooses “random” address</a:t>
            </a:r>
          </a:p>
          <a:p>
            <a:r>
              <a:rPr lang="en-US" dirty="0" smtClean="0"/>
              <a:t>Coordinated scanning</a:t>
            </a:r>
          </a:p>
          <a:p>
            <a:pPr lvl="1"/>
            <a:r>
              <a:rPr lang="en-US" dirty="0" smtClean="0"/>
              <a:t>Different </a:t>
            </a:r>
            <a:r>
              <a:rPr lang="en-US" dirty="0"/>
              <a:t>worm instances scan different addresses</a:t>
            </a:r>
          </a:p>
          <a:p>
            <a:r>
              <a:rPr lang="en-US" dirty="0" smtClean="0"/>
              <a:t>Flash worms</a:t>
            </a:r>
          </a:p>
          <a:p>
            <a:pPr lvl="1"/>
            <a:r>
              <a:rPr lang="en-US" dirty="0" smtClean="0"/>
              <a:t>Assemble </a:t>
            </a:r>
            <a:r>
              <a:rPr lang="en-US" dirty="0"/>
              <a:t>tree of vulnerable hosts in advance, propagate along </a:t>
            </a:r>
            <a:r>
              <a:rPr lang="en-US" dirty="0" smtClean="0"/>
              <a:t>tree</a:t>
            </a:r>
          </a:p>
          <a:p>
            <a:r>
              <a:rPr lang="en-US" dirty="0" smtClean="0"/>
              <a:t>Meta</a:t>
            </a:r>
            <a:r>
              <a:rPr lang="en-US" dirty="0"/>
              <a:t>-server </a:t>
            </a:r>
            <a:r>
              <a:rPr lang="en-US" dirty="0" smtClean="0"/>
              <a:t>worm</a:t>
            </a:r>
          </a:p>
          <a:p>
            <a:pPr lvl="1"/>
            <a:r>
              <a:rPr lang="en-US" dirty="0" smtClean="0"/>
              <a:t>Ask </a:t>
            </a:r>
            <a:r>
              <a:rPr lang="en-US" dirty="0"/>
              <a:t>server for hosts to infect (e.g., Google for “powered by </a:t>
            </a:r>
            <a:r>
              <a:rPr lang="en-US" dirty="0" err="1"/>
              <a:t>phpbb</a:t>
            </a:r>
            <a:r>
              <a:rPr lang="en-US" dirty="0"/>
              <a:t>”)</a:t>
            </a:r>
          </a:p>
          <a:p>
            <a:r>
              <a:rPr lang="en-US" dirty="0" smtClean="0"/>
              <a:t>Topological </a:t>
            </a:r>
            <a:r>
              <a:rPr lang="en-US" dirty="0"/>
              <a:t>worm:</a:t>
            </a:r>
          </a:p>
          <a:p>
            <a:pPr lvl="1"/>
            <a:r>
              <a:rPr lang="en-US" dirty="0" smtClean="0"/>
              <a:t>Use </a:t>
            </a:r>
            <a:r>
              <a:rPr lang="en-US" dirty="0"/>
              <a:t>information from infected hosts (web server logs, email </a:t>
            </a:r>
            <a:r>
              <a:rPr lang="en-US" dirty="0" smtClean="0"/>
              <a:t>address books</a:t>
            </a:r>
            <a:r>
              <a:rPr lang="en-US" dirty="0"/>
              <a:t>, </a:t>
            </a:r>
            <a:r>
              <a:rPr lang="en-US" dirty="0" err="1"/>
              <a:t>config</a:t>
            </a:r>
            <a:r>
              <a:rPr lang="en-US" dirty="0"/>
              <a:t> files, SSH “known hosts”)</a:t>
            </a:r>
          </a:p>
          <a:p>
            <a:r>
              <a:rPr lang="en-US" dirty="0" smtClean="0"/>
              <a:t>Contagion </a:t>
            </a:r>
            <a:r>
              <a:rPr lang="en-US" dirty="0"/>
              <a:t>worm</a:t>
            </a:r>
          </a:p>
          <a:p>
            <a:pPr lvl="1"/>
            <a:r>
              <a:rPr lang="en-US" dirty="0" smtClean="0"/>
              <a:t>Propagate </a:t>
            </a:r>
            <a:r>
              <a:rPr lang="en-US" dirty="0"/>
              <a:t>parasitically along with normally initiated communication</a:t>
            </a:r>
          </a:p>
        </p:txBody>
      </p:sp>
    </p:spTree>
    <p:extLst>
      <p:ext uri="{BB962C8B-B14F-4D97-AF65-F5344CB8AC3E}">
        <p14:creationId xmlns:p14="http://schemas.microsoft.com/office/powerpoint/2010/main" val="1206006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activity</a:t>
            </a:r>
            <a:endParaRPr lang="en-US" dirty="0"/>
          </a:p>
        </p:txBody>
      </p:sp>
      <p:sp>
        <p:nvSpPr>
          <p:cNvPr id="3" name="Content Placeholder 2"/>
          <p:cNvSpPr>
            <a:spLocks noGrp="1"/>
          </p:cNvSpPr>
          <p:nvPr>
            <p:ph idx="1"/>
          </p:nvPr>
        </p:nvSpPr>
        <p:spPr/>
        <p:txBody>
          <a:bodyPr/>
          <a:lstStyle/>
          <a:p>
            <a:r>
              <a:rPr lang="en-US" dirty="0" smtClean="0"/>
              <a:t>Network telescopes:</a:t>
            </a:r>
          </a:p>
          <a:p>
            <a:pPr lvl="1"/>
            <a:r>
              <a:rPr lang="en-US" dirty="0" smtClean="0"/>
              <a:t>Monitor a cross section of the internet address space</a:t>
            </a:r>
          </a:p>
          <a:p>
            <a:pPr lvl="2"/>
            <a:r>
              <a:rPr lang="en-US" dirty="0" smtClean="0"/>
              <a:t>“Backscatter” from DOS floods</a:t>
            </a:r>
          </a:p>
          <a:p>
            <a:pPr lvl="2"/>
            <a:r>
              <a:rPr lang="en-US" dirty="0" smtClean="0"/>
              <a:t>Attackers probing randomly</a:t>
            </a:r>
          </a:p>
          <a:p>
            <a:pPr lvl="2"/>
            <a:r>
              <a:rPr lang="en-US" dirty="0" smtClean="0"/>
              <a:t>Scans from worms</a:t>
            </a:r>
            <a:endParaRPr lang="en-US" dirty="0"/>
          </a:p>
        </p:txBody>
      </p:sp>
      <p:pic>
        <p:nvPicPr>
          <p:cNvPr id="4" name="Picture 3" descr="Worm_Fra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9094" y="4170481"/>
            <a:ext cx="3916853" cy="2293653"/>
          </a:xfrm>
          <a:prstGeom prst="rect">
            <a:avLst/>
          </a:prstGeom>
        </p:spPr>
      </p:pic>
    </p:spTree>
    <p:extLst>
      <p:ext uri="{BB962C8B-B14F-4D97-AF65-F5344CB8AC3E}">
        <p14:creationId xmlns:p14="http://schemas.microsoft.com/office/powerpoint/2010/main" val="4016403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fast are worms?</a:t>
            </a:r>
            <a:endParaRPr lang="en-US" dirty="0"/>
          </a:p>
        </p:txBody>
      </p:sp>
      <p:sp>
        <p:nvSpPr>
          <p:cNvPr id="3" name="Content Placeholder 2"/>
          <p:cNvSpPr>
            <a:spLocks noGrp="1"/>
          </p:cNvSpPr>
          <p:nvPr>
            <p:ph idx="1"/>
          </p:nvPr>
        </p:nvSpPr>
        <p:spPr/>
        <p:txBody>
          <a:bodyPr/>
          <a:lstStyle/>
          <a:p>
            <a:r>
              <a:rPr lang="en-US" dirty="0" smtClean="0"/>
              <a:t>Model as an infectious epidemic</a:t>
            </a:r>
            <a:endParaRPr lang="en-US" dirty="0"/>
          </a:p>
        </p:txBody>
      </p:sp>
      <p:pic>
        <p:nvPicPr>
          <p:cNvPr id="4" name="Picture 3" descr="Screen Shot 2015-02-04 at 10.50.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7656"/>
            <a:ext cx="9144000" cy="4181811"/>
          </a:xfrm>
          <a:prstGeom prst="rect">
            <a:avLst/>
          </a:prstGeom>
        </p:spPr>
      </p:pic>
    </p:spTree>
    <p:extLst>
      <p:ext uri="{BB962C8B-B14F-4D97-AF65-F5344CB8AC3E}">
        <p14:creationId xmlns:p14="http://schemas.microsoft.com/office/powerpoint/2010/main" val="1007778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Huh?  (Look closer)</a:t>
            </a:r>
            <a:endParaRPr lang="en-US" dirty="0"/>
          </a:p>
        </p:txBody>
      </p:sp>
      <p:pic>
        <p:nvPicPr>
          <p:cNvPr id="4" name="Content Placeholder 3"/>
          <p:cNvPicPr>
            <a:picLocks noGrp="1" noChangeAspect="1"/>
          </p:cNvPicPr>
          <p:nvPr>
            <p:ph idx="1"/>
          </p:nvPr>
        </p:nvPicPr>
        <p:blipFill rotWithShape="1">
          <a:blip r:embed="rId2"/>
          <a:srcRect l="-1" r="24710"/>
          <a:stretch/>
        </p:blipFill>
        <p:spPr/>
      </p:pic>
    </p:spTree>
    <p:extLst>
      <p:ext uri="{BB962C8B-B14F-4D97-AF65-F5344CB8AC3E}">
        <p14:creationId xmlns:p14="http://schemas.microsoft.com/office/powerpoint/2010/main" val="361954377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accurate?</a:t>
            </a:r>
            <a:endParaRPr lang="en-US" dirty="0"/>
          </a:p>
        </p:txBody>
      </p:sp>
      <p:sp>
        <p:nvSpPr>
          <p:cNvPr id="3" name="Content Placeholder 2"/>
          <p:cNvSpPr>
            <a:spLocks noGrp="1"/>
          </p:cNvSpPr>
          <p:nvPr>
            <p:ph sz="half" idx="1"/>
          </p:nvPr>
        </p:nvSpPr>
        <p:spPr>
          <a:xfrm>
            <a:off x="457199" y="1600200"/>
            <a:ext cx="3973709" cy="4525963"/>
          </a:xfrm>
        </p:spPr>
        <p:txBody>
          <a:bodyPr/>
          <a:lstStyle/>
          <a:p>
            <a:r>
              <a:rPr lang="en-US" dirty="0" smtClean="0"/>
              <a:t>Code Red 1 Propagation</a:t>
            </a:r>
          </a:p>
          <a:p>
            <a:r>
              <a:rPr lang="en-US" dirty="0" smtClean="0"/>
              <a:t>Count # of scans rather than number of hosts</a:t>
            </a:r>
          </a:p>
          <a:p>
            <a:r>
              <a:rPr lang="en-US" dirty="0" smtClean="0"/>
              <a:t>Theory pretty close to what was observed </a:t>
            </a:r>
            <a:endParaRPr lang="en-US" dirty="0"/>
          </a:p>
        </p:txBody>
      </p:sp>
      <p:sp>
        <p:nvSpPr>
          <p:cNvPr id="5" name="Content Placeholder 4"/>
          <p:cNvSpPr>
            <a:spLocks noGrp="1"/>
          </p:cNvSpPr>
          <p:nvPr>
            <p:ph sz="half" idx="2"/>
          </p:nvPr>
        </p:nvSpPr>
        <p:spPr/>
        <p:txBody>
          <a:bodyPr/>
          <a:lstStyle/>
          <a:p>
            <a:endParaRPr lang="en-US"/>
          </a:p>
        </p:txBody>
      </p:sp>
      <p:pic>
        <p:nvPicPr>
          <p:cNvPr id="4" name="Picture 3" descr="Screen Shot 2015-02-04 at 11.33.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909" y="1858025"/>
            <a:ext cx="4713091" cy="4188795"/>
          </a:xfrm>
          <a:prstGeom prst="rect">
            <a:avLst/>
          </a:prstGeom>
        </p:spPr>
      </p:pic>
    </p:spTree>
    <p:extLst>
      <p:ext uri="{BB962C8B-B14F-4D97-AF65-F5344CB8AC3E}">
        <p14:creationId xmlns:p14="http://schemas.microsoft.com/office/powerpoint/2010/main" val="1195267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depends on the worm</a:t>
            </a:r>
            <a:endParaRPr lang="en-US" dirty="0"/>
          </a:p>
        </p:txBody>
      </p:sp>
      <p:sp>
        <p:nvSpPr>
          <p:cNvPr id="3" name="Content Placeholder 2"/>
          <p:cNvSpPr>
            <a:spLocks noGrp="1"/>
          </p:cNvSpPr>
          <p:nvPr>
            <p:ph sz="half" idx="1"/>
          </p:nvPr>
        </p:nvSpPr>
        <p:spPr/>
        <p:txBody>
          <a:bodyPr/>
          <a:lstStyle/>
          <a:p>
            <a:r>
              <a:rPr lang="en-US" dirty="0" smtClean="0"/>
              <a:t>Slammer worm </a:t>
            </a:r>
            <a:r>
              <a:rPr lang="en-US" dirty="0" err="1" smtClean="0"/>
              <a:t>didn</a:t>
            </a:r>
            <a:r>
              <a:rPr lang="fr-FR" dirty="0" smtClean="0"/>
              <a:t>’</a:t>
            </a:r>
            <a:r>
              <a:rPr lang="en-US" dirty="0" smtClean="0"/>
              <a:t>t match theory</a:t>
            </a:r>
          </a:p>
          <a:p>
            <a:r>
              <a:rPr lang="en-US" dirty="0" smtClean="0"/>
              <a:t>Fast propagating worms can encounter link bandwidth and latency constraints</a:t>
            </a:r>
            <a:endParaRPr lang="en-US" dirty="0"/>
          </a:p>
        </p:txBody>
      </p:sp>
      <p:pic>
        <p:nvPicPr>
          <p:cNvPr id="7" name="Content Placeholder 6" descr="Screen Shot 2015-02-04 at 11.35.56 AM.png"/>
          <p:cNvPicPr>
            <a:picLocks noGrp="1" noChangeAspect="1"/>
          </p:cNvPicPr>
          <p:nvPr>
            <p:ph sz="half" idx="2"/>
          </p:nvPr>
        </p:nvPicPr>
        <p:blipFill>
          <a:blip r:embed="rId2">
            <a:extLst>
              <a:ext uri="{28A0092B-C50C-407E-A947-70E740481C1C}">
                <a14:useLocalDpi xmlns:a14="http://schemas.microsoft.com/office/drawing/2010/main" val="0"/>
              </a:ext>
            </a:extLst>
          </a:blip>
          <a:srcRect t="-13417" b="-13417"/>
          <a:stretch>
            <a:fillRect/>
          </a:stretch>
        </p:blipFill>
        <p:spPr>
          <a:xfrm>
            <a:off x="4535526" y="1424718"/>
            <a:ext cx="4313995" cy="4834592"/>
          </a:xfrm>
        </p:spPr>
      </p:pic>
    </p:spTree>
    <p:extLst>
      <p:ext uri="{BB962C8B-B14F-4D97-AF65-F5344CB8AC3E}">
        <p14:creationId xmlns:p14="http://schemas.microsoft.com/office/powerpoint/2010/main" val="3715312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Worm defenses</a:t>
            </a:r>
            <a:endParaRPr lang="en-US" dirty="0"/>
          </a:p>
        </p:txBody>
      </p:sp>
      <p:sp>
        <p:nvSpPr>
          <p:cNvPr id="6" name="Content Placeholder 5"/>
          <p:cNvSpPr>
            <a:spLocks noGrp="1"/>
          </p:cNvSpPr>
          <p:nvPr>
            <p:ph idx="1"/>
          </p:nvPr>
        </p:nvSpPr>
        <p:spPr/>
        <p:txBody>
          <a:bodyPr>
            <a:normAutofit fontScale="92500"/>
          </a:bodyPr>
          <a:lstStyle/>
          <a:p>
            <a:r>
              <a:rPr lang="en-US" dirty="0" smtClean="0"/>
              <a:t>Detection of worms is via </a:t>
            </a:r>
            <a:r>
              <a:rPr lang="en-US" dirty="0" err="1" smtClean="0"/>
              <a:t>honeyfarms</a:t>
            </a:r>
            <a:r>
              <a:rPr lang="en-US" dirty="0" smtClean="0"/>
              <a:t>: collections of honeypots fed via a network telescope.</a:t>
            </a:r>
          </a:p>
          <a:p>
            <a:pPr lvl="1"/>
            <a:r>
              <a:rPr lang="en-US" dirty="0" smtClean="0"/>
              <a:t>Any outbound connection will be a worm.</a:t>
            </a:r>
          </a:p>
          <a:p>
            <a:pPr lvl="1"/>
            <a:r>
              <a:rPr lang="en-US" dirty="0" smtClean="0"/>
              <a:t>If telescope covers N addresses, expect detection when worm has infected 1/N of population</a:t>
            </a:r>
          </a:p>
          <a:p>
            <a:r>
              <a:rPr lang="en-US" dirty="0" smtClean="0"/>
              <a:t>Detecting </a:t>
            </a:r>
            <a:r>
              <a:rPr lang="en-US" dirty="0" err="1" smtClean="0"/>
              <a:t>superspreaders</a:t>
            </a:r>
            <a:endParaRPr lang="en-US" dirty="0" smtClean="0"/>
          </a:p>
          <a:p>
            <a:pPr lvl="1"/>
            <a:r>
              <a:rPr lang="en-US" dirty="0" smtClean="0"/>
              <a:t>Hosts that make failed connection attempts to too many other hosts</a:t>
            </a:r>
          </a:p>
          <a:p>
            <a:pPr lvl="1"/>
            <a:r>
              <a:rPr lang="en-US" dirty="0" smtClean="0"/>
              <a:t>Defense: throttling and rate limiting</a:t>
            </a:r>
            <a:endParaRPr lang="en-US" dirty="0"/>
          </a:p>
        </p:txBody>
      </p:sp>
    </p:spTree>
    <p:extLst>
      <p:ext uri="{BB962C8B-B14F-4D97-AF65-F5344CB8AC3E}">
        <p14:creationId xmlns:p14="http://schemas.microsoft.com/office/powerpoint/2010/main" val="10661978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Worm defenses</a:t>
            </a:r>
            <a:endParaRPr lang="en-US" dirty="0"/>
          </a:p>
        </p:txBody>
      </p:sp>
      <p:sp>
        <p:nvSpPr>
          <p:cNvPr id="3" name="Content Placeholder 2"/>
          <p:cNvSpPr>
            <a:spLocks noGrp="1"/>
          </p:cNvSpPr>
          <p:nvPr>
            <p:ph idx="1"/>
          </p:nvPr>
        </p:nvSpPr>
        <p:spPr/>
        <p:txBody>
          <a:bodyPr>
            <a:normAutofit lnSpcReduction="10000"/>
          </a:bodyPr>
          <a:lstStyle/>
          <a:p>
            <a:r>
              <a:rPr lang="en-US" dirty="0" smtClean="0"/>
              <a:t>There is a short interval between vulnerability disclosure and worm release</a:t>
            </a:r>
          </a:p>
          <a:p>
            <a:pPr lvl="1"/>
            <a:r>
              <a:rPr lang="en-US" dirty="0" smtClean="0"/>
              <a:t>“zero-day” exploits are common</a:t>
            </a:r>
          </a:p>
          <a:p>
            <a:r>
              <a:rPr lang="en-US" dirty="0" smtClean="0"/>
              <a:t>Worms go fast!</a:t>
            </a:r>
          </a:p>
          <a:p>
            <a:pPr lvl="1"/>
            <a:r>
              <a:rPr lang="en-US" dirty="0" smtClean="0"/>
              <a:t>Slammer worm infection 90% of vulnerable hosts in 10 minutes</a:t>
            </a:r>
          </a:p>
          <a:p>
            <a:r>
              <a:rPr lang="en-US" dirty="0" smtClean="0"/>
              <a:t>Large scale:</a:t>
            </a:r>
          </a:p>
          <a:p>
            <a:pPr lvl="1"/>
            <a:r>
              <a:rPr lang="en-US" dirty="0" smtClean="0"/>
              <a:t>Slammer: 75,000 machines</a:t>
            </a:r>
          </a:p>
          <a:p>
            <a:pPr lvl="1"/>
            <a:r>
              <a:rPr lang="en-US" dirty="0" err="1" smtClean="0"/>
              <a:t>CodeRed</a:t>
            </a:r>
            <a:r>
              <a:rPr lang="en-US" dirty="0" smtClean="0"/>
              <a:t>: 500,000 machines</a:t>
            </a:r>
            <a:endParaRPr lang="en-US" dirty="0"/>
          </a:p>
        </p:txBody>
      </p:sp>
    </p:spTree>
    <p:extLst>
      <p:ext uri="{BB962C8B-B14F-4D97-AF65-F5344CB8AC3E}">
        <p14:creationId xmlns:p14="http://schemas.microsoft.com/office/powerpoint/2010/main" val="3508863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Exploit Blocking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Idea: Write a network IPS signature to detect and block all future attacks on a vulnerability</a:t>
            </a:r>
          </a:p>
          <a:p>
            <a:pPr lvl="1"/>
            <a:r>
              <a:rPr lang="en-US" dirty="0" smtClean="0"/>
              <a:t>Different than writing for a specific exploit!</a:t>
            </a:r>
          </a:p>
          <a:p>
            <a:r>
              <a:rPr lang="en-US" dirty="0" smtClean="0"/>
              <a:t>How: 	</a:t>
            </a:r>
          </a:p>
          <a:p>
            <a:pPr lvl="1"/>
            <a:r>
              <a:rPr lang="en-US" dirty="0" smtClean="0"/>
              <a:t>Characterize vulnerability “shape”</a:t>
            </a:r>
          </a:p>
          <a:p>
            <a:pPr lvl="2"/>
            <a:r>
              <a:rPr lang="en-US" dirty="0" smtClean="0"/>
              <a:t>Identify fields, services, or protocol states that must be present in attack traffic to exploit vulnerability</a:t>
            </a:r>
          </a:p>
          <a:p>
            <a:pPr lvl="2"/>
            <a:r>
              <a:rPr lang="en-US" dirty="0" smtClean="0"/>
              <a:t>Identify data footprint size required to exploit it</a:t>
            </a:r>
          </a:p>
          <a:p>
            <a:pPr lvl="2"/>
            <a:r>
              <a:rPr lang="en-US" dirty="0" smtClean="0"/>
              <a:t>Identify locality of footprint: local or spread through?</a:t>
            </a:r>
          </a:p>
          <a:p>
            <a:pPr lvl="1"/>
            <a:r>
              <a:rPr lang="en-US" dirty="0" smtClean="0"/>
              <a:t>Write generic signature that can detect data that matches this “shape</a:t>
            </a:r>
          </a:p>
          <a:p>
            <a:r>
              <a:rPr lang="en-US" dirty="0" smtClean="0"/>
              <a:t>This is like Shield research from Microsoft</a:t>
            </a:r>
            <a:endParaRPr lang="en-US" dirty="0"/>
          </a:p>
        </p:txBody>
      </p:sp>
    </p:spTree>
    <p:extLst>
      <p:ext uri="{BB962C8B-B14F-4D97-AF65-F5344CB8AC3E}">
        <p14:creationId xmlns:p14="http://schemas.microsoft.com/office/powerpoint/2010/main" val="2284834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Generic exploit blocking</a:t>
            </a:r>
            <a:endParaRPr lang="en-US" dirty="0"/>
          </a:p>
        </p:txBody>
      </p:sp>
      <p:sp>
        <p:nvSpPr>
          <p:cNvPr id="3" name="Content Placeholder 2"/>
          <p:cNvSpPr>
            <a:spLocks noGrp="1"/>
          </p:cNvSpPr>
          <p:nvPr>
            <p:ph idx="1"/>
          </p:nvPr>
        </p:nvSpPr>
        <p:spPr>
          <a:xfrm>
            <a:off x="457200" y="1417638"/>
            <a:ext cx="8229600" cy="4708525"/>
          </a:xfrm>
        </p:spPr>
        <p:txBody>
          <a:bodyPr/>
          <a:lstStyle/>
          <a:p>
            <a:r>
              <a:rPr lang="en-US" dirty="0" smtClean="0"/>
              <a:t>An example:</a:t>
            </a:r>
            <a:endParaRPr lang="en-US" dirty="0"/>
          </a:p>
        </p:txBody>
      </p:sp>
      <p:pic>
        <p:nvPicPr>
          <p:cNvPr id="4" name="Picture 3" descr="Screen Shot 2015-02-04 at 11.47.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90" y="2073346"/>
            <a:ext cx="8480798" cy="4825112"/>
          </a:xfrm>
          <a:prstGeom prst="rect">
            <a:avLst/>
          </a:prstGeom>
        </p:spPr>
      </p:pic>
    </p:spTree>
    <p:extLst>
      <p:ext uri="{BB962C8B-B14F-4D97-AF65-F5344CB8AC3E}">
        <p14:creationId xmlns:p14="http://schemas.microsoft.com/office/powerpoint/2010/main" val="35704820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Worm	</a:t>
            </a:r>
            <a:endParaRPr lang="en-US" dirty="0"/>
          </a:p>
        </p:txBody>
      </p:sp>
      <p:sp>
        <p:nvSpPr>
          <p:cNvPr id="3" name="Content Placeholder 2"/>
          <p:cNvSpPr>
            <a:spLocks noGrp="1"/>
          </p:cNvSpPr>
          <p:nvPr>
            <p:ph idx="1"/>
          </p:nvPr>
        </p:nvSpPr>
        <p:spPr>
          <a:xfrm>
            <a:off x="457200" y="1600200"/>
            <a:ext cx="8229600" cy="5026085"/>
          </a:xfrm>
        </p:spPr>
        <p:txBody>
          <a:bodyPr>
            <a:normAutofit fontScale="92500" lnSpcReduction="20000"/>
          </a:bodyPr>
          <a:lstStyle/>
          <a:p>
            <a:r>
              <a:rPr lang="en-US" dirty="0" smtClean="0"/>
              <a:t>Infamous (and earliest) significant worm infection</a:t>
            </a:r>
          </a:p>
          <a:p>
            <a:r>
              <a:rPr lang="en-US" dirty="0" smtClean="0"/>
              <a:t>Released by Robert Morris in 1988</a:t>
            </a:r>
          </a:p>
          <a:p>
            <a:pPr lvl="1"/>
            <a:r>
              <a:rPr lang="en-US" dirty="0" smtClean="0"/>
              <a:t>Goal was actually to measure the internet</a:t>
            </a:r>
          </a:p>
          <a:p>
            <a:r>
              <a:rPr lang="en-US" dirty="0" smtClean="0"/>
              <a:t>Written in 99 lines of C code, it was supposed to slowly make its way across the UNIX-based VAX and SUN machines on the ~60,000 large machine internet</a:t>
            </a:r>
          </a:p>
          <a:p>
            <a:r>
              <a:rPr lang="en-US" dirty="0" smtClean="0"/>
              <a:t>Instead, it brought the entire internet screeching to a halt in less than 3 days.</a:t>
            </a:r>
          </a:p>
          <a:p>
            <a:r>
              <a:rPr lang="en-US" dirty="0" smtClean="0"/>
              <a:t>Estimated that it took down 10% of the internet, and cost between $100,000 and $10,000,000 before it ended.</a:t>
            </a:r>
            <a:endParaRPr lang="en-US" dirty="0"/>
          </a:p>
        </p:txBody>
      </p:sp>
    </p:spTree>
    <p:extLst>
      <p:ext uri="{BB962C8B-B14F-4D97-AF65-F5344CB8AC3E}">
        <p14:creationId xmlns:p14="http://schemas.microsoft.com/office/powerpoint/2010/main" val="12142630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worm: how?</a:t>
            </a:r>
            <a:endParaRPr lang="en-US" dirty="0"/>
          </a:p>
        </p:txBody>
      </p:sp>
      <p:sp>
        <p:nvSpPr>
          <p:cNvPr id="3" name="Content Placeholder 2"/>
          <p:cNvSpPr>
            <a:spLocks noGrp="1"/>
          </p:cNvSpPr>
          <p:nvPr>
            <p:ph idx="1"/>
          </p:nvPr>
        </p:nvSpPr>
        <p:spPr/>
        <p:txBody>
          <a:bodyPr/>
          <a:lstStyle/>
          <a:p>
            <a:r>
              <a:rPr lang="en-US" dirty="0" smtClean="0"/>
              <a:t>Used 4 different attacks to propagate itself.  We’ll examine a couple of them:</a:t>
            </a:r>
          </a:p>
          <a:p>
            <a:endParaRPr lang="en-US" dirty="0"/>
          </a:p>
        </p:txBody>
      </p:sp>
      <p:pic>
        <p:nvPicPr>
          <p:cNvPr id="4" name="Picture 3"/>
          <p:cNvPicPr>
            <a:picLocks noChangeAspect="1"/>
          </p:cNvPicPr>
          <p:nvPr/>
        </p:nvPicPr>
        <p:blipFill>
          <a:blip r:embed="rId2"/>
          <a:stretch>
            <a:fillRect/>
          </a:stretch>
        </p:blipFill>
        <p:spPr>
          <a:xfrm>
            <a:off x="1691680" y="2636912"/>
            <a:ext cx="6084168" cy="3994589"/>
          </a:xfrm>
          <a:prstGeom prst="rect">
            <a:avLst/>
          </a:prstGeom>
        </p:spPr>
      </p:pic>
    </p:spTree>
    <p:extLst>
      <p:ext uri="{BB962C8B-B14F-4D97-AF65-F5344CB8AC3E}">
        <p14:creationId xmlns:p14="http://schemas.microsoft.com/office/powerpoint/2010/main" val="3658675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a:t>
            </a:r>
            <a:endParaRPr lang="en-US" dirty="0"/>
          </a:p>
        </p:txBody>
      </p:sp>
      <p:sp>
        <p:nvSpPr>
          <p:cNvPr id="3" name="Content Placeholder 2"/>
          <p:cNvSpPr>
            <a:spLocks noGrp="1"/>
          </p:cNvSpPr>
          <p:nvPr>
            <p:ph idx="1"/>
          </p:nvPr>
        </p:nvSpPr>
        <p:spPr/>
        <p:txBody>
          <a:bodyPr/>
          <a:lstStyle/>
          <a:p>
            <a:r>
              <a:rPr lang="en-US" dirty="0" smtClean="0"/>
              <a:t>A UNIX server, used to provide information about a user at a remote host:</a:t>
            </a:r>
            <a:endParaRPr lang="en-US" dirty="0"/>
          </a:p>
        </p:txBody>
      </p:sp>
      <p:pic>
        <p:nvPicPr>
          <p:cNvPr id="4" name="Picture 3"/>
          <p:cNvPicPr>
            <a:picLocks noChangeAspect="1"/>
          </p:cNvPicPr>
          <p:nvPr/>
        </p:nvPicPr>
        <p:blipFill>
          <a:blip r:embed="rId2"/>
          <a:stretch>
            <a:fillRect/>
          </a:stretch>
        </p:blipFill>
        <p:spPr>
          <a:xfrm>
            <a:off x="827584" y="2996952"/>
            <a:ext cx="7223596" cy="3002276"/>
          </a:xfrm>
          <a:prstGeom prst="rect">
            <a:avLst/>
          </a:prstGeom>
        </p:spPr>
      </p:pic>
    </p:spTree>
    <p:extLst>
      <p:ext uri="{BB962C8B-B14F-4D97-AF65-F5344CB8AC3E}">
        <p14:creationId xmlns:p14="http://schemas.microsoft.com/office/powerpoint/2010/main" val="27767317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 weakness</a:t>
            </a:r>
            <a:endParaRPr lang="en-US" dirty="0"/>
          </a:p>
        </p:txBody>
      </p:sp>
      <p:sp>
        <p:nvSpPr>
          <p:cNvPr id="3" name="Content Placeholder 2"/>
          <p:cNvSpPr>
            <a:spLocks noGrp="1"/>
          </p:cNvSpPr>
          <p:nvPr>
            <p:ph idx="1"/>
          </p:nvPr>
        </p:nvSpPr>
        <p:spPr/>
        <p:txBody>
          <a:bodyPr>
            <a:normAutofit lnSpcReduction="10000"/>
          </a:bodyPr>
          <a:lstStyle/>
          <a:p>
            <a:r>
              <a:rPr lang="en-US" dirty="0" smtClean="0"/>
              <a:t>Problem: Finger processes input using the C utility gets().  This function does not have bounds checking.</a:t>
            </a:r>
          </a:p>
          <a:p>
            <a:r>
              <a:rPr lang="en-US" dirty="0" smtClean="0"/>
              <a:t>Essentially, this just means it doesn’t check to be sure you haven’t overrun the allocated space in the array that is set up for it.</a:t>
            </a:r>
          </a:p>
          <a:p>
            <a:r>
              <a:rPr lang="en-US" dirty="0" smtClean="0"/>
              <a:t>(Remember when you ran off the end of your array in C++ in data structures?  What happened?)</a:t>
            </a:r>
            <a:endParaRPr lang="en-US" dirty="0"/>
          </a:p>
        </p:txBody>
      </p:sp>
    </p:spTree>
    <p:extLst>
      <p:ext uri="{BB962C8B-B14F-4D97-AF65-F5344CB8AC3E}">
        <p14:creationId xmlns:p14="http://schemas.microsoft.com/office/powerpoint/2010/main" val="16177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here:</a:t>
            </a:r>
            <a:endParaRPr lang="en-US" dirty="0"/>
          </a:p>
        </p:txBody>
      </p:sp>
      <p:pic>
        <p:nvPicPr>
          <p:cNvPr id="4" name="Content Placeholder 3"/>
          <p:cNvPicPr>
            <a:picLocks noGrp="1" noChangeAspect="1"/>
          </p:cNvPicPr>
          <p:nvPr>
            <p:ph idx="1"/>
          </p:nvPr>
        </p:nvPicPr>
        <p:blipFill>
          <a:blip r:embed="rId2"/>
          <a:srcRect l="5778" r="5778"/>
          <a:stretch>
            <a:fillRect/>
          </a:stretch>
        </p:blipFill>
        <p:spPr/>
      </p:pic>
    </p:spTree>
    <p:extLst>
      <p:ext uri="{BB962C8B-B14F-4D97-AF65-F5344CB8AC3E}">
        <p14:creationId xmlns:p14="http://schemas.microsoft.com/office/powerpoint/2010/main" val="244972188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gets()</a:t>
            </a:r>
            <a:endParaRPr lang="en-US" dirty="0"/>
          </a:p>
        </p:txBody>
      </p:sp>
      <p:sp>
        <p:nvSpPr>
          <p:cNvPr id="3" name="Content Placeholder 2"/>
          <p:cNvSpPr>
            <a:spLocks noGrp="1"/>
          </p:cNvSpPr>
          <p:nvPr>
            <p:ph idx="1"/>
          </p:nvPr>
        </p:nvSpPr>
        <p:spPr/>
        <p:txBody>
          <a:bodyPr/>
          <a:lstStyle/>
          <a:p>
            <a:r>
              <a:rPr lang="en-US" dirty="0" smtClean="0"/>
              <a:t>C code with gets():</a:t>
            </a:r>
            <a:endParaRPr lang="en-US" dirty="0"/>
          </a:p>
        </p:txBody>
      </p:sp>
      <p:pic>
        <p:nvPicPr>
          <p:cNvPr id="4" name="Content Placeholder 3"/>
          <p:cNvPicPr>
            <a:picLocks noChangeAspect="1"/>
          </p:cNvPicPr>
          <p:nvPr/>
        </p:nvPicPr>
        <p:blipFill rotWithShape="1">
          <a:blip r:embed="rId2"/>
          <a:srcRect l="-27379" t="-1737" r="-19816" b="-2899"/>
          <a:stretch/>
        </p:blipFill>
        <p:spPr>
          <a:xfrm>
            <a:off x="778431" y="2169899"/>
            <a:ext cx="7488838" cy="4535263"/>
          </a:xfrm>
          <a:prstGeom prst="rect">
            <a:avLst/>
          </a:prstGeom>
        </p:spPr>
      </p:pic>
    </p:spTree>
    <p:extLst>
      <p:ext uri="{BB962C8B-B14F-4D97-AF65-F5344CB8AC3E}">
        <p14:creationId xmlns:p14="http://schemas.microsoft.com/office/powerpoint/2010/main" val="2900951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happening?</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rotWithShape="1">
          <a:blip r:embed="rId2"/>
          <a:srcRect l="-8593" t="-281" r="-10873" b="-1127"/>
          <a:stretch/>
        </p:blipFill>
        <p:spPr>
          <a:xfrm>
            <a:off x="457200" y="1725717"/>
            <a:ext cx="8229600" cy="4970066"/>
          </a:xfrm>
          <a:prstGeom prst="rect">
            <a:avLst/>
          </a:prstGeom>
        </p:spPr>
      </p:pic>
    </p:spTree>
    <p:extLst>
      <p:ext uri="{BB962C8B-B14F-4D97-AF65-F5344CB8AC3E}">
        <p14:creationId xmlns:p14="http://schemas.microsoft.com/office/powerpoint/2010/main" val="21864627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happening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5" name="Content Placeholder 4"/>
          <p:cNvPicPr>
            <a:picLocks noChangeAspect="1"/>
          </p:cNvPicPr>
          <p:nvPr/>
        </p:nvPicPr>
        <p:blipFill rotWithShape="1">
          <a:blip r:embed="rId2"/>
          <a:srcRect l="-10142" t="274" r="-13538" b="276"/>
          <a:stretch/>
        </p:blipFill>
        <p:spPr>
          <a:xfrm>
            <a:off x="457200" y="1670495"/>
            <a:ext cx="8229600" cy="4983870"/>
          </a:xfrm>
          <a:prstGeom prst="rect">
            <a:avLst/>
          </a:prstGeom>
        </p:spPr>
      </p:pic>
    </p:spTree>
    <p:extLst>
      <p:ext uri="{BB962C8B-B14F-4D97-AF65-F5344CB8AC3E}">
        <p14:creationId xmlns:p14="http://schemas.microsoft.com/office/powerpoint/2010/main" val="24222014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happening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6" name="Content Placeholder 3"/>
          <p:cNvPicPr>
            <a:picLocks noChangeAspect="1"/>
          </p:cNvPicPr>
          <p:nvPr/>
        </p:nvPicPr>
        <p:blipFill rotWithShape="1">
          <a:blip r:embed="rId2"/>
          <a:srcRect l="-12663" t="-842" r="-15537" b="-560"/>
          <a:stretch/>
        </p:blipFill>
        <p:spPr>
          <a:xfrm>
            <a:off x="457200" y="1725717"/>
            <a:ext cx="8229600" cy="4997677"/>
          </a:xfrm>
          <a:prstGeom prst="rect">
            <a:avLst/>
          </a:prstGeom>
        </p:spPr>
      </p:pic>
    </p:spTree>
    <p:extLst>
      <p:ext uri="{BB962C8B-B14F-4D97-AF65-F5344CB8AC3E}">
        <p14:creationId xmlns:p14="http://schemas.microsoft.com/office/powerpoint/2010/main" val="40084358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worse…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If one is clever, can actually execute a malicious program from the stack</a:t>
            </a:r>
          </a:p>
          <a:p>
            <a:r>
              <a:rPr lang="en-US" dirty="0" smtClean="0"/>
              <a:t>This is called “smashing the stack”.</a:t>
            </a:r>
          </a:p>
          <a:p>
            <a:r>
              <a:rPr lang="en-US" dirty="0" smtClean="0"/>
              <a:t>We say programs like this have “stack-based buffer overflow” problems.  Unfortunately, very common in C code!</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5" name="Content Placeholder 4"/>
          <p:cNvPicPr>
            <a:picLocks noChangeAspect="1"/>
          </p:cNvPicPr>
          <p:nvPr/>
        </p:nvPicPr>
        <p:blipFill>
          <a:blip r:embed="rId2"/>
          <a:srcRect t="173" b="173"/>
          <a:stretch>
            <a:fillRect/>
          </a:stretch>
        </p:blipFill>
        <p:spPr>
          <a:xfrm>
            <a:off x="4754880" y="1944744"/>
            <a:ext cx="3931920" cy="3980328"/>
          </a:xfrm>
          <a:prstGeom prst="rect">
            <a:avLst/>
          </a:prstGeom>
        </p:spPr>
      </p:pic>
    </p:spTree>
    <p:extLst>
      <p:ext uri="{BB962C8B-B14F-4D97-AF65-F5344CB8AC3E}">
        <p14:creationId xmlns:p14="http://schemas.microsoft.com/office/powerpoint/2010/main" val="28677677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 to finger</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So, if someone called finger with a cleverly crafted argument, that someone could smash the stack and invoke another program</a:t>
            </a:r>
          </a:p>
          <a:p>
            <a:pPr lvl="1"/>
            <a:r>
              <a:rPr lang="en-US" dirty="0" smtClean="0"/>
              <a:t>Like </a:t>
            </a:r>
            <a:r>
              <a:rPr lang="en-US" dirty="0" err="1" smtClean="0"/>
              <a:t>sh</a:t>
            </a:r>
            <a:r>
              <a:rPr lang="en-US" dirty="0" smtClean="0"/>
              <a:t>!</a:t>
            </a:r>
          </a:p>
          <a:p>
            <a:r>
              <a:rPr lang="en-US" dirty="0" smtClean="0"/>
              <a:t>This is essentially one of the key components of the Morris worm.</a:t>
            </a:r>
          </a:p>
          <a:p>
            <a:pPr lvl="1"/>
            <a:r>
              <a:rPr lang="en-US" dirty="0" smtClean="0"/>
              <a:t>And this is a teaser for a future lecture on buffer overflows, which we’ll look at more closely.</a:t>
            </a:r>
          </a:p>
          <a:p>
            <a:r>
              <a:rPr lang="en-US" dirty="0" smtClean="0"/>
              <a:t>But first, one more vulnerability the Morris worm used to propagate…</a:t>
            </a:r>
            <a:endParaRPr lang="en-US" dirty="0"/>
          </a:p>
        </p:txBody>
      </p:sp>
    </p:spTree>
    <p:extLst>
      <p:ext uri="{BB962C8B-B14F-4D97-AF65-F5344CB8AC3E}">
        <p14:creationId xmlns:p14="http://schemas.microsoft.com/office/powerpoint/2010/main" val="15558193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Sendmail</a:t>
            </a:r>
            <a:endParaRPr lang="en-US" dirty="0"/>
          </a:p>
        </p:txBody>
      </p:sp>
      <p:sp>
        <p:nvSpPr>
          <p:cNvPr id="3" name="Content Placeholder 2"/>
          <p:cNvSpPr>
            <a:spLocks noGrp="1"/>
          </p:cNvSpPr>
          <p:nvPr>
            <p:ph idx="1"/>
          </p:nvPr>
        </p:nvSpPr>
        <p:spPr/>
        <p:txBody>
          <a:bodyPr/>
          <a:lstStyle/>
          <a:p>
            <a:r>
              <a:rPr lang="en-US" dirty="0" err="1" smtClean="0"/>
              <a:t>Sendmail</a:t>
            </a:r>
            <a:r>
              <a:rPr lang="en-US" dirty="0" smtClean="0"/>
              <a:t> is a UNIX mail server</a:t>
            </a:r>
          </a:p>
          <a:p>
            <a:r>
              <a:rPr lang="en-US" dirty="0" smtClean="0"/>
              <a:t>Early versions contained two “features”:</a:t>
            </a:r>
          </a:p>
          <a:p>
            <a:pPr lvl="1"/>
            <a:r>
              <a:rPr lang="en-US" dirty="0" smtClean="0"/>
              <a:t>An outsider establishing an SMTP connection to the </a:t>
            </a:r>
            <a:r>
              <a:rPr lang="en-US" dirty="0" err="1" smtClean="0"/>
              <a:t>sendmail</a:t>
            </a:r>
            <a:r>
              <a:rPr lang="en-US" dirty="0" smtClean="0"/>
              <a:t> program could place </a:t>
            </a:r>
            <a:r>
              <a:rPr lang="en-US" dirty="0" err="1" smtClean="0"/>
              <a:t>sendmail</a:t>
            </a:r>
            <a:r>
              <a:rPr lang="en-US" dirty="0" smtClean="0"/>
              <a:t> in DEBUG mode</a:t>
            </a:r>
          </a:p>
          <a:p>
            <a:pPr lvl="1"/>
            <a:r>
              <a:rPr lang="en-US" dirty="0" smtClean="0"/>
              <a:t>With DEBUG mode enabled, a user can execute the run command feature, which sends an email to a program.  The program then uses the email as input.</a:t>
            </a:r>
            <a:endParaRPr lang="en-US" dirty="0"/>
          </a:p>
        </p:txBody>
      </p:sp>
    </p:spTree>
    <p:extLst>
      <p:ext uri="{BB962C8B-B14F-4D97-AF65-F5344CB8AC3E}">
        <p14:creationId xmlns:p14="http://schemas.microsoft.com/office/powerpoint/2010/main" val="643742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Morris worm</a:t>
            </a:r>
            <a:endParaRPr lang="en-US" dirty="0"/>
          </a:p>
        </p:txBody>
      </p:sp>
      <p:sp>
        <p:nvSpPr>
          <p:cNvPr id="3" name="Content Placeholder 2"/>
          <p:cNvSpPr>
            <a:spLocks noGrp="1"/>
          </p:cNvSpPr>
          <p:nvPr>
            <p:ph idx="1"/>
          </p:nvPr>
        </p:nvSpPr>
        <p:spPr/>
        <p:txBody>
          <a:bodyPr/>
          <a:lstStyle/>
          <a:p>
            <a:r>
              <a:rPr lang="en-US" dirty="0" smtClean="0"/>
              <a:t>After initialization (and hiding itself), the worm calls </a:t>
            </a:r>
            <a:r>
              <a:rPr lang="en-US" dirty="0" err="1" smtClean="0"/>
              <a:t>if_init</a:t>
            </a:r>
            <a:r>
              <a:rPr lang="en-US" dirty="0" smtClean="0"/>
              <a:t>() routine which scans the network interfaces on that machine</a:t>
            </a:r>
            <a:endParaRPr lang="en-US" dirty="0"/>
          </a:p>
        </p:txBody>
      </p:sp>
      <p:pic>
        <p:nvPicPr>
          <p:cNvPr id="4" name="Picture 3"/>
          <p:cNvPicPr>
            <a:picLocks noChangeAspect="1"/>
          </p:cNvPicPr>
          <p:nvPr/>
        </p:nvPicPr>
        <p:blipFill>
          <a:blip r:embed="rId2"/>
          <a:stretch>
            <a:fillRect/>
          </a:stretch>
        </p:blipFill>
        <p:spPr>
          <a:xfrm>
            <a:off x="1691680" y="3068960"/>
            <a:ext cx="5148064" cy="3439253"/>
          </a:xfrm>
          <a:prstGeom prst="rect">
            <a:avLst/>
          </a:prstGeom>
        </p:spPr>
      </p:pic>
    </p:spTree>
    <p:extLst>
      <p:ext uri="{BB962C8B-B14F-4D97-AF65-F5344CB8AC3E}">
        <p14:creationId xmlns:p14="http://schemas.microsoft.com/office/powerpoint/2010/main" val="8938755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sp>
        <p:nvSpPr>
          <p:cNvPr id="3" name="Content Placeholder 2"/>
          <p:cNvSpPr>
            <a:spLocks noGrp="1"/>
          </p:cNvSpPr>
          <p:nvPr>
            <p:ph idx="1"/>
          </p:nvPr>
        </p:nvSpPr>
        <p:spPr/>
        <p:txBody>
          <a:bodyPr/>
          <a:lstStyle/>
          <a:p>
            <a:r>
              <a:rPr lang="en-US" dirty="0" smtClean="0"/>
              <a:t>The machine then calls </a:t>
            </a:r>
            <a:r>
              <a:rPr lang="en-US" dirty="0" err="1" smtClean="0"/>
              <a:t>rt_init</a:t>
            </a:r>
            <a:r>
              <a:rPr lang="en-US" dirty="0" smtClean="0"/>
              <a:t>() to look up the machine’s routing table</a:t>
            </a:r>
            <a:endParaRPr lang="en-US" dirty="0"/>
          </a:p>
        </p:txBody>
      </p:sp>
      <p:pic>
        <p:nvPicPr>
          <p:cNvPr id="4" name="Picture 3"/>
          <p:cNvPicPr>
            <a:picLocks noChangeAspect="1"/>
          </p:cNvPicPr>
          <p:nvPr/>
        </p:nvPicPr>
        <p:blipFill>
          <a:blip r:embed="rId2"/>
          <a:stretch>
            <a:fillRect/>
          </a:stretch>
        </p:blipFill>
        <p:spPr>
          <a:xfrm>
            <a:off x="1835696" y="2996952"/>
            <a:ext cx="5400600" cy="3662671"/>
          </a:xfrm>
          <a:prstGeom prst="rect">
            <a:avLst/>
          </a:prstGeom>
        </p:spPr>
      </p:pic>
    </p:spTree>
    <p:extLst>
      <p:ext uri="{BB962C8B-B14F-4D97-AF65-F5344CB8AC3E}">
        <p14:creationId xmlns:p14="http://schemas.microsoft.com/office/powerpoint/2010/main" val="3229822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netstat</a:t>
            </a:r>
            <a:endParaRPr lang="en-US" dirty="0"/>
          </a:p>
        </p:txBody>
      </p:sp>
      <p:sp>
        <p:nvSpPr>
          <p:cNvPr id="3" name="Content Placeholder 2"/>
          <p:cNvSpPr>
            <a:spLocks noGrp="1"/>
          </p:cNvSpPr>
          <p:nvPr>
            <p:ph idx="1"/>
          </p:nvPr>
        </p:nvSpPr>
        <p:spPr/>
        <p:txBody>
          <a:bodyPr/>
          <a:lstStyle/>
          <a:p>
            <a:r>
              <a:rPr lang="en-US" dirty="0" smtClean="0"/>
              <a:t>How?  It calls </a:t>
            </a:r>
            <a:r>
              <a:rPr lang="en-US" dirty="0" err="1" smtClean="0"/>
              <a:t>netstat</a:t>
            </a:r>
            <a:r>
              <a:rPr lang="en-US" dirty="0" smtClean="0"/>
              <a:t>:</a:t>
            </a:r>
          </a:p>
          <a:p>
            <a:pPr marL="0" indent="0">
              <a:buNone/>
            </a:pPr>
            <a:r>
              <a:rPr lang="en-US" dirty="0"/>
              <a:t>	</a:t>
            </a:r>
            <a:r>
              <a:rPr lang="en-US" dirty="0" smtClean="0"/>
              <a:t>pipe=</a:t>
            </a:r>
            <a:r>
              <a:rPr lang="en-US" dirty="0" err="1" smtClean="0"/>
              <a:t>popen</a:t>
            </a:r>
            <a:r>
              <a:rPr lang="en-US" dirty="0" smtClean="0"/>
              <a:t>(“/</a:t>
            </a:r>
            <a:r>
              <a:rPr lang="en-US" dirty="0" err="1" smtClean="0"/>
              <a:t>usr</a:t>
            </a:r>
            <a:r>
              <a:rPr lang="en-US" dirty="0" smtClean="0"/>
              <a:t>/</a:t>
            </a:r>
            <a:r>
              <a:rPr lang="en-US" dirty="0" err="1" smtClean="0"/>
              <a:t>ucb</a:t>
            </a:r>
            <a:r>
              <a:rPr lang="en-US" dirty="0" smtClean="0"/>
              <a:t>/</a:t>
            </a:r>
            <a:r>
              <a:rPr lang="en-US" dirty="0" err="1" smtClean="0"/>
              <a:t>netstat</a:t>
            </a:r>
            <a:r>
              <a:rPr lang="en-US" dirty="0" smtClean="0"/>
              <a:t> –r –n”, “r”);</a:t>
            </a:r>
            <a:endParaRPr lang="en-US" dirty="0"/>
          </a:p>
        </p:txBody>
      </p:sp>
      <p:pic>
        <p:nvPicPr>
          <p:cNvPr id="4" name="Picture 3"/>
          <p:cNvPicPr>
            <a:picLocks noChangeAspect="1"/>
          </p:cNvPicPr>
          <p:nvPr/>
        </p:nvPicPr>
        <p:blipFill>
          <a:blip r:embed="rId2"/>
          <a:stretch>
            <a:fillRect/>
          </a:stretch>
        </p:blipFill>
        <p:spPr>
          <a:xfrm>
            <a:off x="1807141" y="2793396"/>
            <a:ext cx="4817864" cy="3880256"/>
          </a:xfrm>
          <a:prstGeom prst="rect">
            <a:avLst/>
          </a:prstGeom>
        </p:spPr>
      </p:pic>
    </p:spTree>
    <p:extLst>
      <p:ext uri="{BB962C8B-B14F-4D97-AF65-F5344CB8AC3E}">
        <p14:creationId xmlns:p14="http://schemas.microsoft.com/office/powerpoint/2010/main" val="73476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Ettercap</a:t>
            </a:r>
            <a:endParaRPr lang="en-US" dirty="0"/>
          </a:p>
        </p:txBody>
      </p:sp>
      <p:sp>
        <p:nvSpPr>
          <p:cNvPr id="3" name="Content Placeholder 2"/>
          <p:cNvSpPr>
            <a:spLocks noGrp="1"/>
          </p:cNvSpPr>
          <p:nvPr>
            <p:ph idx="1"/>
          </p:nvPr>
        </p:nvSpPr>
        <p:spPr/>
        <p:txBody>
          <a:bodyPr/>
          <a:lstStyle/>
          <a:p>
            <a:r>
              <a:rPr lang="en-US" dirty="0" smtClean="0"/>
              <a:t>Multipurpose sniffer and content filter for “network management” (i.e. man-in-the-middle attacks).</a:t>
            </a:r>
          </a:p>
          <a:p>
            <a:r>
              <a:rPr lang="en-US" dirty="0" smtClean="0"/>
              <a:t>See </a:t>
            </a:r>
            <a:r>
              <a:rPr lang="en-US" dirty="0" smtClean="0">
                <a:hlinkClick r:id="rId2"/>
              </a:rPr>
              <a:t>http://linux.die.net/man/8/ettercap</a:t>
            </a:r>
            <a:endParaRPr lang="en-US" dirty="0" smtClean="0"/>
          </a:p>
          <a:p>
            <a:r>
              <a:rPr lang="en-US" dirty="0" smtClean="0"/>
              <a:t>You can use </a:t>
            </a:r>
            <a:r>
              <a:rPr lang="en-US" dirty="0" err="1" smtClean="0"/>
              <a:t>ettercap</a:t>
            </a:r>
            <a:r>
              <a:rPr lang="en-US" dirty="0" smtClean="0"/>
              <a:t> simply to sniff, but also to automatically apply filters to content being sent.</a:t>
            </a:r>
            <a:endParaRPr lang="en-US" dirty="0"/>
          </a:p>
        </p:txBody>
      </p:sp>
    </p:spTree>
    <p:extLst>
      <p:ext uri="{BB962C8B-B14F-4D97-AF65-F5344CB8AC3E}">
        <p14:creationId xmlns:p14="http://schemas.microsoft.com/office/powerpoint/2010/main" val="263743326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next:</a:t>
            </a:r>
            <a:endParaRPr lang="en-US" dirty="0"/>
          </a:p>
        </p:txBody>
      </p:sp>
      <p:sp>
        <p:nvSpPr>
          <p:cNvPr id="3" name="Content Placeholder 2"/>
          <p:cNvSpPr>
            <a:spLocks noGrp="1"/>
          </p:cNvSpPr>
          <p:nvPr>
            <p:ph idx="1"/>
          </p:nvPr>
        </p:nvSpPr>
        <p:spPr/>
        <p:txBody>
          <a:bodyPr/>
          <a:lstStyle/>
          <a:p>
            <a:r>
              <a:rPr lang="en-US" dirty="0" smtClean="0"/>
              <a:t>Then it calls </a:t>
            </a:r>
            <a:r>
              <a:rPr lang="en-US" dirty="0" err="1" smtClean="0"/>
              <a:t>cracksome</a:t>
            </a:r>
            <a:r>
              <a:rPr lang="en-US" dirty="0" smtClean="0"/>
              <a:t>() to find more machines that would be likely targets.  (Both </a:t>
            </a:r>
            <a:r>
              <a:rPr lang="en-US" dirty="0" err="1" smtClean="0"/>
              <a:t>rhosts</a:t>
            </a:r>
            <a:r>
              <a:rPr lang="en-US" dirty="0" smtClean="0"/>
              <a:t> and </a:t>
            </a:r>
            <a:r>
              <a:rPr lang="en-US" dirty="0" err="1" smtClean="0"/>
              <a:t>rhosts.equiv</a:t>
            </a:r>
            <a:r>
              <a:rPr lang="en-US" dirty="0" smtClean="0"/>
              <a:t> list machines that the local machine knows and trusts.)</a:t>
            </a:r>
            <a:endParaRPr lang="en-US" dirty="0"/>
          </a:p>
        </p:txBody>
      </p:sp>
      <p:pic>
        <p:nvPicPr>
          <p:cNvPr id="4" name="Picture 3"/>
          <p:cNvPicPr>
            <a:picLocks noChangeAspect="1"/>
          </p:cNvPicPr>
          <p:nvPr/>
        </p:nvPicPr>
        <p:blipFill>
          <a:blip r:embed="rId2"/>
          <a:stretch>
            <a:fillRect/>
          </a:stretch>
        </p:blipFill>
        <p:spPr>
          <a:xfrm>
            <a:off x="2273951" y="3652154"/>
            <a:ext cx="4291497" cy="2938239"/>
          </a:xfrm>
          <a:prstGeom prst="rect">
            <a:avLst/>
          </a:prstGeom>
        </p:spPr>
      </p:pic>
    </p:spTree>
    <p:extLst>
      <p:ext uri="{BB962C8B-B14F-4D97-AF65-F5344CB8AC3E}">
        <p14:creationId xmlns:p14="http://schemas.microsoft.com/office/powerpoint/2010/main" val="42088713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 are </a:t>
            </a:r>
            <a:r>
              <a:rPr lang="en-US" dirty="0" err="1" smtClean="0"/>
              <a:t>aquired</a:t>
            </a:r>
            <a:endParaRPr lang="en-US" dirty="0"/>
          </a:p>
        </p:txBody>
      </p:sp>
      <p:sp>
        <p:nvSpPr>
          <p:cNvPr id="3" name="Content Placeholder 2"/>
          <p:cNvSpPr>
            <a:spLocks noGrp="1"/>
          </p:cNvSpPr>
          <p:nvPr>
            <p:ph idx="1"/>
          </p:nvPr>
        </p:nvSpPr>
        <p:spPr/>
        <p:txBody>
          <a:bodyPr/>
          <a:lstStyle/>
          <a:p>
            <a:r>
              <a:rPr lang="en-US" dirty="0" smtClean="0"/>
              <a:t>The worm now has a list of potential targets to attack.</a:t>
            </a:r>
            <a:endParaRPr lang="en-US" dirty="0"/>
          </a:p>
        </p:txBody>
      </p:sp>
      <p:pic>
        <p:nvPicPr>
          <p:cNvPr id="4" name="Picture 3"/>
          <p:cNvPicPr>
            <a:picLocks noChangeAspect="1"/>
          </p:cNvPicPr>
          <p:nvPr/>
        </p:nvPicPr>
        <p:blipFill>
          <a:blip r:embed="rId2"/>
          <a:stretch>
            <a:fillRect/>
          </a:stretch>
        </p:blipFill>
        <p:spPr>
          <a:xfrm>
            <a:off x="1547664" y="2564904"/>
            <a:ext cx="6084168" cy="4012262"/>
          </a:xfrm>
          <a:prstGeom prst="rect">
            <a:avLst/>
          </a:prstGeom>
        </p:spPr>
      </p:pic>
    </p:spTree>
    <p:extLst>
      <p:ext uri="{BB962C8B-B14F-4D97-AF65-F5344CB8AC3E}">
        <p14:creationId xmlns:p14="http://schemas.microsoft.com/office/powerpoint/2010/main" val="23750907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a:t>
            </a:r>
            <a:endParaRPr lang="en-US" dirty="0"/>
          </a:p>
        </p:txBody>
      </p:sp>
      <p:sp>
        <p:nvSpPr>
          <p:cNvPr id="3" name="Content Placeholder 2"/>
          <p:cNvSpPr>
            <a:spLocks noGrp="1"/>
          </p:cNvSpPr>
          <p:nvPr>
            <p:ph idx="1"/>
          </p:nvPr>
        </p:nvSpPr>
        <p:spPr/>
        <p:txBody>
          <a:bodyPr/>
          <a:lstStyle/>
          <a:p>
            <a:r>
              <a:rPr lang="en-US" dirty="0" smtClean="0"/>
              <a:t>It now tried to attack every host on this list using the finger exploit.  If that fails, it tries the </a:t>
            </a:r>
            <a:r>
              <a:rPr lang="en-US" dirty="0" err="1" smtClean="0"/>
              <a:t>sendmail</a:t>
            </a:r>
            <a:r>
              <a:rPr lang="en-US" dirty="0" smtClean="0"/>
              <a:t> exploit.</a:t>
            </a:r>
            <a:endParaRPr lang="en-US" dirty="0"/>
          </a:p>
        </p:txBody>
      </p:sp>
      <p:pic>
        <p:nvPicPr>
          <p:cNvPr id="4" name="Picture 3"/>
          <p:cNvPicPr>
            <a:picLocks noChangeAspect="1"/>
          </p:cNvPicPr>
          <p:nvPr/>
        </p:nvPicPr>
        <p:blipFill>
          <a:blip r:embed="rId2"/>
          <a:stretch>
            <a:fillRect/>
          </a:stretch>
        </p:blipFill>
        <p:spPr>
          <a:xfrm>
            <a:off x="2038258" y="3155997"/>
            <a:ext cx="5377549" cy="3585032"/>
          </a:xfrm>
          <a:prstGeom prst="rect">
            <a:avLst/>
          </a:prstGeom>
        </p:spPr>
      </p:pic>
    </p:spTree>
    <p:extLst>
      <p:ext uri="{BB962C8B-B14F-4D97-AF65-F5344CB8AC3E}">
        <p14:creationId xmlns:p14="http://schemas.microsoft.com/office/powerpoint/2010/main" val="37355332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worm: next phase</a:t>
            </a:r>
            <a:endParaRPr lang="en-US" dirty="0"/>
          </a:p>
        </p:txBody>
      </p:sp>
      <p:sp>
        <p:nvSpPr>
          <p:cNvPr id="3" name="Content Placeholder 2"/>
          <p:cNvSpPr>
            <a:spLocks noGrp="1"/>
          </p:cNvSpPr>
          <p:nvPr>
            <p:ph idx="1"/>
          </p:nvPr>
        </p:nvSpPr>
        <p:spPr/>
        <p:txBody>
          <a:bodyPr>
            <a:normAutofit lnSpcReduction="10000"/>
          </a:bodyPr>
          <a:lstStyle/>
          <a:p>
            <a:r>
              <a:rPr lang="en-US" dirty="0" smtClean="0"/>
              <a:t>Either way, a small program l1.c has hopefully been copied, compiled and launched at the remote host.</a:t>
            </a:r>
          </a:p>
          <a:p>
            <a:r>
              <a:rPr lang="en-US" dirty="0" smtClean="0"/>
              <a:t>This is its “grappling hook”: a small piece of portable code that attempts to copy the full worm onto the new machine.</a:t>
            </a:r>
          </a:p>
          <a:p>
            <a:r>
              <a:rPr lang="en-US" dirty="0" smtClean="0"/>
              <a:t>The final phase, </a:t>
            </a:r>
            <a:r>
              <a:rPr lang="en-US" dirty="0" err="1" smtClean="0"/>
              <a:t>waithit</a:t>
            </a:r>
            <a:r>
              <a:rPr lang="en-US" dirty="0" smtClean="0"/>
              <a:t>(), communicates with l1.c at the remote host to copy over a set of object files (the actual worm).</a:t>
            </a:r>
            <a:endParaRPr lang="en-US" dirty="0"/>
          </a:p>
        </p:txBody>
      </p:sp>
    </p:spTree>
    <p:extLst>
      <p:ext uri="{BB962C8B-B14F-4D97-AF65-F5344CB8AC3E}">
        <p14:creationId xmlns:p14="http://schemas.microsoft.com/office/powerpoint/2010/main" val="29334102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worm: final phase</a:t>
            </a:r>
            <a:endParaRPr lang="en-US" dirty="0"/>
          </a:p>
        </p:txBody>
      </p:sp>
      <p:sp>
        <p:nvSpPr>
          <p:cNvPr id="3" name="Content Placeholder 2"/>
          <p:cNvSpPr>
            <a:spLocks noGrp="1"/>
          </p:cNvSpPr>
          <p:nvPr>
            <p:ph idx="1"/>
          </p:nvPr>
        </p:nvSpPr>
        <p:spPr/>
        <p:txBody>
          <a:bodyPr/>
          <a:lstStyle/>
          <a:p>
            <a:r>
              <a:rPr lang="en-US" dirty="0" smtClean="0"/>
              <a:t>The object files are compiled for different targets.  The program l1.c attempts to link and launch them on the target.</a:t>
            </a:r>
            <a:endParaRPr lang="en-US" dirty="0"/>
          </a:p>
        </p:txBody>
      </p:sp>
      <p:pic>
        <p:nvPicPr>
          <p:cNvPr id="4" name="Picture 3"/>
          <p:cNvPicPr>
            <a:picLocks noChangeAspect="1"/>
          </p:cNvPicPr>
          <p:nvPr/>
        </p:nvPicPr>
        <p:blipFill>
          <a:blip r:embed="rId2"/>
          <a:stretch>
            <a:fillRect/>
          </a:stretch>
        </p:blipFill>
        <p:spPr>
          <a:xfrm>
            <a:off x="2135212" y="3212976"/>
            <a:ext cx="5004048" cy="3305574"/>
          </a:xfrm>
          <a:prstGeom prst="rect">
            <a:avLst/>
          </a:prstGeom>
        </p:spPr>
      </p:pic>
    </p:spTree>
    <p:extLst>
      <p:ext uri="{BB962C8B-B14F-4D97-AF65-F5344CB8AC3E}">
        <p14:creationId xmlns:p14="http://schemas.microsoft.com/office/powerpoint/2010/main" val="33859442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worm: a mistake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 might be asking: how does this measure the internet??</a:t>
            </a:r>
          </a:p>
          <a:p>
            <a:pPr lvl="1"/>
            <a:r>
              <a:rPr lang="en-US" dirty="0" smtClean="0"/>
              <a:t>Good question!</a:t>
            </a:r>
          </a:p>
          <a:p>
            <a:r>
              <a:rPr lang="en-US" dirty="0" smtClean="0"/>
              <a:t>The worm was supposed to send a packet of data to 128.32.137.13, but the code had a bug.  It never sent anything.</a:t>
            </a:r>
          </a:p>
          <a:p>
            <a:r>
              <a:rPr lang="en-US" dirty="0" smtClean="0"/>
              <a:t>Also, the worm was supposed to detect if it was already running on the machine.  However, in order to make it harder to detect later, it was set to run on the machine every 7 times.  (Too much!)</a:t>
            </a:r>
          </a:p>
          <a:p>
            <a:r>
              <a:rPr lang="en-US" dirty="0" smtClean="0"/>
              <a:t>Interestingly, it was released at MIT, even though Morris was a student at Cornell.</a:t>
            </a:r>
            <a:endParaRPr lang="en-US" dirty="0"/>
          </a:p>
        </p:txBody>
      </p:sp>
    </p:spTree>
    <p:extLst>
      <p:ext uri="{BB962C8B-B14F-4D97-AF65-F5344CB8AC3E}">
        <p14:creationId xmlns:p14="http://schemas.microsoft.com/office/powerpoint/2010/main" val="23411179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worm: the aftermath</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“Robert T. Morris was convicted of violating the Computer Fraud and Abuse Act (Title 18), and sentenced to 3 years of probation, 400 hours of community service, a fine of $10,050, and the costs of his supervision.”</a:t>
            </a:r>
          </a:p>
          <a:p>
            <a:r>
              <a:rPr lang="en-US" dirty="0" smtClean="0"/>
              <a:t>He became a professor at MIT, conducting research in networks and OS.</a:t>
            </a:r>
            <a:endParaRPr lang="en-US" dirty="0"/>
          </a:p>
        </p:txBody>
      </p:sp>
      <p:sp>
        <p:nvSpPr>
          <p:cNvPr id="5" name="Content Placeholder 4"/>
          <p:cNvSpPr>
            <a:spLocks noGrp="1"/>
          </p:cNvSpPr>
          <p:nvPr>
            <p:ph sz="half" idx="2"/>
          </p:nvPr>
        </p:nvSpPr>
        <p:spPr/>
        <p:txBody>
          <a:bodyPr>
            <a:normAutofit fontScale="92500" lnSpcReduction="10000"/>
          </a:bodyPr>
          <a:lstStyle/>
          <a:p>
            <a:endParaRPr lang="en-US"/>
          </a:p>
        </p:txBody>
      </p:sp>
      <p:pic>
        <p:nvPicPr>
          <p:cNvPr id="6" name="Content Placeholder 4"/>
          <p:cNvPicPr>
            <a:picLocks noChangeAspect="1"/>
          </p:cNvPicPr>
          <p:nvPr/>
        </p:nvPicPr>
        <p:blipFill rotWithShape="1">
          <a:blip r:embed="rId2"/>
          <a:srcRect l="-7819" t="-5986" r="-5993" b="-2060"/>
          <a:stretch/>
        </p:blipFill>
        <p:spPr>
          <a:xfrm>
            <a:off x="4754880" y="2057401"/>
            <a:ext cx="3931920" cy="3980328"/>
          </a:xfrm>
          <a:prstGeom prst="rect">
            <a:avLst/>
          </a:prstGeom>
        </p:spPr>
      </p:pic>
    </p:spTree>
    <p:extLst>
      <p:ext uri="{BB962C8B-B14F-4D97-AF65-F5344CB8AC3E}">
        <p14:creationId xmlns:p14="http://schemas.microsoft.com/office/powerpoint/2010/main" val="3502058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care</a:t>
            </a:r>
            <a:endParaRPr lang="en-US" dirty="0"/>
          </a:p>
        </p:txBody>
      </p:sp>
      <p:sp>
        <p:nvSpPr>
          <p:cNvPr id="5" name="Content Placeholder 4"/>
          <p:cNvSpPr>
            <a:spLocks noGrp="1"/>
          </p:cNvSpPr>
          <p:nvPr>
            <p:ph idx="1"/>
          </p:nvPr>
        </p:nvSpPr>
        <p:spPr/>
        <p:txBody>
          <a:bodyPr/>
          <a:lstStyle/>
          <a:p>
            <a:r>
              <a:rPr lang="en-US" dirty="0" smtClean="0"/>
              <a:t>It may seem silly to study such an old case – why should we care?</a:t>
            </a:r>
          </a:p>
          <a:p>
            <a:r>
              <a:rPr lang="en-US" dirty="0" smtClean="0"/>
              <a:t>These same exploits (or similar ones) are still out there today!</a:t>
            </a:r>
            <a:endParaRPr lang="en-US" dirty="0"/>
          </a:p>
        </p:txBody>
      </p:sp>
      <p:pic>
        <p:nvPicPr>
          <p:cNvPr id="6" name="Picture 5"/>
          <p:cNvPicPr>
            <a:picLocks noChangeAspect="1"/>
          </p:cNvPicPr>
          <p:nvPr/>
        </p:nvPicPr>
        <p:blipFill>
          <a:blip r:embed="rId2"/>
          <a:stretch>
            <a:fillRect/>
          </a:stretch>
        </p:blipFill>
        <p:spPr>
          <a:xfrm>
            <a:off x="1331640" y="3933056"/>
            <a:ext cx="6444208" cy="2757192"/>
          </a:xfrm>
          <a:prstGeom prst="rect">
            <a:avLst/>
          </a:prstGeom>
        </p:spPr>
      </p:pic>
    </p:spTree>
    <p:extLst>
      <p:ext uri="{BB962C8B-B14F-4D97-AF65-F5344CB8AC3E}">
        <p14:creationId xmlns:p14="http://schemas.microsoft.com/office/powerpoint/2010/main" val="20577951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Defenses	</a:t>
            </a:r>
            <a:endParaRPr lang="en-US" dirty="0"/>
          </a:p>
        </p:txBody>
      </p:sp>
      <p:sp>
        <p:nvSpPr>
          <p:cNvPr id="3" name="Content Placeholder 2"/>
          <p:cNvSpPr>
            <a:spLocks noGrp="1"/>
          </p:cNvSpPr>
          <p:nvPr>
            <p:ph idx="1"/>
          </p:nvPr>
        </p:nvSpPr>
        <p:spPr/>
        <p:txBody>
          <a:bodyPr>
            <a:normAutofit lnSpcReduction="10000"/>
          </a:bodyPr>
          <a:lstStyle/>
          <a:p>
            <a:r>
              <a:rPr lang="en-US" dirty="0" smtClean="0"/>
              <a:t>Many defenses have been enacted to stop the spread of worms.  Main ones:</a:t>
            </a:r>
          </a:p>
          <a:p>
            <a:pPr lvl="1"/>
            <a:r>
              <a:rPr lang="en-US" dirty="0" smtClean="0"/>
              <a:t>Firewalls</a:t>
            </a:r>
          </a:p>
          <a:p>
            <a:pPr lvl="1"/>
            <a:r>
              <a:rPr lang="en-US" dirty="0" smtClean="0"/>
              <a:t>ASLR (Address Space Layout Randomization)</a:t>
            </a:r>
          </a:p>
          <a:p>
            <a:pPr lvl="1"/>
            <a:r>
              <a:rPr lang="en-US" dirty="0" smtClean="0"/>
              <a:t>DEP (Data Execution Prevention) or Executable Address Space Protection</a:t>
            </a:r>
          </a:p>
          <a:p>
            <a:r>
              <a:rPr lang="en-US" dirty="0" smtClean="0"/>
              <a:t>We’ll see these more later, but they are fairly strong, and there are many recent developments.</a:t>
            </a:r>
            <a:endParaRPr lang="en-US" dirty="0"/>
          </a:p>
        </p:txBody>
      </p:sp>
    </p:spTree>
    <p:extLst>
      <p:ext uri="{BB962C8B-B14F-4D97-AF65-F5344CB8AC3E}">
        <p14:creationId xmlns:p14="http://schemas.microsoft.com/office/powerpoint/2010/main" val="26706415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Botnet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Collection of compromised hosts</a:t>
            </a:r>
          </a:p>
          <a:p>
            <a:pPr lvl="1"/>
            <a:r>
              <a:rPr lang="en-US" dirty="0" smtClean="0"/>
              <a:t>Spread like worms and viruses</a:t>
            </a:r>
          </a:p>
          <a:p>
            <a:pPr lvl="1"/>
            <a:r>
              <a:rPr lang="en-US" dirty="0" smtClean="0"/>
              <a:t>Once installed, respond to remote commands</a:t>
            </a:r>
          </a:p>
          <a:p>
            <a:r>
              <a:rPr lang="en-US" dirty="0" smtClean="0"/>
              <a:t>Platform for many network attacks</a:t>
            </a:r>
          </a:p>
          <a:p>
            <a:pPr lvl="1"/>
            <a:r>
              <a:rPr lang="en-US" dirty="0" smtClean="0"/>
              <a:t>Spam forwarding</a:t>
            </a:r>
          </a:p>
          <a:p>
            <a:pPr lvl="1"/>
            <a:r>
              <a:rPr lang="en-US" dirty="0" smtClean="0"/>
              <a:t>Click fraud</a:t>
            </a:r>
          </a:p>
          <a:p>
            <a:pPr lvl="1"/>
            <a:r>
              <a:rPr lang="en-US" dirty="0" smtClean="0"/>
              <a:t>Keystroke logging</a:t>
            </a:r>
          </a:p>
          <a:p>
            <a:pPr lvl="1"/>
            <a:r>
              <a:rPr lang="en-US" dirty="0" err="1" smtClean="0"/>
              <a:t>DDoS</a:t>
            </a:r>
            <a:endParaRPr lang="en-US" dirty="0" smtClean="0"/>
          </a:p>
          <a:p>
            <a:r>
              <a:rPr lang="en-US" dirty="0" smtClean="0"/>
              <a:t>Serious problems!</a:t>
            </a:r>
          </a:p>
          <a:p>
            <a:pPr lvl="1"/>
            <a:r>
              <a:rPr lang="en-US" dirty="0" smtClean="0"/>
              <a:t>This is the top concern of many businesses like banks and online merchants</a:t>
            </a:r>
            <a:endParaRPr lang="en-US" dirty="0"/>
          </a:p>
        </p:txBody>
      </p:sp>
    </p:spTree>
    <p:extLst>
      <p:ext uri="{BB962C8B-B14F-4D97-AF65-F5344CB8AC3E}">
        <p14:creationId xmlns:p14="http://schemas.microsoft.com/office/powerpoint/2010/main" val="49379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Ettercap</a:t>
            </a:r>
            <a:r>
              <a:rPr lang="en-US" dirty="0" smtClean="0"/>
              <a:t> example 1: Observe traffic between two machines</a:t>
            </a:r>
            <a:endParaRPr lang="en-US" dirty="0"/>
          </a:p>
        </p:txBody>
      </p:sp>
      <p:pic>
        <p:nvPicPr>
          <p:cNvPr id="4" name="Content Placeholder 3"/>
          <p:cNvPicPr>
            <a:picLocks noGrp="1" noChangeAspect="1"/>
          </p:cNvPicPr>
          <p:nvPr>
            <p:ph idx="1"/>
          </p:nvPr>
        </p:nvPicPr>
        <p:blipFill rotWithShape="1">
          <a:blip r:embed="rId2"/>
          <a:srcRect t="-3585" b="-1"/>
          <a:stretch/>
        </p:blipFill>
        <p:spPr>
          <a:xfrm>
            <a:off x="457200" y="1417638"/>
            <a:ext cx="8229600" cy="4708525"/>
          </a:xfrm>
        </p:spPr>
      </p:pic>
    </p:spTree>
    <p:extLst>
      <p:ext uri="{BB962C8B-B14F-4D97-AF65-F5344CB8AC3E}">
        <p14:creationId xmlns:p14="http://schemas.microsoft.com/office/powerpoint/2010/main" val="123816110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botnet</a:t>
            </a:r>
            <a:endParaRPr lang="en-US" dirty="0"/>
          </a:p>
        </p:txBody>
      </p:sp>
      <p:sp>
        <p:nvSpPr>
          <p:cNvPr id="3" name="Content Placeholder 2"/>
          <p:cNvSpPr>
            <a:spLocks noGrp="1"/>
          </p:cNvSpPr>
          <p:nvPr>
            <p:ph idx="1"/>
          </p:nvPr>
        </p:nvSpPr>
        <p:spPr/>
        <p:txBody>
          <a:bodyPr/>
          <a:lstStyle/>
          <a:p>
            <a:r>
              <a:rPr lang="en-US" dirty="0" smtClean="0"/>
              <a:t>Try different attacks:</a:t>
            </a:r>
            <a:endParaRPr lang="en-US" dirty="0"/>
          </a:p>
        </p:txBody>
      </p:sp>
      <p:pic>
        <p:nvPicPr>
          <p:cNvPr id="4" name="Picture 3" descr="Screen Shot 2015-02-04 at 11.56.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159" y="2169932"/>
            <a:ext cx="5947238" cy="3989567"/>
          </a:xfrm>
          <a:prstGeom prst="rect">
            <a:avLst/>
          </a:prstGeom>
        </p:spPr>
      </p:pic>
    </p:spTree>
    <p:extLst>
      <p:ext uri="{BB962C8B-B14F-4D97-AF65-F5344CB8AC3E}">
        <p14:creationId xmlns:p14="http://schemas.microsoft.com/office/powerpoint/2010/main" val="29410326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botnet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Hosts then connect back:</a:t>
            </a:r>
            <a:endParaRPr lang="en-US" dirty="0"/>
          </a:p>
        </p:txBody>
      </p:sp>
      <p:pic>
        <p:nvPicPr>
          <p:cNvPr id="4" name="Picture 3" descr="Screen Shot 2015-02-04 at 11.57.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171" y="2250416"/>
            <a:ext cx="6875594" cy="4073356"/>
          </a:xfrm>
          <a:prstGeom prst="rect">
            <a:avLst/>
          </a:prstGeom>
        </p:spPr>
      </p:pic>
    </p:spTree>
    <p:extLst>
      <p:ext uri="{BB962C8B-B14F-4D97-AF65-F5344CB8AC3E}">
        <p14:creationId xmlns:p14="http://schemas.microsoft.com/office/powerpoint/2010/main" val="2730731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botnet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And get instructions:</a:t>
            </a:r>
            <a:endParaRPr lang="en-US" dirty="0"/>
          </a:p>
        </p:txBody>
      </p:sp>
      <p:pic>
        <p:nvPicPr>
          <p:cNvPr id="5" name="Picture 4" descr="Screen Shot 2015-02-04 at 11.58.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755" y="2293294"/>
            <a:ext cx="7275069" cy="4114858"/>
          </a:xfrm>
          <a:prstGeom prst="rect">
            <a:avLst/>
          </a:prstGeom>
        </p:spPr>
      </p:pic>
    </p:spTree>
    <p:extLst>
      <p:ext uri="{BB962C8B-B14F-4D97-AF65-F5344CB8AC3E}">
        <p14:creationId xmlns:p14="http://schemas.microsoft.com/office/powerpoint/2010/main" val="3342794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botnet: Storm email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Clicking on email or link caused malicious code to be installed</a:t>
            </a:r>
          </a:p>
          <a:p>
            <a:pPr lvl="1"/>
            <a:r>
              <a:rPr lang="en-US" dirty="0" smtClean="0"/>
              <a:t>Fake news story on storm, </a:t>
            </a:r>
            <a:r>
              <a:rPr lang="en-US" dirty="0" err="1" smtClean="0"/>
              <a:t>ecard</a:t>
            </a:r>
            <a:r>
              <a:rPr lang="en-US" dirty="0" smtClean="0"/>
              <a:t>, links to malicious website</a:t>
            </a:r>
          </a:p>
          <a:p>
            <a:pPr lvl="1"/>
            <a:r>
              <a:rPr lang="en-US" dirty="0" smtClean="0"/>
              <a:t>Incorporated a quick change to stay ahead of blocking: modified itself every 30 minutes to evade standard signature based monitoring</a:t>
            </a:r>
          </a:p>
          <a:p>
            <a:r>
              <a:rPr lang="en-US" dirty="0" smtClean="0"/>
              <a:t>Infected 1.7 million bots by end of July</a:t>
            </a:r>
          </a:p>
          <a:p>
            <a:pPr lvl="1"/>
            <a:r>
              <a:rPr lang="en-US" dirty="0" smtClean="0"/>
              <a:t>P2P architecture instead of centralized</a:t>
            </a:r>
          </a:p>
          <a:p>
            <a:r>
              <a:rPr lang="en-US" dirty="0" smtClean="0"/>
              <a:t>For profit: it sent stock-picking spam, and ripped profits for the risen stocks</a:t>
            </a:r>
            <a:endParaRPr lang="en-US" dirty="0"/>
          </a:p>
        </p:txBody>
      </p:sp>
    </p:spTree>
    <p:extLst>
      <p:ext uri="{BB962C8B-B14F-4D97-AF65-F5344CB8AC3E}">
        <p14:creationId xmlns:p14="http://schemas.microsoft.com/office/powerpoint/2010/main" val="25048241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 detection methods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Signature based (and in most products)</a:t>
            </a:r>
          </a:p>
          <a:p>
            <a:r>
              <a:rPr lang="en-US" dirty="0" smtClean="0"/>
              <a:t>Rule-based</a:t>
            </a:r>
          </a:p>
          <a:p>
            <a:pPr lvl="1"/>
            <a:r>
              <a:rPr lang="en-US" dirty="0" smtClean="0"/>
              <a:t>Monitor outbound network connections (like </a:t>
            </a:r>
            <a:r>
              <a:rPr lang="en-US" dirty="0" err="1" smtClean="0"/>
              <a:t>ZoneAlarm</a:t>
            </a:r>
            <a:r>
              <a:rPr lang="en-US" dirty="0" smtClean="0"/>
              <a:t>) – generally annoying</a:t>
            </a:r>
          </a:p>
          <a:p>
            <a:pPr lvl="1"/>
            <a:r>
              <a:rPr lang="en-US" dirty="0" smtClean="0"/>
              <a:t>Block certain ports</a:t>
            </a:r>
          </a:p>
          <a:p>
            <a:r>
              <a:rPr lang="en-US" dirty="0" smtClean="0"/>
              <a:t>Hybrid approach: content based filtering</a:t>
            </a:r>
          </a:p>
          <a:p>
            <a:pPr lvl="1"/>
            <a:r>
              <a:rPr lang="en-US" dirty="0" smtClean="0"/>
              <a:t>Match network packets to known command strings</a:t>
            </a:r>
          </a:p>
          <a:p>
            <a:r>
              <a:rPr lang="en-US" dirty="0" smtClean="0"/>
              <a:t>Network monitoring</a:t>
            </a:r>
          </a:p>
          <a:p>
            <a:pPr lvl="1"/>
            <a:r>
              <a:rPr lang="en-US" dirty="0" smtClean="0"/>
              <a:t>Bot hunter: correlate various NIDS alarms to identify infection sequence in progress</a:t>
            </a:r>
          </a:p>
          <a:p>
            <a:pPr lvl="1"/>
            <a:r>
              <a:rPr lang="en-US" dirty="0" smtClean="0"/>
              <a:t>Recognize traffic patterns associated with infection</a:t>
            </a:r>
            <a:endParaRPr lang="en-US" dirty="0"/>
          </a:p>
        </p:txBody>
      </p:sp>
    </p:spTree>
    <p:extLst>
      <p:ext uri="{BB962C8B-B14F-4D97-AF65-F5344CB8AC3E}">
        <p14:creationId xmlns:p14="http://schemas.microsoft.com/office/powerpoint/2010/main" val="3774005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Ettercap</a:t>
            </a:r>
            <a:r>
              <a:rPr lang="en-US" dirty="0" smtClean="0"/>
              <a:t> example 2: Alter web traffic</a:t>
            </a:r>
            <a:endParaRPr lang="en-US" dirty="0"/>
          </a:p>
        </p:txBody>
      </p:sp>
      <p:sp>
        <p:nvSpPr>
          <p:cNvPr id="3" name="Content Placeholder 2"/>
          <p:cNvSpPr>
            <a:spLocks noGrp="1"/>
          </p:cNvSpPr>
          <p:nvPr>
            <p:ph idx="1"/>
          </p:nvPr>
        </p:nvSpPr>
        <p:spPr>
          <a:xfrm>
            <a:off x="457200" y="1206500"/>
            <a:ext cx="8229600" cy="4919663"/>
          </a:xfrm>
        </p:spPr>
        <p:txBody>
          <a:bodyPr/>
          <a:lstStyle/>
          <a:p>
            <a:r>
              <a:rPr lang="en-US" dirty="0" smtClean="0"/>
              <a:t>Step 1: write a filter and compile it.</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203200" y="1940512"/>
            <a:ext cx="8772056" cy="4578821"/>
          </a:xfrm>
          <a:prstGeom prst="rect">
            <a:avLst/>
          </a:prstGeom>
        </p:spPr>
      </p:pic>
    </p:spTree>
    <p:extLst>
      <p:ext uri="{BB962C8B-B14F-4D97-AF65-F5344CB8AC3E}">
        <p14:creationId xmlns:p14="http://schemas.microsoft.com/office/powerpoint/2010/main" val="389140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TotalTime>
  <Words>2932</Words>
  <Application>Microsoft Macintosh PowerPoint</Application>
  <PresentationFormat>On-screen Show (4:3)</PresentationFormat>
  <Paragraphs>304</Paragraphs>
  <Slides>84</Slides>
  <Notes>0</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Network design Worms</vt:lpstr>
      <vt:lpstr>Next lab: Implementing ARP Poisoning</vt:lpstr>
      <vt:lpstr>Tcpdump</vt:lpstr>
      <vt:lpstr>Tcpdump example</vt:lpstr>
      <vt:lpstr>Huh?  (Look closer)</vt:lpstr>
      <vt:lpstr>And here:</vt:lpstr>
      <vt:lpstr>Ettercap</vt:lpstr>
      <vt:lpstr>Ettercap example 1: Observe traffic between two machines</vt:lpstr>
      <vt:lpstr>Ettercap example 2: Alter web traffic</vt:lpstr>
      <vt:lpstr>Ettercap example 2: Alter web traffic</vt:lpstr>
      <vt:lpstr>Beyond ARP poisoning</vt:lpstr>
      <vt:lpstr>Recall: Key exchanges</vt:lpstr>
      <vt:lpstr>Recall: Key exchanges</vt:lpstr>
      <vt:lpstr>Avoiding this attack</vt:lpstr>
      <vt:lpstr>Example: TSL (in web apps)</vt:lpstr>
      <vt:lpstr>Note: still not foolproof!</vt:lpstr>
      <vt:lpstr>SSLstrip</vt:lpstr>
      <vt:lpstr>Network Design: A Case Study</vt:lpstr>
      <vt:lpstr>Policy Design and Development</vt:lpstr>
      <vt:lpstr>First principles:</vt:lpstr>
      <vt:lpstr>First principles:</vt:lpstr>
      <vt:lpstr>Example : a (fake) company</vt:lpstr>
      <vt:lpstr>Example : a (fake) company</vt:lpstr>
      <vt:lpstr>Fake Company (cont.)</vt:lpstr>
      <vt:lpstr>Network Design Fundamentals</vt:lpstr>
      <vt:lpstr>Possible design for our company</vt:lpstr>
      <vt:lpstr>A few things to note:</vt:lpstr>
      <vt:lpstr>The outer firewall</vt:lpstr>
      <vt:lpstr>The outer firewall</vt:lpstr>
      <vt:lpstr>The inner firewall</vt:lpstr>
      <vt:lpstr>Administrator connection</vt:lpstr>
      <vt:lpstr>PowerPoint Presentation</vt:lpstr>
      <vt:lpstr>DMZ Servers</vt:lpstr>
      <vt:lpstr>DMZ Mail Server</vt:lpstr>
      <vt:lpstr>DMZ Web Server</vt:lpstr>
      <vt:lpstr>DMZ DNS Server</vt:lpstr>
      <vt:lpstr>DMZ log server</vt:lpstr>
      <vt:lpstr>Server Summary</vt:lpstr>
      <vt:lpstr>PowerPoint Presentation</vt:lpstr>
      <vt:lpstr>Internal networks</vt:lpstr>
      <vt:lpstr>PowerPoint Presentation</vt:lpstr>
      <vt:lpstr>A few notes</vt:lpstr>
      <vt:lpstr>Additional DMZ services </vt:lpstr>
      <vt:lpstr>New topic: Malware</vt:lpstr>
      <vt:lpstr>Worms: network based attacks</vt:lpstr>
      <vt:lpstr>And even more of them:</vt:lpstr>
      <vt:lpstr>How worms propagate</vt:lpstr>
      <vt:lpstr>Measuring activity</vt:lpstr>
      <vt:lpstr>How fast are worms?</vt:lpstr>
      <vt:lpstr>How accurate?</vt:lpstr>
      <vt:lpstr>But depends on the worm</vt:lpstr>
      <vt:lpstr>Worm defenses</vt:lpstr>
      <vt:lpstr>Challenges for Worm defenses</vt:lpstr>
      <vt:lpstr>Generic Exploit Blocking</vt:lpstr>
      <vt:lpstr>Generic exploit blocking</vt:lpstr>
      <vt:lpstr>Morris Worm </vt:lpstr>
      <vt:lpstr>Morris worm: how?</vt:lpstr>
      <vt:lpstr>Finger</vt:lpstr>
      <vt:lpstr>Finger weakness</vt:lpstr>
      <vt:lpstr>Example: gets()</vt:lpstr>
      <vt:lpstr>What is happening?</vt:lpstr>
      <vt:lpstr>What is happening (cont)</vt:lpstr>
      <vt:lpstr>What is happening (cont)</vt:lpstr>
      <vt:lpstr>Even worse…</vt:lpstr>
      <vt:lpstr>Back to finger</vt:lpstr>
      <vt:lpstr>Sendmail</vt:lpstr>
      <vt:lpstr>Back to the Morris worm</vt:lpstr>
      <vt:lpstr>Next:</vt:lpstr>
      <vt:lpstr>Using netstat</vt:lpstr>
      <vt:lpstr>And next:</vt:lpstr>
      <vt:lpstr>Targets are aquired</vt:lpstr>
      <vt:lpstr>Attacking</vt:lpstr>
      <vt:lpstr>Morris worm: next phase</vt:lpstr>
      <vt:lpstr>Morris worm: final phase</vt:lpstr>
      <vt:lpstr>Morris worm: a mistake</vt:lpstr>
      <vt:lpstr>Morris worm: the aftermath</vt:lpstr>
      <vt:lpstr>Why we care</vt:lpstr>
      <vt:lpstr>Other Defenses </vt:lpstr>
      <vt:lpstr>Botnet</vt:lpstr>
      <vt:lpstr>Building a botnet</vt:lpstr>
      <vt:lpstr>Building a botnet (cont)</vt:lpstr>
      <vt:lpstr>Building a botnet (cont)</vt:lpstr>
      <vt:lpstr>An example botnet: Storm email</vt:lpstr>
      <vt:lpstr>Bot detection methods</vt:lpstr>
    </vt:vector>
  </TitlesOfParts>
  <Company>SLU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Chambers</dc:creator>
  <cp:lastModifiedBy>Default User</cp:lastModifiedBy>
  <cp:revision>7</cp:revision>
  <dcterms:created xsi:type="dcterms:W3CDTF">2016-09-12T20:31:54Z</dcterms:created>
  <dcterms:modified xsi:type="dcterms:W3CDTF">2016-09-20T14:33:48Z</dcterms:modified>
</cp:coreProperties>
</file>