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-22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printerSettings" Target="printerSettings/printerSettings1.bin"/><Relationship Id="rId42" Type="http://schemas.openxmlformats.org/officeDocument/2006/relationships/presProps" Target="presProps.xml"/><Relationship Id="rId43" Type="http://schemas.openxmlformats.org/officeDocument/2006/relationships/viewProps" Target="viewProps.xml"/><Relationship Id="rId44" Type="http://schemas.openxmlformats.org/officeDocument/2006/relationships/theme" Target="theme/theme1.xml"/><Relationship Id="rId4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39F94-650A-4949-92E8-70A80ABEF759}" type="datetimeFigureOut">
              <a:rPr lang="en-US" smtClean="0"/>
              <a:t>9/27/16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CA1D8-C47F-EC47-989A-87FF258C6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397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39F94-650A-4949-92E8-70A80ABEF759}" type="datetimeFigureOut">
              <a:rPr lang="en-US" smtClean="0"/>
              <a:t>9/27/16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CA1D8-C47F-EC47-989A-87FF258C6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498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39F94-650A-4949-92E8-70A80ABEF759}" type="datetimeFigureOut">
              <a:rPr lang="en-US" smtClean="0"/>
              <a:t>9/27/16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CA1D8-C47F-EC47-989A-87FF258C6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983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39F94-650A-4949-92E8-70A80ABEF759}" type="datetimeFigureOut">
              <a:rPr lang="en-US" smtClean="0"/>
              <a:t>9/27/16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CA1D8-C47F-EC47-989A-87FF258C6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243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39F94-650A-4949-92E8-70A80ABEF759}" type="datetimeFigureOut">
              <a:rPr lang="en-US" smtClean="0"/>
              <a:t>9/27/16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CA1D8-C47F-EC47-989A-87FF258C6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92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39F94-650A-4949-92E8-70A80ABEF759}" type="datetimeFigureOut">
              <a:rPr lang="en-US" smtClean="0"/>
              <a:t>9/27/16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CA1D8-C47F-EC47-989A-87FF258C6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073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39F94-650A-4949-92E8-70A80ABEF759}" type="datetimeFigureOut">
              <a:rPr lang="en-US" smtClean="0"/>
              <a:t>9/27/16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CA1D8-C47F-EC47-989A-87FF258C6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475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39F94-650A-4949-92E8-70A80ABEF759}" type="datetimeFigureOut">
              <a:rPr lang="en-US" smtClean="0"/>
              <a:t>9/27/16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CA1D8-C47F-EC47-989A-87FF258C6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184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39F94-650A-4949-92E8-70A80ABEF759}" type="datetimeFigureOut">
              <a:rPr lang="en-US" smtClean="0"/>
              <a:t>9/27/16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CA1D8-C47F-EC47-989A-87FF258C6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799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39F94-650A-4949-92E8-70A80ABEF759}" type="datetimeFigureOut">
              <a:rPr lang="en-US" smtClean="0"/>
              <a:t>9/27/16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CA1D8-C47F-EC47-989A-87FF258C6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943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39F94-650A-4949-92E8-70A80ABEF759}" type="datetimeFigureOut">
              <a:rPr lang="en-US" smtClean="0"/>
              <a:t>9/27/16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CA1D8-C47F-EC47-989A-87FF258C6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405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D39F94-650A-4949-92E8-70A80ABEF759}" type="datetimeFigureOut">
              <a:rPr lang="en-US" smtClean="0"/>
              <a:t>9/27/16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CCA1D8-C47F-EC47-989A-87FF258C6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424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gi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7.gi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8.jp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Buffer overflows and exploits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015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refinement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9951"/>
            <a:ext cx="8229600" cy="5090473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 smtClean="0"/>
              <a:t>buf</a:t>
            </a:r>
            <a:r>
              <a:rPr lang="en-US" dirty="0" smtClean="0"/>
              <a:t> is stored in vulnerable()’s stack </a:t>
            </a:r>
            <a:r>
              <a:rPr lang="en-US" dirty="0" smtClean="0"/>
              <a:t>frame</a:t>
            </a:r>
            <a:endParaRPr lang="en-US" dirty="0" smtClean="0"/>
          </a:p>
          <a:p>
            <a:pPr lvl="1"/>
            <a:r>
              <a:rPr lang="en-US" dirty="0" smtClean="0"/>
              <a:t>Attacker controls </a:t>
            </a:r>
            <a:r>
              <a:rPr lang="en-US" dirty="0" err="1" smtClean="0"/>
              <a:t>buf’s</a:t>
            </a:r>
            <a:r>
              <a:rPr lang="en-US" dirty="0" smtClean="0"/>
              <a:t> contents and thus, part of vulnerable()’s stack frame</a:t>
            </a:r>
          </a:p>
          <a:p>
            <a:pPr lvl="1"/>
            <a:r>
              <a:rPr lang="en-US" dirty="0" smtClean="0"/>
              <a:t>This is where %s gets its memory address!</a:t>
            </a:r>
          </a:p>
          <a:p>
            <a:r>
              <a:rPr lang="en-US" dirty="0" smtClean="0"/>
              <a:t>Attacker can then store </a:t>
            </a:r>
            <a:r>
              <a:rPr lang="en-US" dirty="0" err="1" smtClean="0"/>
              <a:t>addr</a:t>
            </a:r>
            <a:r>
              <a:rPr lang="en-US" dirty="0" smtClean="0"/>
              <a:t> in </a:t>
            </a:r>
            <a:r>
              <a:rPr lang="en-US" dirty="0" err="1" smtClean="0"/>
              <a:t>buf</a:t>
            </a:r>
            <a:r>
              <a:rPr lang="en-US" dirty="0" smtClean="0"/>
              <a:t>, then when %s reads a word from the stack to get an </a:t>
            </a:r>
            <a:r>
              <a:rPr lang="en-US" dirty="0" err="1" smtClean="0"/>
              <a:t>addr</a:t>
            </a:r>
            <a:r>
              <a:rPr lang="en-US" dirty="0" smtClean="0"/>
              <a:t>, it receives the </a:t>
            </a:r>
            <a:r>
              <a:rPr lang="en-US" dirty="0" err="1" smtClean="0"/>
              <a:t>addr</a:t>
            </a:r>
            <a:r>
              <a:rPr lang="en-US" dirty="0" smtClean="0"/>
              <a:t> they put there for it!</a:t>
            </a:r>
          </a:p>
          <a:p>
            <a:pPr lvl="1"/>
            <a:r>
              <a:rPr lang="en-US" dirty="0" smtClean="0"/>
              <a:t>Example exploit: “\x04\x03\x02\x01:%x:%x:%x:%x:%s”</a:t>
            </a:r>
          </a:p>
          <a:p>
            <a:pPr lvl="1"/>
            <a:r>
              <a:rPr lang="en-US" dirty="0" smtClean="0"/>
              <a:t>Attacker arranges the right number of %x’s so </a:t>
            </a:r>
            <a:r>
              <a:rPr lang="en-US" dirty="0" err="1" smtClean="0"/>
              <a:t>addr</a:t>
            </a:r>
            <a:r>
              <a:rPr lang="en-US" dirty="0" smtClean="0"/>
              <a:t> is read from first word of buffer (which contains 0x01020304)</a:t>
            </a:r>
          </a:p>
          <a:p>
            <a:pPr lvl="1"/>
            <a:r>
              <a:rPr lang="en-US" dirty="0" smtClean="0"/>
              <a:t>Attacker can read any memory in the victim’s address space! Including crypto keys, passwords,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0785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it gets worse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9614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If the victim has a format string bug, can be even worse than this!</a:t>
            </a:r>
          </a:p>
          <a:p>
            <a:r>
              <a:rPr lang="en-US" dirty="0" smtClean="0"/>
              <a:t>Use obscure format </a:t>
            </a:r>
            <a:r>
              <a:rPr lang="en-US" dirty="0" err="1" smtClean="0"/>
              <a:t>specifier</a:t>
            </a:r>
            <a:r>
              <a:rPr lang="en-US" dirty="0" smtClean="0"/>
              <a:t> (%n) to write any value to any address in the victim’s memory</a:t>
            </a:r>
          </a:p>
          <a:p>
            <a:r>
              <a:rPr lang="en-US" dirty="0" smtClean="0"/>
              <a:t>Enables attackers to mount malicious code injection attacks</a:t>
            </a:r>
          </a:p>
          <a:p>
            <a:pPr lvl="1"/>
            <a:r>
              <a:rPr lang="en-US" dirty="0" smtClean="0"/>
              <a:t>Introduce code anywhere into victim’s memory</a:t>
            </a:r>
          </a:p>
          <a:p>
            <a:pPr lvl="1"/>
            <a:r>
              <a:rPr lang="en-US" dirty="0" smtClean="0"/>
              <a:t>Use format string bug to overwrite return address on stack (or a function pointer) with pointer to malicious code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1250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 string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Any program with a format string bug can be exploited by an attacker</a:t>
            </a:r>
          </a:p>
          <a:p>
            <a:pPr lvl="1"/>
            <a:r>
              <a:rPr lang="en-US" dirty="0" smtClean="0"/>
              <a:t>These are easy to make!  Look back at your own code and I bet you did some of these in </a:t>
            </a:r>
            <a:r>
              <a:rPr lang="en-US" dirty="0" smtClean="0"/>
              <a:t>2100…</a:t>
            </a:r>
            <a:endParaRPr lang="en-US" dirty="0" smtClean="0"/>
          </a:p>
          <a:p>
            <a:pPr lvl="1"/>
            <a:r>
              <a:rPr lang="en-US" dirty="0" smtClean="0"/>
              <a:t>Gains control of victim’s system and all privileges it has on the target system</a:t>
            </a:r>
          </a:p>
          <a:p>
            <a:r>
              <a:rPr lang="en-US" dirty="0" smtClean="0"/>
              <a:t>Format string bugs can be just as nasty as buffer overflows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8566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Heap exploits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Every memory allocation made in C/C++ (say by calling </a:t>
            </a:r>
            <a:r>
              <a:rPr lang="en-US" dirty="0" err="1" smtClean="0"/>
              <a:t>malloc</a:t>
            </a:r>
            <a:r>
              <a:rPr lang="en-US" dirty="0"/>
              <a:t> </a:t>
            </a:r>
            <a:r>
              <a:rPr lang="en-US" dirty="0" smtClean="0"/>
              <a:t>or new) is internally represented by a “chunk”</a:t>
            </a:r>
          </a:p>
          <a:p>
            <a:pPr lvl="1"/>
            <a:r>
              <a:rPr lang="en-US" dirty="0" smtClean="0"/>
              <a:t>This is metadata and the memory actually returned to the program</a:t>
            </a:r>
          </a:p>
          <a:p>
            <a:r>
              <a:rPr lang="en-US" dirty="0" smtClean="0"/>
              <a:t>These chunks are saved in the heap, which can grow or shrink as needed.</a:t>
            </a:r>
          </a:p>
          <a:p>
            <a:r>
              <a:rPr lang="en-US" dirty="0" smtClean="0"/>
              <a:t>Metadata consists of sizes and pointers to other chunks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3133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6951"/>
            <a:ext cx="8229600" cy="801500"/>
          </a:xfrm>
        </p:spPr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3749"/>
            <a:ext cx="8229600" cy="5666754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If a program calls </a:t>
            </a:r>
            <a:r>
              <a:rPr lang="en-US" dirty="0" err="1" smtClean="0"/>
              <a:t>mallic</a:t>
            </a:r>
            <a:r>
              <a:rPr lang="en-US" dirty="0" smtClean="0"/>
              <a:t>(256), </a:t>
            </a:r>
            <a:r>
              <a:rPr lang="en-US" dirty="0" err="1" smtClean="0"/>
              <a:t>malloc</a:t>
            </a:r>
            <a:r>
              <a:rPr lang="en-US" dirty="0" smtClean="0"/>
              <a:t>(512), and </a:t>
            </a:r>
            <a:r>
              <a:rPr lang="en-US" dirty="0" err="1" smtClean="0"/>
              <a:t>malloc</a:t>
            </a:r>
            <a:r>
              <a:rPr lang="en-US" dirty="0" smtClean="0"/>
              <a:t>(1024), heap generally (originally) stored these in order.</a:t>
            </a:r>
          </a:p>
          <a:p>
            <a:r>
              <a:rPr lang="en-US" dirty="0" smtClean="0"/>
              <a:t>So: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nsolas"/>
                <a:cs typeface="Consolas"/>
              </a:rPr>
              <a:t>Meta-data of chunk created by </a:t>
            </a:r>
            <a:r>
              <a:rPr lang="en-US" dirty="0" err="1" smtClean="0">
                <a:latin typeface="Consolas"/>
                <a:cs typeface="Consolas"/>
              </a:rPr>
              <a:t>malloc</a:t>
            </a:r>
            <a:r>
              <a:rPr lang="en-US" dirty="0" smtClean="0">
                <a:latin typeface="Consolas"/>
                <a:cs typeface="Consolas"/>
              </a:rPr>
              <a:t>(256)</a:t>
            </a:r>
          </a:p>
          <a:p>
            <a:pPr marL="0" indent="0">
              <a:buNone/>
            </a:pPr>
            <a:r>
              <a:rPr lang="en-US" dirty="0" smtClean="0">
                <a:latin typeface="Consolas"/>
                <a:cs typeface="Consolas"/>
              </a:rPr>
              <a:t>	The 256 bytes of memory return by </a:t>
            </a:r>
            <a:r>
              <a:rPr lang="en-US" dirty="0" err="1" smtClean="0">
                <a:latin typeface="Consolas"/>
                <a:cs typeface="Consolas"/>
              </a:rPr>
              <a:t>malloc</a:t>
            </a:r>
            <a:endParaRPr lang="en-US" dirty="0" smtClean="0"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en-US" dirty="0" smtClean="0">
                <a:latin typeface="Consolas"/>
                <a:cs typeface="Consolas"/>
              </a:rPr>
              <a:t>	-----------------------------------------</a:t>
            </a:r>
          </a:p>
          <a:p>
            <a:pPr marL="0" indent="0">
              <a:buNone/>
            </a:pPr>
            <a:r>
              <a:rPr lang="en-US" dirty="0" smtClean="0">
                <a:latin typeface="Consolas"/>
                <a:cs typeface="Consolas"/>
              </a:rPr>
              <a:t>	Meta-data of chunk created by </a:t>
            </a:r>
            <a:r>
              <a:rPr lang="en-US" dirty="0" err="1" smtClean="0">
                <a:latin typeface="Consolas"/>
                <a:cs typeface="Consolas"/>
              </a:rPr>
              <a:t>malloc</a:t>
            </a:r>
            <a:r>
              <a:rPr lang="en-US" dirty="0" smtClean="0">
                <a:latin typeface="Consolas"/>
                <a:cs typeface="Consolas"/>
              </a:rPr>
              <a:t>(512)</a:t>
            </a:r>
          </a:p>
          <a:p>
            <a:pPr marL="0" indent="0">
              <a:buNone/>
            </a:pPr>
            <a:r>
              <a:rPr lang="en-US" dirty="0" smtClean="0">
                <a:latin typeface="Consolas"/>
                <a:cs typeface="Consolas"/>
              </a:rPr>
              <a:t>	The 512 bytes of memory return by </a:t>
            </a:r>
            <a:r>
              <a:rPr lang="en-US" dirty="0" err="1" smtClean="0">
                <a:latin typeface="Consolas"/>
                <a:cs typeface="Consolas"/>
              </a:rPr>
              <a:t>malloc</a:t>
            </a:r>
            <a:endParaRPr lang="en-US" dirty="0" smtClean="0"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en-US" dirty="0" smtClean="0">
                <a:latin typeface="Consolas"/>
                <a:cs typeface="Consolas"/>
              </a:rPr>
              <a:t>	-----------------------------------------</a:t>
            </a:r>
          </a:p>
          <a:p>
            <a:pPr marL="0" indent="0">
              <a:buNone/>
            </a:pPr>
            <a:r>
              <a:rPr lang="en-US" dirty="0" smtClean="0">
                <a:latin typeface="Consolas"/>
                <a:cs typeface="Consolas"/>
              </a:rPr>
              <a:t>	Meta-data of chunk created by </a:t>
            </a:r>
            <a:r>
              <a:rPr lang="en-US" dirty="0" err="1" smtClean="0">
                <a:latin typeface="Consolas"/>
                <a:cs typeface="Consolas"/>
              </a:rPr>
              <a:t>malloc</a:t>
            </a:r>
            <a:r>
              <a:rPr lang="en-US" dirty="0" smtClean="0">
                <a:latin typeface="Consolas"/>
                <a:cs typeface="Consolas"/>
              </a:rPr>
              <a:t>(1024)</a:t>
            </a:r>
          </a:p>
          <a:p>
            <a:pPr marL="0" indent="0">
              <a:buNone/>
            </a:pPr>
            <a:r>
              <a:rPr lang="en-US" dirty="0" smtClean="0">
                <a:latin typeface="Consolas"/>
                <a:cs typeface="Consolas"/>
              </a:rPr>
              <a:t>	The 1024 bytes of memory return by </a:t>
            </a:r>
            <a:r>
              <a:rPr lang="en-US" dirty="0" err="1" smtClean="0">
                <a:latin typeface="Consolas"/>
                <a:cs typeface="Consolas"/>
              </a:rPr>
              <a:t>malloc</a:t>
            </a:r>
            <a:endParaRPr lang="en-US" dirty="0" smtClean="0"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en-US" dirty="0" smtClean="0">
                <a:latin typeface="Consolas"/>
                <a:cs typeface="Consolas"/>
              </a:rPr>
              <a:t>	-----------------------------------------</a:t>
            </a:r>
          </a:p>
          <a:p>
            <a:pPr marL="0" indent="0">
              <a:buNone/>
            </a:pPr>
            <a:r>
              <a:rPr lang="en-US" dirty="0" smtClean="0">
                <a:latin typeface="Consolas"/>
                <a:cs typeface="Consolas"/>
              </a:rPr>
              <a:t>	Meta-data of the top chunk</a:t>
            </a:r>
          </a:p>
          <a:p>
            <a:r>
              <a:rPr lang="en-US" dirty="0" smtClean="0"/>
              <a:t>Key: “top chunk” represents remaining available memory on heap, and it is the only chunk that ever grows in size</a:t>
            </a:r>
          </a:p>
          <a:p>
            <a:r>
              <a:rPr lang="en-US" dirty="0" smtClean="0">
                <a:cs typeface="Consolas"/>
              </a:rPr>
              <a:t>When a new memory request comes in, top chunk is split in two to form requested chunk plus new top chunk that is now smaller in size.</a:t>
            </a:r>
          </a:p>
          <a:p>
            <a:r>
              <a:rPr lang="en-US" dirty="0" smtClean="0">
                <a:cs typeface="Consolas"/>
              </a:rPr>
              <a:t>If not enough is left, then the program requests that the OS expand the top chunk, so the heap grows.</a:t>
            </a:r>
            <a:endParaRPr lang="en-US" dirty="0">
              <a:cs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12840224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Chunk metadata in </a:t>
            </a:r>
            <a:r>
              <a:rPr lang="en-US" dirty="0" err="1" smtClean="0"/>
              <a:t>glibc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Fields in the metadata are the key to most exploits.  Free chunks are stored in a doubly linked list – so that each chunk as a pointer to previous and next free chunks.</a:t>
            </a:r>
          </a:p>
          <a:p>
            <a:pPr lvl="1"/>
            <a:r>
              <a:rPr lang="en-US" dirty="0" smtClean="0"/>
              <a:t>Goal: if a chunk is </a:t>
            </a:r>
            <a:r>
              <a:rPr lang="en-US" dirty="0" err="1" smtClean="0"/>
              <a:t>deallocated</a:t>
            </a:r>
            <a:r>
              <a:rPr lang="en-US" dirty="0" smtClean="0"/>
              <a:t>, we can combine to make larger free chunk</a:t>
            </a:r>
          </a:p>
          <a:p>
            <a:r>
              <a:rPr lang="en-US" dirty="0" smtClean="0"/>
              <a:t>Actually a bit more complex: each chunk size has its own linked list,</a:t>
            </a:r>
            <a:r>
              <a:rPr lang="en-US" dirty="0"/>
              <a:t> </a:t>
            </a:r>
            <a:r>
              <a:rPr lang="en-US" dirty="0" smtClean="0"/>
              <a:t>so can search for one of a given size more quickly</a:t>
            </a:r>
          </a:p>
          <a:p>
            <a:r>
              <a:rPr lang="en-US" dirty="0" smtClean="0"/>
              <a:t>Only if no appropriate size one is free will we allocate from the top chunk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25062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Freeing a chunk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a chunk is freed and combined with another free one next to it, it increases in size.</a:t>
            </a:r>
          </a:p>
          <a:p>
            <a:pPr lvl="1"/>
            <a:r>
              <a:rPr lang="en-US" dirty="0" smtClean="0"/>
              <a:t>This means it will be removed from one linked list, and new chunk is added to a new list.</a:t>
            </a:r>
          </a:p>
          <a:p>
            <a:pPr lvl="1"/>
            <a:r>
              <a:rPr lang="en-US" dirty="0" smtClean="0"/>
              <a:t>(Hopefully review from OS, or clear if you’ve had data structures</a:t>
            </a:r>
            <a:r>
              <a:rPr lang="en-US" dirty="0" smtClean="0"/>
              <a:t>)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linkedlist_small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2074" y="4465721"/>
            <a:ext cx="5478016" cy="1591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77444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Vulnerability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Key here is that two write operations are being done to metadata, which are simple copies of the fields in heap.</a:t>
            </a:r>
          </a:p>
          <a:p>
            <a:pPr lvl="1"/>
            <a:r>
              <a:rPr lang="en-US" dirty="0" smtClean="0"/>
              <a:t>We can control the value being written, and where it is being written</a:t>
            </a:r>
          </a:p>
          <a:p>
            <a:pPr lvl="1"/>
            <a:r>
              <a:rPr lang="en-US" dirty="0" smtClean="0"/>
              <a:t>Goal: Write an arbitrary value to an arbitrary location!  Then we can overwrite function pointer of a destructor and make it our own code.</a:t>
            </a:r>
          </a:p>
          <a:p>
            <a:r>
              <a:rPr lang="en-US" dirty="0" smtClean="0"/>
              <a:t>Fairly technical stuff – but once publicized, not necessarily hard to do!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179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00099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glibc</a:t>
            </a:r>
            <a:r>
              <a:rPr lang="en-US" dirty="0" smtClean="0"/>
              <a:t> has patched this, but many similar things are still vulnerable.</a:t>
            </a:r>
          </a:p>
          <a:p>
            <a:r>
              <a:rPr lang="en-US" dirty="0" smtClean="0"/>
              <a:t> Example: CVS systems up to 1.11.15 contain an “off by 1” attack, where an attacker can insert one additional character into the heap.</a:t>
            </a:r>
          </a:p>
          <a:p>
            <a:pPr lvl="1"/>
            <a:r>
              <a:rPr lang="en-US" dirty="0" smtClean="0"/>
              <a:t>This can actually be repeated, so additional “M”s are added</a:t>
            </a:r>
          </a:p>
          <a:p>
            <a:r>
              <a:rPr lang="en-US" dirty="0" smtClean="0"/>
              <a:t>Essentially, can add fake data which when updated in the heap allow the same write exploit as previously described</a:t>
            </a:r>
          </a:p>
          <a:p>
            <a:r>
              <a:rPr lang="en-US" dirty="0" smtClean="0"/>
              <a:t>So these are embedded in existing programs, and can be hard to catch!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49632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Heap exploits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42787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Several common heap based exploits:</a:t>
            </a:r>
          </a:p>
          <a:p>
            <a:pPr lvl="1"/>
            <a:r>
              <a:rPr lang="en-US" dirty="0" smtClean="0"/>
              <a:t>The House of Prime: Requires two </a:t>
            </a:r>
            <a:r>
              <a:rPr lang="en-US" dirty="0" err="1" smtClean="0"/>
              <a:t>free's</a:t>
            </a:r>
            <a:r>
              <a:rPr lang="en-US" dirty="0" smtClean="0"/>
              <a:t> of chunks containing attacker controlled size fields, followed by a call to </a:t>
            </a:r>
            <a:r>
              <a:rPr lang="en-US" dirty="0" err="1" smtClean="0"/>
              <a:t>malloc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The House of Mind: Requires the manipulation of the program into repeatedly allocating new memory.</a:t>
            </a:r>
          </a:p>
          <a:p>
            <a:pPr lvl="1"/>
            <a:r>
              <a:rPr lang="en-US" dirty="0" smtClean="0"/>
              <a:t>The House of Force: Requires that we can overwrite the top chunk, that there is one </a:t>
            </a:r>
            <a:r>
              <a:rPr lang="en-US" dirty="0" err="1" smtClean="0"/>
              <a:t>malloc</a:t>
            </a:r>
            <a:r>
              <a:rPr lang="en-US" dirty="0" smtClean="0"/>
              <a:t> call with a user controllable size, and finally requires another call to </a:t>
            </a:r>
            <a:r>
              <a:rPr lang="en-US" dirty="0" err="1" smtClean="0"/>
              <a:t>malloc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The House of Spirit: One assumption is that the attacker controls a pointer given to free.</a:t>
            </a:r>
          </a:p>
          <a:p>
            <a:r>
              <a:rPr lang="en-US" dirty="0" smtClean="0"/>
              <a:t>Many others specified – go see “</a:t>
            </a:r>
            <a:r>
              <a:rPr lang="en-US" dirty="0" err="1" smtClean="0"/>
              <a:t>Malloc</a:t>
            </a:r>
            <a:r>
              <a:rPr lang="en-US" dirty="0" smtClean="0"/>
              <a:t> </a:t>
            </a:r>
            <a:r>
              <a:rPr lang="en-US" dirty="0" err="1" smtClean="0"/>
              <a:t>Maleficarum</a:t>
            </a:r>
            <a:r>
              <a:rPr lang="en-US" dirty="0" smtClean="0"/>
              <a:t>” and related articles.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049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 memory layout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We talked about the heap and stack last time.</a:t>
            </a:r>
          </a:p>
          <a:p>
            <a:pPr lvl="1"/>
            <a:r>
              <a:rPr lang="en-US" dirty="0" smtClean="0"/>
              <a:t>Heap: dynamically allocated data (so grows and shrinks depending on objects created)</a:t>
            </a:r>
          </a:p>
          <a:p>
            <a:pPr lvl="1"/>
            <a:r>
              <a:rPr lang="en-US" dirty="0" smtClean="0"/>
              <a:t>Stack: grows and shrinks as functions are called and return</a:t>
            </a:r>
          </a:p>
          <a:p>
            <a:r>
              <a:rPr lang="en-US" dirty="0" smtClean="0"/>
              <a:t>On </a:t>
            </a:r>
            <a:r>
              <a:rPr lang="en-US" dirty="0" err="1" smtClean="0"/>
              <a:t>intel</a:t>
            </a:r>
            <a:r>
              <a:rPr lang="en-US" dirty="0" smtClean="0"/>
              <a:t> machines, stack grows “down”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endParaRPr lang="en-US"/>
          </a:p>
        </p:txBody>
      </p:sp>
      <p:pic>
        <p:nvPicPr>
          <p:cNvPr id="5" name="Picture 4" descr="Memory-Layout-300x255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178800"/>
            <a:ext cx="3810000" cy="323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5518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Heap recap/summary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Attack is located in the heap, and not the stack, but otherwise principle is simple</a:t>
            </a:r>
          </a:p>
          <a:p>
            <a:r>
              <a:rPr lang="en-US" dirty="0" smtClean="0"/>
              <a:t>Goal isn’t to target flow of execution directly – rather, usually the goal is to overwrite data</a:t>
            </a:r>
          </a:p>
          <a:p>
            <a:r>
              <a:rPr lang="en-US" dirty="0" smtClean="0"/>
              <a:t>Again, predictable layout combined with clever tricks make an attacker quite likely to succeed, depending on the product, since many programs aren’t careful with memory management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7736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Preventing exploits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 Fix bugs:</a:t>
            </a:r>
          </a:p>
          <a:p>
            <a:pPr lvl="1"/>
            <a:r>
              <a:rPr lang="en-US" dirty="0" smtClean="0"/>
              <a:t>Audit software</a:t>
            </a:r>
          </a:p>
          <a:p>
            <a:pPr lvl="2"/>
            <a:r>
              <a:rPr lang="en-US" dirty="0" smtClean="0"/>
              <a:t>Automated tools:   </a:t>
            </a:r>
            <a:r>
              <a:rPr lang="en-US" dirty="0" err="1" smtClean="0"/>
              <a:t>Coverity</a:t>
            </a:r>
            <a:r>
              <a:rPr lang="en-US" dirty="0" smtClean="0"/>
              <a:t>,  </a:t>
            </a:r>
            <a:r>
              <a:rPr lang="en-US" dirty="0" err="1" smtClean="0"/>
              <a:t>Prefast</a:t>
            </a:r>
            <a:r>
              <a:rPr lang="en-US" dirty="0" smtClean="0"/>
              <a:t>/Prefix. </a:t>
            </a:r>
          </a:p>
          <a:p>
            <a:pPr lvl="1"/>
            <a:r>
              <a:rPr lang="en-US" dirty="0" smtClean="0"/>
              <a:t>Rewrite software in a type safe </a:t>
            </a:r>
            <a:r>
              <a:rPr lang="en-US" dirty="0" err="1" smtClean="0"/>
              <a:t>languange</a:t>
            </a:r>
            <a:r>
              <a:rPr lang="en-US" dirty="0" smtClean="0"/>
              <a:t>  (Java, ML)</a:t>
            </a:r>
          </a:p>
          <a:p>
            <a:pPr lvl="2"/>
            <a:r>
              <a:rPr lang="en-US" dirty="0" smtClean="0"/>
              <a:t>Difficult for existing (legacy) code …</a:t>
            </a:r>
          </a:p>
          <a:p>
            <a:r>
              <a:rPr lang="en-US" dirty="0" smtClean="0"/>
              <a:t>Concede overflow,  but prevent code execution</a:t>
            </a:r>
          </a:p>
          <a:p>
            <a:r>
              <a:rPr lang="en-US" dirty="0" smtClean="0"/>
              <a:t> Add runtime code to detect overflows exploits</a:t>
            </a:r>
          </a:p>
          <a:p>
            <a:pPr lvl="1"/>
            <a:r>
              <a:rPr lang="en-US" dirty="0" smtClean="0"/>
              <a:t>Halt process when overflow exploit detected</a:t>
            </a:r>
          </a:p>
          <a:p>
            <a:pPr lvl="1"/>
            <a:r>
              <a:rPr lang="en-US" dirty="0" err="1" smtClean="0"/>
              <a:t>StackGuard</a:t>
            </a:r>
            <a:r>
              <a:rPr lang="en-US" dirty="0" smtClean="0"/>
              <a:t>,  </a:t>
            </a:r>
            <a:r>
              <a:rPr lang="en-US" dirty="0" err="1" smtClean="0"/>
              <a:t>LibSafe</a:t>
            </a:r>
            <a:r>
              <a:rPr lang="en-US" dirty="0" smtClean="0"/>
              <a:t>, 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3626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Non-executable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52495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Prevent attack code execution by marking stack and heap as non-executable</a:t>
            </a:r>
          </a:p>
          <a:p>
            <a:pPr lvl="1"/>
            <a:r>
              <a:rPr lang="en-US" dirty="0" smtClean="0"/>
              <a:t>NX-bit on AMD Athlon 64,     XD-bit on Intel P4  Prescott</a:t>
            </a:r>
          </a:p>
          <a:p>
            <a:pPr lvl="1"/>
            <a:r>
              <a:rPr lang="en-US" dirty="0" smtClean="0"/>
              <a:t>NX bit in every Page Table Entry (PTE)</a:t>
            </a:r>
          </a:p>
          <a:p>
            <a:r>
              <a:rPr lang="en-US" dirty="0" smtClean="0"/>
              <a:t>Deployment: </a:t>
            </a:r>
          </a:p>
          <a:p>
            <a:pPr lvl="1"/>
            <a:r>
              <a:rPr lang="en-US" dirty="0" smtClean="0"/>
              <a:t>Linux (via </a:t>
            </a:r>
            <a:r>
              <a:rPr lang="en-US" dirty="0" err="1" smtClean="0"/>
              <a:t>PaX</a:t>
            </a:r>
            <a:r>
              <a:rPr lang="en-US" dirty="0" smtClean="0"/>
              <a:t> project);    </a:t>
            </a:r>
            <a:r>
              <a:rPr lang="en-US" dirty="0" err="1" smtClean="0"/>
              <a:t>OpenBSD</a:t>
            </a:r>
            <a:endParaRPr lang="en-US" dirty="0" smtClean="0"/>
          </a:p>
          <a:p>
            <a:pPr lvl="1"/>
            <a:r>
              <a:rPr lang="en-US" dirty="0" smtClean="0"/>
              <a:t>Windows:  since XP SP2    (DEP)</a:t>
            </a:r>
          </a:p>
          <a:p>
            <a:pPr lvl="2"/>
            <a:r>
              <a:rPr lang="en-US" dirty="0" smtClean="0"/>
              <a:t>Visual Studio:   /</a:t>
            </a:r>
            <a:r>
              <a:rPr lang="en-US" dirty="0" err="1" smtClean="0"/>
              <a:t>NXCompat</a:t>
            </a:r>
            <a:r>
              <a:rPr lang="en-US" dirty="0" smtClean="0"/>
              <a:t>[:NO]</a:t>
            </a:r>
          </a:p>
          <a:p>
            <a:r>
              <a:rPr lang="en-US" dirty="0" smtClean="0"/>
              <a:t>Limitations:</a:t>
            </a:r>
          </a:p>
          <a:p>
            <a:pPr lvl="1"/>
            <a:r>
              <a:rPr lang="en-US" dirty="0" smtClean="0"/>
              <a:t>Some apps need executable heap   (e.g. JITs).</a:t>
            </a:r>
          </a:p>
          <a:p>
            <a:pPr lvl="1"/>
            <a:r>
              <a:rPr lang="en-US" dirty="0" smtClean="0"/>
              <a:t>Does not defend against `Return Oriented Programming’ exploits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8724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DEP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windows:</a:t>
            </a:r>
            <a:endParaRPr lang="en-US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33926" y="3011091"/>
            <a:ext cx="4105275" cy="1793081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med"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1" y="2531270"/>
            <a:ext cx="3590925" cy="3850481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med"/>
          </a:ln>
        </p:spPr>
      </p:pic>
    </p:spTree>
    <p:extLst>
      <p:ext uri="{BB962C8B-B14F-4D97-AF65-F5344CB8AC3E}">
        <p14:creationId xmlns:p14="http://schemas.microsoft.com/office/powerpoint/2010/main" val="3264805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Return oriented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Control hijacking without executing code</a:t>
            </a:r>
          </a:p>
          <a:p>
            <a:r>
              <a:rPr lang="en-US" dirty="0" smtClean="0"/>
              <a:t>Idea: overwrite the return address rather than try to execute code in stack or heap</a:t>
            </a:r>
          </a:p>
          <a:p>
            <a:r>
              <a:rPr lang="en-US" dirty="0" smtClean="0"/>
              <a:t>Can reroute to /bin/</a:t>
            </a:r>
            <a:r>
              <a:rPr lang="en-US" dirty="0" err="1" smtClean="0"/>
              <a:t>sh</a:t>
            </a:r>
            <a:r>
              <a:rPr lang="en-US" dirty="0" smtClean="0"/>
              <a:t>, for example, instead of continuing in the current execution library</a:t>
            </a:r>
          </a:p>
          <a:p>
            <a:r>
              <a:rPr lang="en-US" dirty="0" smtClean="0"/>
              <a:t>Much harder to defend against</a:t>
            </a:r>
          </a:p>
          <a:p>
            <a:pPr lvl="1"/>
            <a:r>
              <a:rPr lang="en-US" dirty="0" smtClean="0"/>
              <a:t>But does require that the attacker know where to return to!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8528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Response: randomize!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1533"/>
            <a:ext cx="8229600" cy="507153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ASLR:       (Address Space Layout Randomization)</a:t>
            </a:r>
          </a:p>
          <a:p>
            <a:pPr lvl="1"/>
            <a:r>
              <a:rPr lang="en-US" dirty="0" smtClean="0"/>
              <a:t>Map shared libraries to rand location in process memory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       Attacker cannot jump directly to exec function</a:t>
            </a:r>
          </a:p>
          <a:p>
            <a:pPr lvl="1"/>
            <a:r>
              <a:rPr lang="en-US" dirty="0" smtClean="0"/>
              <a:t>Deployment:    (/</a:t>
            </a:r>
            <a:r>
              <a:rPr lang="en-US" dirty="0" err="1" smtClean="0"/>
              <a:t>DynamicBase</a:t>
            </a:r>
            <a:r>
              <a:rPr lang="en-US" dirty="0" smtClean="0"/>
              <a:t> in visual studio)</a:t>
            </a:r>
          </a:p>
          <a:p>
            <a:pPr lvl="2"/>
            <a:r>
              <a:rPr lang="en-US" dirty="0" smtClean="0"/>
              <a:t>Windows Vista: 	8 bits of randomness for DLLs: aligned to 64K page in a 16MB region      256 choices</a:t>
            </a:r>
          </a:p>
          <a:p>
            <a:pPr lvl="2"/>
            <a:r>
              <a:rPr lang="en-US" dirty="0" smtClean="0"/>
              <a:t>Windows 8:		24 bits of randomness on 64-bit processors</a:t>
            </a:r>
          </a:p>
          <a:p>
            <a:r>
              <a:rPr lang="en-US" dirty="0" smtClean="0"/>
              <a:t>Other randomization methods:</a:t>
            </a:r>
          </a:p>
          <a:p>
            <a:pPr lvl="1"/>
            <a:r>
              <a:rPr lang="en-US" dirty="0" smtClean="0"/>
              <a:t>Sys-call randomization:    randomize sys-call id’s</a:t>
            </a:r>
          </a:p>
          <a:p>
            <a:pPr lvl="1"/>
            <a:r>
              <a:rPr lang="en-US" dirty="0" smtClean="0"/>
              <a:t>Instruction Set Randomization (ISR)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9237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7200" y="80203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ASLR Example</a:t>
            </a:r>
            <a:endParaRPr lang="en-US" dirty="0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706438" y="1640239"/>
            <a:ext cx="71590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>
                <a:latin typeface="Arial" charset="0"/>
              </a:rPr>
              <a:t>Booting </a:t>
            </a:r>
            <a:r>
              <a:rPr lang="en-US" sz="2400" dirty="0" smtClean="0">
                <a:latin typeface="Arial" charset="0"/>
              </a:rPr>
              <a:t>twice </a:t>
            </a:r>
            <a:r>
              <a:rPr lang="en-US" sz="2400" dirty="0">
                <a:latin typeface="Arial" charset="0"/>
              </a:rPr>
              <a:t>loads libraries into different locations:</a:t>
            </a:r>
          </a:p>
        </p:txBody>
      </p:sp>
      <p:grpSp>
        <p:nvGrpSpPr>
          <p:cNvPr id="6" name="Group 10"/>
          <p:cNvGrpSpPr>
            <a:grpSpLocks/>
          </p:cNvGrpSpPr>
          <p:nvPr/>
        </p:nvGrpSpPr>
        <p:grpSpPr bwMode="auto">
          <a:xfrm>
            <a:off x="1544638" y="2326039"/>
            <a:ext cx="6492875" cy="834629"/>
            <a:chOff x="768" y="1632"/>
            <a:chExt cx="4090" cy="701"/>
          </a:xfrm>
        </p:grpSpPr>
        <p:pic>
          <p:nvPicPr>
            <p:cNvPr id="7" name="Picture 4"/>
            <p:cNvPicPr>
              <a:picLocks noChangeAspect="1" noChangeArrowheads="1"/>
            </p:cNvPicPr>
            <p:nvPr/>
          </p:nvPicPr>
          <p:blipFill>
            <a:blip r:embed="rId2" cstate="print"/>
            <a:srcRect l="1331" t="62642" r="43544" b="21014"/>
            <a:stretch>
              <a:fillRect/>
            </a:stretch>
          </p:blipFill>
          <p:spPr bwMode="auto">
            <a:xfrm>
              <a:off x="768" y="1632"/>
              <a:ext cx="4090" cy="70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2256" y="1632"/>
              <a:ext cx="816" cy="700"/>
            </a:xfrm>
            <a:prstGeom prst="rect">
              <a:avLst/>
            </a:prstGeom>
            <a:solidFill>
              <a:schemeClr val="folHlink">
                <a:alpha val="34117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" name="Group 11"/>
          <p:cNvGrpSpPr>
            <a:grpSpLocks/>
          </p:cNvGrpSpPr>
          <p:nvPr/>
        </p:nvGrpSpPr>
        <p:grpSpPr bwMode="auto">
          <a:xfrm>
            <a:off x="1503362" y="3597626"/>
            <a:ext cx="6650038" cy="842963"/>
            <a:chOff x="742" y="2604"/>
            <a:chExt cx="4189" cy="708"/>
          </a:xfrm>
        </p:grpSpPr>
        <p:pic>
          <p:nvPicPr>
            <p:cNvPr id="10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 l="1270" t="63559" r="43636" b="21419"/>
            <a:stretch>
              <a:fillRect/>
            </a:stretch>
          </p:blipFill>
          <p:spPr bwMode="auto">
            <a:xfrm>
              <a:off x="742" y="2608"/>
              <a:ext cx="4189" cy="70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2266" y="2604"/>
              <a:ext cx="816" cy="708"/>
            </a:xfrm>
            <a:prstGeom prst="rect">
              <a:avLst/>
            </a:prstGeom>
            <a:solidFill>
              <a:schemeClr val="folHlink">
                <a:alpha val="34117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335464" y="4630911"/>
            <a:ext cx="8122736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Note:   everything in process memory must be randomized </a:t>
            </a:r>
          </a:p>
          <a:p>
            <a:r>
              <a:rPr lang="en-US" sz="2400" b="1" dirty="0"/>
              <a:t>		</a:t>
            </a:r>
            <a:r>
              <a:rPr lang="en-US" sz="2400" b="1" dirty="0" smtClean="0"/>
              <a:t>stack</a:t>
            </a:r>
            <a:r>
              <a:rPr lang="en-US" sz="2400" b="1" dirty="0"/>
              <a:t>,  </a:t>
            </a:r>
            <a:r>
              <a:rPr lang="en-US" sz="2400" b="1" dirty="0" smtClean="0"/>
              <a:t> heap</a:t>
            </a:r>
            <a:r>
              <a:rPr lang="en-US" sz="2400" b="1" dirty="0"/>
              <a:t>,  </a:t>
            </a:r>
            <a:r>
              <a:rPr lang="en-US" sz="2400" b="1" dirty="0" smtClean="0"/>
              <a:t> shared </a:t>
            </a:r>
            <a:r>
              <a:rPr lang="en-US" sz="2400" b="1" dirty="0"/>
              <a:t>libs,  </a:t>
            </a:r>
            <a:r>
              <a:rPr lang="en-US" sz="2400" b="1" dirty="0" smtClean="0"/>
              <a:t> image</a:t>
            </a:r>
            <a:endParaRPr lang="en-US" sz="2400" b="1" dirty="0"/>
          </a:p>
          <a:p>
            <a:pPr marL="685800" lvl="1" indent="-228600">
              <a:spcBef>
                <a:spcPts val="1200"/>
              </a:spcBef>
              <a:buFont typeface="Arial"/>
              <a:buChar char="•"/>
            </a:pPr>
            <a:r>
              <a:rPr lang="en-US" sz="2400" dirty="0"/>
              <a:t>Win 8 </a:t>
            </a:r>
            <a:r>
              <a:rPr lang="en-US" sz="2400" b="1" dirty="0"/>
              <a:t>Force ASLR</a:t>
            </a:r>
            <a:r>
              <a:rPr lang="en-US" sz="2400" dirty="0"/>
              <a:t>:    ensures all loaded modules use </a:t>
            </a:r>
            <a:r>
              <a:rPr lang="en-US" sz="2400" dirty="0" smtClean="0"/>
              <a:t>ASLR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621737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attack: JIT spraying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Force JavaScript JIT to fill heap with executable </a:t>
            </a:r>
            <a:r>
              <a:rPr lang="en-US" dirty="0" err="1" smtClean="0"/>
              <a:t>shellcode</a:t>
            </a:r>
            <a:endParaRPr lang="en-US" dirty="0" smtClean="0"/>
          </a:p>
          <a:p>
            <a:r>
              <a:rPr lang="en-US" dirty="0" smtClean="0"/>
              <a:t>Then point SFP anywhere in spray area</a:t>
            </a:r>
            <a:endParaRPr lang="en-US" dirty="0"/>
          </a:p>
        </p:txBody>
      </p:sp>
      <p:grpSp>
        <p:nvGrpSpPr>
          <p:cNvPr id="4" name="Group 43"/>
          <p:cNvGrpSpPr/>
          <p:nvPr/>
        </p:nvGrpSpPr>
        <p:grpSpPr>
          <a:xfrm>
            <a:off x="378767" y="3610550"/>
            <a:ext cx="8386466" cy="2800350"/>
            <a:chOff x="533400" y="3124200"/>
            <a:chExt cx="8386466" cy="3733800"/>
          </a:xfrm>
        </p:grpSpPr>
        <p:sp>
          <p:nvSpPr>
            <p:cNvPr id="5" name="Rectangle 4"/>
            <p:cNvSpPr/>
            <p:nvPr/>
          </p:nvSpPr>
          <p:spPr>
            <a:xfrm>
              <a:off x="533400" y="3124200"/>
              <a:ext cx="7772400" cy="3733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2819400" y="3352800"/>
              <a:ext cx="5105400" cy="2971800"/>
            </a:xfrm>
            <a:prstGeom prst="rect">
              <a:avLst/>
            </a:prstGeom>
            <a:solidFill>
              <a:srgbClr val="0070C0">
                <a:alpha val="39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 rot="5400000">
              <a:off x="8149944" y="4497391"/>
              <a:ext cx="107818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heap</a:t>
              </a:r>
              <a:endParaRPr lang="en-US" sz="2400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838200" y="4356866"/>
              <a:ext cx="838200" cy="304800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5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838200" y="4661666"/>
              <a:ext cx="838200" cy="3048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838200" y="4966466"/>
              <a:ext cx="838200" cy="3048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38200" y="5238691"/>
              <a:ext cx="830501" cy="5334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err="1" smtClean="0"/>
                <a:t>vtable</a:t>
              </a:r>
              <a:endParaRPr lang="en-US" dirty="0"/>
            </a:p>
          </p:txBody>
        </p:sp>
        <p:grpSp>
          <p:nvGrpSpPr>
            <p:cNvPr id="12" name="Group 14"/>
            <p:cNvGrpSpPr/>
            <p:nvPr/>
          </p:nvGrpSpPr>
          <p:grpSpPr>
            <a:xfrm>
              <a:off x="3048000" y="3505200"/>
              <a:ext cx="4648200" cy="609600"/>
              <a:chOff x="3048000" y="3505200"/>
              <a:chExt cx="4648200" cy="609600"/>
            </a:xfrm>
            <a:solidFill>
              <a:srgbClr val="FF5050"/>
            </a:solidFill>
          </p:grpSpPr>
          <p:sp>
            <p:nvSpPr>
              <p:cNvPr id="31" name="Rectangle 12"/>
              <p:cNvSpPr/>
              <p:nvPr/>
            </p:nvSpPr>
            <p:spPr>
              <a:xfrm>
                <a:off x="3048000" y="3505200"/>
                <a:ext cx="3352800" cy="6096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>
                    <a:solidFill>
                      <a:schemeClr val="accent3"/>
                    </a:solidFill>
                  </a:rPr>
                  <a:t>NOP  </a:t>
                </a:r>
                <a:r>
                  <a:rPr lang="en-US" sz="2400" dirty="0" smtClean="0">
                    <a:solidFill>
                      <a:schemeClr val="accent3"/>
                    </a:solidFill>
                  </a:rPr>
                  <a:t>slide</a:t>
                </a:r>
                <a:endParaRPr lang="en-US" sz="2400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32" name="Rectangle 13"/>
              <p:cNvSpPr/>
              <p:nvPr/>
            </p:nvSpPr>
            <p:spPr>
              <a:xfrm>
                <a:off x="6400800" y="3505200"/>
                <a:ext cx="1295400" cy="6096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err="1" smtClean="0">
                    <a:solidFill>
                      <a:schemeClr val="accent3"/>
                    </a:solidFill>
                  </a:rPr>
                  <a:t>shellcode</a:t>
                </a:r>
                <a:endParaRPr lang="en-US" sz="2000" dirty="0">
                  <a:solidFill>
                    <a:schemeClr val="accent3"/>
                  </a:solidFill>
                </a:endParaRPr>
              </a:p>
            </p:txBody>
          </p:sp>
        </p:grpSp>
        <p:grpSp>
          <p:nvGrpSpPr>
            <p:cNvPr id="13" name="Group 23"/>
            <p:cNvGrpSpPr/>
            <p:nvPr/>
          </p:nvGrpSpPr>
          <p:grpSpPr>
            <a:xfrm>
              <a:off x="3048000" y="4419600"/>
              <a:ext cx="1524000" cy="457200"/>
              <a:chOff x="3048000" y="4419600"/>
              <a:chExt cx="1524000" cy="457200"/>
            </a:xfrm>
          </p:grpSpPr>
          <p:sp>
            <p:nvSpPr>
              <p:cNvPr id="29" name="Rectangle 28"/>
              <p:cNvSpPr/>
              <p:nvPr/>
            </p:nvSpPr>
            <p:spPr>
              <a:xfrm>
                <a:off x="3048000" y="4419600"/>
                <a:ext cx="1524000" cy="457200"/>
              </a:xfrm>
              <a:prstGeom prst="rect">
                <a:avLst/>
              </a:prstGeom>
              <a:solidFill>
                <a:srgbClr val="FF5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4343400" y="4419600"/>
                <a:ext cx="228600" cy="457200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" name="Group 24"/>
            <p:cNvGrpSpPr/>
            <p:nvPr/>
          </p:nvGrpSpPr>
          <p:grpSpPr>
            <a:xfrm>
              <a:off x="5105400" y="4419600"/>
              <a:ext cx="1524000" cy="457200"/>
              <a:chOff x="3048000" y="4419600"/>
              <a:chExt cx="1524000" cy="457200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3048000" y="4419600"/>
                <a:ext cx="1524000" cy="457200"/>
              </a:xfrm>
              <a:prstGeom prst="rect">
                <a:avLst/>
              </a:prstGeom>
              <a:solidFill>
                <a:srgbClr val="FF5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4343400" y="4419600"/>
                <a:ext cx="228600" cy="457200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5" name="Group 27"/>
            <p:cNvGrpSpPr/>
            <p:nvPr/>
          </p:nvGrpSpPr>
          <p:grpSpPr>
            <a:xfrm>
              <a:off x="3810000" y="5105400"/>
              <a:ext cx="1524000" cy="457200"/>
              <a:chOff x="3048000" y="4419600"/>
              <a:chExt cx="1524000" cy="457200"/>
            </a:xfrm>
          </p:grpSpPr>
          <p:sp>
            <p:nvSpPr>
              <p:cNvPr id="25" name="Rectangle 24"/>
              <p:cNvSpPr/>
              <p:nvPr/>
            </p:nvSpPr>
            <p:spPr>
              <a:xfrm>
                <a:off x="3048000" y="4419600"/>
                <a:ext cx="1524000" cy="457200"/>
              </a:xfrm>
              <a:prstGeom prst="rect">
                <a:avLst/>
              </a:prstGeom>
              <a:solidFill>
                <a:srgbClr val="FF5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4343400" y="4419600"/>
                <a:ext cx="228600" cy="457200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6" name="Group 30"/>
            <p:cNvGrpSpPr/>
            <p:nvPr/>
          </p:nvGrpSpPr>
          <p:grpSpPr>
            <a:xfrm>
              <a:off x="5943600" y="5105400"/>
              <a:ext cx="1524000" cy="457200"/>
              <a:chOff x="3048000" y="4419600"/>
              <a:chExt cx="1524000" cy="457200"/>
            </a:xfrm>
          </p:grpSpPr>
          <p:sp>
            <p:nvSpPr>
              <p:cNvPr id="23" name="Rectangle 22"/>
              <p:cNvSpPr/>
              <p:nvPr/>
            </p:nvSpPr>
            <p:spPr>
              <a:xfrm>
                <a:off x="3048000" y="4419600"/>
                <a:ext cx="1524000" cy="457200"/>
              </a:xfrm>
              <a:prstGeom prst="rect">
                <a:avLst/>
              </a:prstGeom>
              <a:solidFill>
                <a:srgbClr val="FF5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4343400" y="4419600"/>
                <a:ext cx="228600" cy="457200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7" name="Group 33"/>
            <p:cNvGrpSpPr/>
            <p:nvPr/>
          </p:nvGrpSpPr>
          <p:grpSpPr>
            <a:xfrm>
              <a:off x="5562600" y="5715000"/>
              <a:ext cx="1524000" cy="457200"/>
              <a:chOff x="3048000" y="4419600"/>
              <a:chExt cx="1524000" cy="457200"/>
            </a:xfrm>
          </p:grpSpPr>
          <p:sp>
            <p:nvSpPr>
              <p:cNvPr id="21" name="Rectangle 20"/>
              <p:cNvSpPr/>
              <p:nvPr/>
            </p:nvSpPr>
            <p:spPr>
              <a:xfrm>
                <a:off x="3048000" y="4419600"/>
                <a:ext cx="1524000" cy="457200"/>
              </a:xfrm>
              <a:prstGeom prst="rect">
                <a:avLst/>
              </a:prstGeom>
              <a:solidFill>
                <a:srgbClr val="FF5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4343400" y="4419600"/>
                <a:ext cx="228600" cy="457200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8" name="Group 36"/>
            <p:cNvGrpSpPr/>
            <p:nvPr/>
          </p:nvGrpSpPr>
          <p:grpSpPr>
            <a:xfrm>
              <a:off x="3352800" y="5715000"/>
              <a:ext cx="1524000" cy="457200"/>
              <a:chOff x="3048000" y="4419600"/>
              <a:chExt cx="1524000" cy="457200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3048000" y="4419600"/>
                <a:ext cx="1524000" cy="457200"/>
              </a:xfrm>
              <a:prstGeom prst="rect">
                <a:avLst/>
              </a:prstGeom>
              <a:solidFill>
                <a:srgbClr val="FF5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4343400" y="4419600"/>
                <a:ext cx="228600" cy="457200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33" name="TextBox 32"/>
          <p:cNvSpPr txBox="1"/>
          <p:nvPr/>
        </p:nvSpPr>
        <p:spPr>
          <a:xfrm>
            <a:off x="5773687" y="4915906"/>
            <a:ext cx="15624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execute enabled</a:t>
            </a:r>
            <a:endParaRPr lang="en-US" sz="1600" dirty="0"/>
          </a:p>
        </p:txBody>
      </p:sp>
      <p:sp>
        <p:nvSpPr>
          <p:cNvPr id="34" name="TextBox 33"/>
          <p:cNvSpPr txBox="1"/>
          <p:nvPr/>
        </p:nvSpPr>
        <p:spPr>
          <a:xfrm>
            <a:off x="4992463" y="4353500"/>
            <a:ext cx="15624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execute enabled</a:t>
            </a:r>
            <a:endParaRPr lang="en-US" sz="1600" dirty="0"/>
          </a:p>
        </p:txBody>
      </p:sp>
      <p:sp>
        <p:nvSpPr>
          <p:cNvPr id="35" name="TextBox 34"/>
          <p:cNvSpPr txBox="1"/>
          <p:nvPr/>
        </p:nvSpPr>
        <p:spPr>
          <a:xfrm>
            <a:off x="2854920" y="4301588"/>
            <a:ext cx="15624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execute enabled</a:t>
            </a:r>
            <a:endParaRPr lang="en-US" sz="1600" dirty="0"/>
          </a:p>
        </p:txBody>
      </p:sp>
      <p:sp>
        <p:nvSpPr>
          <p:cNvPr id="36" name="TextBox 35"/>
          <p:cNvSpPr txBox="1"/>
          <p:nvPr/>
        </p:nvSpPr>
        <p:spPr>
          <a:xfrm>
            <a:off x="3712343" y="4882296"/>
            <a:ext cx="15624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execute enabled</a:t>
            </a:r>
            <a:endParaRPr lang="en-US" sz="1600" dirty="0"/>
          </a:p>
        </p:txBody>
      </p:sp>
      <p:cxnSp>
        <p:nvCxnSpPr>
          <p:cNvPr id="37" name="Straight Arrow Connector 36"/>
          <p:cNvCxnSpPr/>
          <p:nvPr/>
        </p:nvCxnSpPr>
        <p:spPr bwMode="auto">
          <a:xfrm>
            <a:off x="1514068" y="4692054"/>
            <a:ext cx="2667000" cy="57150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80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3656745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 time defenses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Many run-time checking techniques …</a:t>
            </a:r>
          </a:p>
          <a:p>
            <a:pPr lvl="1"/>
            <a:r>
              <a:rPr lang="en-US" dirty="0"/>
              <a:t>we only discuss methods relevant to overflow protection</a:t>
            </a:r>
          </a:p>
          <a:p>
            <a:pPr>
              <a:spcBef>
                <a:spcPts val="2520"/>
              </a:spcBef>
            </a:pPr>
            <a:r>
              <a:rPr lang="en-US" sz="2400" u="sng" dirty="0" smtClean="0"/>
              <a:t>Solution 1</a:t>
            </a:r>
            <a:r>
              <a:rPr lang="en-US" sz="2400" dirty="0" smtClean="0"/>
              <a:t>:  </a:t>
            </a:r>
            <a:r>
              <a:rPr lang="en-US" sz="2400" dirty="0" err="1" smtClean="0"/>
              <a:t>StackGuard</a:t>
            </a:r>
            <a:endParaRPr lang="en-US" sz="2400" dirty="0" smtClean="0"/>
          </a:p>
          <a:p>
            <a:pPr lvl="1"/>
            <a:r>
              <a:rPr lang="en-US" dirty="0"/>
              <a:t>Run time tests for stack integrity. </a:t>
            </a:r>
          </a:p>
          <a:p>
            <a:pPr lvl="1"/>
            <a:r>
              <a:rPr lang="en-US" dirty="0"/>
              <a:t>Embed “canaries” in stack frames and verify their integrity prior to function return.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endParaRPr lang="en-US"/>
          </a:p>
        </p:txBody>
      </p:sp>
      <p:pic>
        <p:nvPicPr>
          <p:cNvPr id="7" name="Picture 6" descr="pointguard-2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1667" y="2607734"/>
            <a:ext cx="2870200" cy="264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257268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Canary types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332973"/>
            <a:ext cx="8229600" cy="5169429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Random canary:</a:t>
            </a:r>
          </a:p>
          <a:p>
            <a:pPr lvl="1"/>
            <a:r>
              <a:rPr lang="en-US" dirty="0" smtClean="0"/>
              <a:t>Random string chosen at program startup.</a:t>
            </a:r>
          </a:p>
          <a:p>
            <a:pPr lvl="1"/>
            <a:r>
              <a:rPr lang="en-US" dirty="0" smtClean="0"/>
              <a:t>Insert canary string into every stack frame.</a:t>
            </a:r>
          </a:p>
          <a:p>
            <a:pPr lvl="1"/>
            <a:r>
              <a:rPr lang="en-US" dirty="0" smtClean="0"/>
              <a:t>Verify canary before returning from function.</a:t>
            </a:r>
          </a:p>
          <a:p>
            <a:pPr lvl="2"/>
            <a:r>
              <a:rPr lang="en-US" dirty="0" smtClean="0"/>
              <a:t>Exit program if canary changed.     Turns potential exploit into </a:t>
            </a:r>
            <a:r>
              <a:rPr lang="en-US" dirty="0" err="1" smtClean="0"/>
              <a:t>DoS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To corrupt, attacker must learn current random string.</a:t>
            </a:r>
          </a:p>
          <a:p>
            <a:r>
              <a:rPr lang="en-US" dirty="0" smtClean="0"/>
              <a:t>Terminator canary:       Canary =  {0, newline, linefeed, EOF}</a:t>
            </a:r>
          </a:p>
          <a:p>
            <a:pPr lvl="1"/>
            <a:r>
              <a:rPr lang="en-US" dirty="0" smtClean="0"/>
              <a:t>String functions will not copy beyond terminator.</a:t>
            </a:r>
          </a:p>
          <a:p>
            <a:pPr lvl="1"/>
            <a:r>
              <a:rPr lang="en-US" dirty="0" smtClean="0"/>
              <a:t>Attacker cannot use string functions to corrupt stack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942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 program details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269951"/>
            <a:ext cx="8229600" cy="5197191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Details:</a:t>
            </a:r>
          </a:p>
          <a:p>
            <a:pPr lvl="1"/>
            <a:r>
              <a:rPr lang="en-US" dirty="0" smtClean="0"/>
              <a:t>Each stack frame has space for local function variables</a:t>
            </a:r>
          </a:p>
          <a:p>
            <a:pPr lvl="1"/>
            <a:r>
              <a:rPr lang="en-US" dirty="0" smtClean="0"/>
              <a:t>Stack pointer (SP) register points to current frame</a:t>
            </a:r>
          </a:p>
          <a:p>
            <a:pPr lvl="1"/>
            <a:r>
              <a:rPr lang="en-US" dirty="0" smtClean="0"/>
              <a:t>Instruction pointer (IP) register points to next machine instruction to execute</a:t>
            </a:r>
          </a:p>
          <a:p>
            <a:pPr lvl="1"/>
            <a:r>
              <a:rPr lang="en-US" dirty="0" smtClean="0"/>
              <a:t>Caller sets up the arguments on the stack</a:t>
            </a:r>
          </a:p>
          <a:p>
            <a:r>
              <a:rPr lang="en-US" dirty="0" smtClean="0"/>
              <a:t>Procedure call:</a:t>
            </a:r>
          </a:p>
          <a:p>
            <a:pPr lvl="1"/>
            <a:r>
              <a:rPr lang="en-US" dirty="0" smtClean="0"/>
              <a:t>Push current IP onto the stack (return address)</a:t>
            </a:r>
          </a:p>
          <a:p>
            <a:pPr lvl="1"/>
            <a:r>
              <a:rPr lang="en-US" dirty="0" smtClean="0"/>
              <a:t>Jump to beginning of function being called</a:t>
            </a:r>
          </a:p>
          <a:p>
            <a:r>
              <a:rPr lang="en-US" dirty="0" smtClean="0"/>
              <a:t>Compiler inserts a prologue into each function:</a:t>
            </a:r>
          </a:p>
          <a:p>
            <a:pPr lvl="1"/>
            <a:r>
              <a:rPr lang="en-US" dirty="0" smtClean="0"/>
              <a:t>Current </a:t>
            </a:r>
            <a:r>
              <a:rPr lang="en-US" dirty="0" smtClean="0"/>
              <a:t>value </a:t>
            </a:r>
            <a:r>
              <a:rPr lang="en-US" dirty="0" smtClean="0"/>
              <a:t>of SP onto stack</a:t>
            </a:r>
          </a:p>
          <a:p>
            <a:pPr lvl="1"/>
            <a:r>
              <a:rPr lang="en-US" dirty="0" smtClean="0"/>
              <a:t>Allocates stack space for local variables by decrementing SP by appropriate amount</a:t>
            </a:r>
          </a:p>
          <a:p>
            <a:r>
              <a:rPr lang="en-US" dirty="0" smtClean="0"/>
              <a:t>Function return:</a:t>
            </a:r>
          </a:p>
          <a:p>
            <a:pPr lvl="1"/>
            <a:r>
              <a:rPr lang="en-US" dirty="0" smtClean="0"/>
              <a:t>Old SP and return address retrieve, then frame popped from stack</a:t>
            </a:r>
          </a:p>
          <a:p>
            <a:pPr lvl="1"/>
            <a:r>
              <a:rPr lang="en-US" dirty="0" smtClean="0"/>
              <a:t>Execution then continues from the return address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31771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 </a:t>
            </a:r>
            <a:r>
              <a:rPr lang="en-US" dirty="0" err="1" smtClean="0"/>
              <a:t>Stackguard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35562"/>
          </a:xfrm>
        </p:spPr>
        <p:txBody>
          <a:bodyPr>
            <a:normAutofit fontScale="92500"/>
          </a:bodyPr>
          <a:lstStyle/>
          <a:p>
            <a:r>
              <a:rPr lang="en-US" dirty="0" err="1" smtClean="0"/>
              <a:t>StackGuard</a:t>
            </a:r>
            <a:r>
              <a:rPr lang="en-US" dirty="0" smtClean="0"/>
              <a:t> implemented as a GCC patch</a:t>
            </a:r>
          </a:p>
          <a:p>
            <a:pPr lvl="1"/>
            <a:r>
              <a:rPr lang="en-US" dirty="0" smtClean="0"/>
              <a:t>Program must be recompiled</a:t>
            </a:r>
          </a:p>
          <a:p>
            <a:r>
              <a:rPr lang="en-US" dirty="0" smtClean="0"/>
              <a:t>Some performance </a:t>
            </a:r>
            <a:r>
              <a:rPr lang="en-US" dirty="0" smtClean="0"/>
              <a:t>effects:   8% for Apache</a:t>
            </a:r>
          </a:p>
          <a:p>
            <a:r>
              <a:rPr lang="en-US" dirty="0" smtClean="0"/>
              <a:t>Note: Canaries do not provide full protection</a:t>
            </a:r>
          </a:p>
          <a:p>
            <a:r>
              <a:rPr lang="en-US" dirty="0" smtClean="0"/>
              <a:t>Some stack smashing attacks leave canaries unchanged</a:t>
            </a:r>
          </a:p>
          <a:p>
            <a:r>
              <a:rPr lang="en-US" dirty="0" smtClean="0"/>
              <a:t>Heap protection:  </a:t>
            </a:r>
            <a:r>
              <a:rPr lang="en-US" dirty="0" err="1" smtClean="0"/>
              <a:t>PointGuard</a:t>
            </a:r>
            <a:endParaRPr lang="en-US" dirty="0" smtClean="0"/>
          </a:p>
          <a:p>
            <a:pPr lvl="1"/>
            <a:r>
              <a:rPr lang="en-US" dirty="0" smtClean="0"/>
              <a:t>Protects function pointers and </a:t>
            </a:r>
            <a:r>
              <a:rPr lang="en-US" dirty="0" err="1" smtClean="0"/>
              <a:t>setjmp</a:t>
            </a:r>
            <a:r>
              <a:rPr lang="en-US" dirty="0" smtClean="0"/>
              <a:t> buffers by encrypting them:   e.g. XOR with random cookie</a:t>
            </a:r>
          </a:p>
          <a:p>
            <a:pPr lvl="1"/>
            <a:r>
              <a:rPr lang="en-US" dirty="0" smtClean="0"/>
              <a:t>Less effective,  more noticeable performance effects</a:t>
            </a:r>
          </a:p>
        </p:txBody>
      </p:sp>
    </p:spTree>
    <p:extLst>
      <p:ext uri="{BB962C8B-B14F-4D97-AF65-F5344CB8AC3E}">
        <p14:creationId xmlns:p14="http://schemas.microsoft.com/office/powerpoint/2010/main" val="216030618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28600" y="531271"/>
            <a:ext cx="8534400" cy="85725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StackGuard enhancements:  </a:t>
            </a:r>
            <a:r>
              <a:rPr lang="en-US" sz="3600" smtClean="0"/>
              <a:t>ProPolice</a:t>
            </a:r>
            <a:endParaRPr lang="en-US" sz="3100" dirty="0"/>
          </a:p>
        </p:txBody>
      </p:sp>
      <p:sp>
        <p:nvSpPr>
          <p:cNvPr id="5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>
          <a:xfrm>
            <a:off x="367389" y="1521872"/>
            <a:ext cx="8686800" cy="990600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smtClean="0"/>
              <a:t>ProPolice </a:t>
            </a:r>
            <a:r>
              <a:rPr lang="en-US" sz="1600" smtClean="0">
                <a:latin typeface="Arial" charset="0"/>
              </a:rPr>
              <a:t>(IBM)    </a:t>
            </a:r>
            <a:r>
              <a:rPr lang="en-US" sz="2000" smtClean="0">
                <a:latin typeface="Arial" charset="0"/>
              </a:rPr>
              <a:t>-   gcc 3.4.1.      </a:t>
            </a:r>
            <a:r>
              <a:rPr lang="en-US" sz="1800" smtClean="0">
                <a:latin typeface="Arial" charset="0"/>
              </a:rPr>
              <a:t>(</a:t>
            </a:r>
            <a:r>
              <a:rPr lang="en-US" sz="1800" b="1" smtClean="0">
                <a:latin typeface="Arial" charset="0"/>
              </a:rPr>
              <a:t>-fstack-protector</a:t>
            </a:r>
            <a:r>
              <a:rPr lang="en-US" sz="1800" smtClean="0">
                <a:latin typeface="Arial" charset="0"/>
              </a:rPr>
              <a:t>)</a:t>
            </a:r>
          </a:p>
          <a:p>
            <a:pPr lvl="1"/>
            <a:r>
              <a:rPr lang="en-US" sz="2400" smtClean="0"/>
              <a:t>Rearrange stack layout to prevent ptr overflow.</a:t>
            </a:r>
          </a:p>
          <a:p>
            <a:pPr>
              <a:buFont typeface="Wingdings" pitchFamily="2" charset="2"/>
              <a:buNone/>
            </a:pPr>
            <a:endParaRPr lang="en-US" sz="2400" smtClean="0"/>
          </a:p>
          <a:p>
            <a:endParaRPr lang="en-US" sz="2400" dirty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119989" y="2588671"/>
            <a:ext cx="3352800" cy="400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400">
                <a:solidFill>
                  <a:schemeClr val="bg2"/>
                </a:solidFill>
              </a:rPr>
              <a:t>args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2119989" y="3045871"/>
            <a:ext cx="3352800" cy="400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400">
                <a:solidFill>
                  <a:schemeClr val="bg2"/>
                </a:solidFill>
              </a:rPr>
              <a:t>ret addr</a:t>
            </a: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2119989" y="3503071"/>
            <a:ext cx="3352800" cy="400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400">
                <a:solidFill>
                  <a:schemeClr val="bg2"/>
                </a:solidFill>
              </a:rPr>
              <a:t>SFP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2119989" y="3960271"/>
            <a:ext cx="3352800" cy="400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CANARY</a:t>
            </a: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2119989" y="4417471"/>
            <a:ext cx="3352800" cy="400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400" dirty="0">
                <a:solidFill>
                  <a:schemeClr val="bg2"/>
                </a:solidFill>
              </a:rPr>
              <a:t>l</a:t>
            </a:r>
            <a:r>
              <a:rPr lang="en-US" sz="2400" dirty="0" smtClean="0">
                <a:solidFill>
                  <a:schemeClr val="bg2"/>
                </a:solidFill>
              </a:rPr>
              <a:t>ocal string buffers</a:t>
            </a:r>
            <a:endParaRPr lang="en-US" sz="2400" dirty="0">
              <a:solidFill>
                <a:schemeClr val="bg2"/>
              </a:solidFill>
            </a:endParaRP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2119989" y="4874671"/>
            <a:ext cx="3352800" cy="400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400" dirty="0">
                <a:solidFill>
                  <a:schemeClr val="bg2"/>
                </a:solidFill>
              </a:rPr>
              <a:t>local </a:t>
            </a:r>
            <a:r>
              <a:rPr lang="en-US" sz="2400" dirty="0" smtClean="0">
                <a:solidFill>
                  <a:schemeClr val="bg2"/>
                </a:solidFill>
              </a:rPr>
              <a:t>non-buffer variables</a:t>
            </a:r>
            <a:endParaRPr lang="en-US" sz="2400" dirty="0">
              <a:solidFill>
                <a:schemeClr val="bg2"/>
              </a:solidFill>
            </a:endParaRPr>
          </a:p>
        </p:txBody>
      </p:sp>
      <p:sp>
        <p:nvSpPr>
          <p:cNvPr id="12" name="Line 10"/>
          <p:cNvSpPr>
            <a:spLocks noChangeShapeType="1"/>
          </p:cNvSpPr>
          <p:nvPr/>
        </p:nvSpPr>
        <p:spPr bwMode="auto">
          <a:xfrm>
            <a:off x="1662789" y="4360321"/>
            <a:ext cx="0" cy="9715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533400" y="4486528"/>
            <a:ext cx="113324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/>
              <a:t>Stack</a:t>
            </a:r>
            <a:br>
              <a:rPr lang="en-US" sz="2400"/>
            </a:br>
            <a:r>
              <a:rPr lang="en-US" sz="2400"/>
              <a:t>Growth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5867400" y="4802936"/>
            <a:ext cx="30300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dirty="0" smtClean="0"/>
              <a:t>pointers, </a:t>
            </a:r>
            <a:r>
              <a:rPr lang="en-US" sz="2400" dirty="0"/>
              <a:t>but no arrays</a:t>
            </a:r>
          </a:p>
        </p:txBody>
      </p:sp>
      <p:sp>
        <p:nvSpPr>
          <p:cNvPr id="15" name="AutoShape 15"/>
          <p:cNvSpPr>
            <a:spLocks/>
          </p:cNvSpPr>
          <p:nvPr/>
        </p:nvSpPr>
        <p:spPr bwMode="auto">
          <a:xfrm>
            <a:off x="5701389" y="4874671"/>
            <a:ext cx="152400" cy="400050"/>
          </a:xfrm>
          <a:prstGeom prst="rightBrace">
            <a:avLst>
              <a:gd name="adj1" fmla="val 291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 flipV="1">
            <a:off x="1662789" y="2702971"/>
            <a:ext cx="0" cy="9715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Text Box 17"/>
          <p:cNvSpPr txBox="1">
            <a:spLocks noChangeArrowheads="1"/>
          </p:cNvSpPr>
          <p:nvPr/>
        </p:nvSpPr>
        <p:spPr bwMode="auto">
          <a:xfrm>
            <a:off x="533400" y="2645821"/>
            <a:ext cx="113324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/>
              <a:t>String</a:t>
            </a:r>
            <a:br>
              <a:rPr lang="en-US" sz="2400"/>
            </a:br>
            <a:r>
              <a:rPr lang="en-US" sz="2400"/>
              <a:t>Growth</a:t>
            </a:r>
          </a:p>
        </p:txBody>
      </p:sp>
      <p:sp>
        <p:nvSpPr>
          <p:cNvPr id="18" name="Rectangle 9"/>
          <p:cNvSpPr>
            <a:spLocks noChangeArrowheads="1"/>
          </p:cNvSpPr>
          <p:nvPr/>
        </p:nvSpPr>
        <p:spPr bwMode="auto">
          <a:xfrm>
            <a:off x="2133600" y="5331871"/>
            <a:ext cx="3352800" cy="400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>
                <a:solidFill>
                  <a:schemeClr val="bg2"/>
                </a:solidFill>
              </a:rPr>
              <a:t>copy of pointer </a:t>
            </a:r>
            <a:r>
              <a:rPr lang="en-US" sz="2400" dirty="0" err="1" smtClean="0">
                <a:solidFill>
                  <a:schemeClr val="bg2"/>
                </a:solidFill>
              </a:rPr>
              <a:t>args</a:t>
            </a:r>
            <a:r>
              <a:rPr lang="en-US" sz="2400" dirty="0" smtClean="0">
                <a:solidFill>
                  <a:schemeClr val="bg2"/>
                </a:solidFill>
              </a:rPr>
              <a:t> </a:t>
            </a:r>
            <a:endParaRPr lang="en-US" sz="2400" dirty="0">
              <a:solidFill>
                <a:schemeClr val="bg2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867400" y="3198271"/>
            <a:ext cx="31729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Protects pointer </a:t>
            </a:r>
            <a:r>
              <a:rPr lang="en-US" dirty="0" err="1" smtClean="0"/>
              <a:t>args</a:t>
            </a:r>
            <a:r>
              <a:rPr lang="en-US" dirty="0" smtClean="0"/>
              <a:t> and local pointers from a buffer overflow</a:t>
            </a:r>
          </a:p>
        </p:txBody>
      </p:sp>
    </p:spTree>
    <p:extLst>
      <p:ext uri="{BB962C8B-B14F-4D97-AF65-F5344CB8AC3E}">
        <p14:creationId xmlns:p14="http://schemas.microsoft.com/office/powerpoint/2010/main" val="53572176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505873"/>
            <a:ext cx="8229600" cy="85725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MS Visual Studio  /GS     </a:t>
            </a:r>
            <a:r>
              <a:rPr lang="en-US" sz="2400" smtClean="0"/>
              <a:t>[since 2003]</a:t>
            </a:r>
            <a:endParaRPr lang="en-US" sz="2400" dirty="0"/>
          </a:p>
        </p:txBody>
      </p:sp>
      <p:sp>
        <p:nvSpPr>
          <p:cNvPr id="3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>
          <a:xfrm>
            <a:off x="304800" y="1344073"/>
            <a:ext cx="8458200" cy="13716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en-US" sz="2400" smtClean="0"/>
              <a:t>Compiler /GS option:</a:t>
            </a:r>
          </a:p>
          <a:p>
            <a:pPr lvl="1"/>
            <a:r>
              <a:rPr lang="en-US" sz="2400" smtClean="0"/>
              <a:t>Combination of ProPolice and Random canary.</a:t>
            </a:r>
          </a:p>
          <a:p>
            <a:pPr lvl="1"/>
            <a:r>
              <a:rPr lang="en-US" sz="2400" smtClean="0"/>
              <a:t>If cookie mismatch, default behavior is to call    </a:t>
            </a:r>
            <a:r>
              <a:rPr lang="en-US" sz="2400" b="1" smtClean="0">
                <a:solidFill>
                  <a:srgbClr val="000090"/>
                </a:solidFill>
              </a:rPr>
              <a:t>_exit(3)</a:t>
            </a:r>
          </a:p>
          <a:p>
            <a:pPr marL="0" indent="0">
              <a:buFont typeface="Arial"/>
              <a:buNone/>
            </a:pP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76200" y="2791873"/>
            <a:ext cx="5009267" cy="1477328"/>
          </a:xfrm>
          <a:prstGeom prst="rect">
            <a:avLst/>
          </a:prstGeom>
          <a:noFill/>
          <a:ln>
            <a:solidFill>
              <a:srgbClr val="4F81BD"/>
            </a:solidFill>
          </a:ln>
        </p:spPr>
        <p:txBody>
          <a:bodyPr wrap="none" rtlCol="0">
            <a:spAutoFit/>
          </a:bodyPr>
          <a:lstStyle/>
          <a:p>
            <a:r>
              <a:rPr lang="en-US" u="sng" dirty="0"/>
              <a:t>Function </a:t>
            </a:r>
            <a:r>
              <a:rPr lang="en-US" u="sng" dirty="0" smtClean="0"/>
              <a:t>prolog</a:t>
            </a:r>
            <a:r>
              <a:rPr lang="en-US" dirty="0" smtClean="0"/>
              <a:t>:</a:t>
            </a:r>
            <a:endParaRPr lang="en-US" dirty="0"/>
          </a:p>
          <a:p>
            <a:r>
              <a:rPr lang="en-US" dirty="0"/>
              <a:t>      </a:t>
            </a:r>
            <a:r>
              <a:rPr lang="en-US" b="1" dirty="0">
                <a:solidFill>
                  <a:srgbClr val="000090"/>
                </a:solidFill>
              </a:rPr>
              <a:t>sub   </a:t>
            </a:r>
            <a:r>
              <a:rPr lang="en-US" b="1" dirty="0" err="1">
                <a:solidFill>
                  <a:srgbClr val="000090"/>
                </a:solidFill>
              </a:rPr>
              <a:t>esp</a:t>
            </a:r>
            <a:r>
              <a:rPr lang="en-US" b="1" dirty="0">
                <a:solidFill>
                  <a:srgbClr val="000090"/>
                </a:solidFill>
              </a:rPr>
              <a:t>, </a:t>
            </a:r>
            <a:r>
              <a:rPr lang="en-US" b="1" dirty="0" smtClean="0">
                <a:solidFill>
                  <a:srgbClr val="000090"/>
                </a:solidFill>
              </a:rPr>
              <a:t>8     </a:t>
            </a:r>
            <a:r>
              <a:rPr lang="en-US" dirty="0" smtClean="0"/>
              <a:t>// allocate 8 bytes for cookie</a:t>
            </a:r>
            <a:endParaRPr lang="en-US" dirty="0"/>
          </a:p>
          <a:p>
            <a:r>
              <a:rPr lang="en-US" dirty="0"/>
              <a:t>      </a:t>
            </a:r>
            <a:r>
              <a:rPr lang="en-US" b="1" dirty="0" err="1">
                <a:solidFill>
                  <a:srgbClr val="000090"/>
                </a:solidFill>
              </a:rPr>
              <a:t>mov</a:t>
            </a:r>
            <a:r>
              <a:rPr lang="en-US" b="1" dirty="0">
                <a:solidFill>
                  <a:srgbClr val="000090"/>
                </a:solidFill>
              </a:rPr>
              <a:t>   </a:t>
            </a:r>
            <a:r>
              <a:rPr lang="en-US" b="1" dirty="0" err="1">
                <a:solidFill>
                  <a:srgbClr val="000090"/>
                </a:solidFill>
              </a:rPr>
              <a:t>eax</a:t>
            </a:r>
            <a:r>
              <a:rPr lang="en-US" b="1" dirty="0">
                <a:solidFill>
                  <a:srgbClr val="000090"/>
                </a:solidFill>
              </a:rPr>
              <a:t>, DWORD PTR ___</a:t>
            </a:r>
            <a:r>
              <a:rPr lang="en-US" b="1" dirty="0" err="1">
                <a:solidFill>
                  <a:srgbClr val="000090"/>
                </a:solidFill>
              </a:rPr>
              <a:t>security_cookie</a:t>
            </a:r>
            <a:endParaRPr lang="en-US" b="1" dirty="0">
              <a:solidFill>
                <a:srgbClr val="000090"/>
              </a:solidFill>
            </a:endParaRPr>
          </a:p>
          <a:p>
            <a:r>
              <a:rPr lang="en-US" dirty="0"/>
              <a:t>     </a:t>
            </a:r>
            <a:r>
              <a:rPr lang="en-US" dirty="0">
                <a:solidFill>
                  <a:srgbClr val="000090"/>
                </a:solidFill>
              </a:rPr>
              <a:t> </a:t>
            </a:r>
            <a:r>
              <a:rPr lang="en-US" b="1" dirty="0" err="1">
                <a:solidFill>
                  <a:srgbClr val="000090"/>
                </a:solidFill>
              </a:rPr>
              <a:t>xor</a:t>
            </a:r>
            <a:r>
              <a:rPr lang="en-US" b="1" dirty="0">
                <a:solidFill>
                  <a:srgbClr val="000090"/>
                </a:solidFill>
              </a:rPr>
              <a:t>   </a:t>
            </a:r>
            <a:r>
              <a:rPr lang="en-US" b="1" dirty="0" err="1">
                <a:solidFill>
                  <a:srgbClr val="000090"/>
                </a:solidFill>
              </a:rPr>
              <a:t>eax</a:t>
            </a:r>
            <a:r>
              <a:rPr lang="en-US" b="1" dirty="0">
                <a:solidFill>
                  <a:srgbClr val="000090"/>
                </a:solidFill>
              </a:rPr>
              <a:t>, </a:t>
            </a:r>
            <a:r>
              <a:rPr lang="en-US" b="1" dirty="0" err="1" smtClean="0">
                <a:solidFill>
                  <a:srgbClr val="000090"/>
                </a:solidFill>
              </a:rPr>
              <a:t>esp</a:t>
            </a:r>
            <a:r>
              <a:rPr lang="en-US" b="1" dirty="0" smtClean="0">
                <a:solidFill>
                  <a:srgbClr val="000090"/>
                </a:solidFill>
              </a:rPr>
              <a:t>     </a:t>
            </a:r>
            <a:r>
              <a:rPr lang="en-US" dirty="0" smtClean="0"/>
              <a:t>// </a:t>
            </a:r>
            <a:r>
              <a:rPr lang="en-US" dirty="0" err="1" smtClean="0"/>
              <a:t>xor</a:t>
            </a:r>
            <a:r>
              <a:rPr lang="en-US" dirty="0" smtClean="0"/>
              <a:t> cookie with current </a:t>
            </a:r>
            <a:r>
              <a:rPr lang="en-US" dirty="0" err="1" smtClean="0"/>
              <a:t>esp</a:t>
            </a:r>
            <a:endParaRPr lang="en-US" dirty="0"/>
          </a:p>
          <a:p>
            <a:r>
              <a:rPr lang="en-US" dirty="0"/>
              <a:t>      </a:t>
            </a:r>
            <a:r>
              <a:rPr lang="en-US" b="1" dirty="0" err="1">
                <a:solidFill>
                  <a:srgbClr val="000090"/>
                </a:solidFill>
              </a:rPr>
              <a:t>mov</a:t>
            </a:r>
            <a:r>
              <a:rPr lang="en-US" b="1" dirty="0">
                <a:solidFill>
                  <a:srgbClr val="000090"/>
                </a:solidFill>
              </a:rPr>
              <a:t>   DWORD PTR </a:t>
            </a:r>
            <a:r>
              <a:rPr lang="en-US" b="1" dirty="0" smtClean="0">
                <a:solidFill>
                  <a:srgbClr val="000090"/>
                </a:solidFill>
              </a:rPr>
              <a:t>[</a:t>
            </a:r>
            <a:r>
              <a:rPr lang="en-US" b="1" dirty="0">
                <a:solidFill>
                  <a:srgbClr val="000090"/>
                </a:solidFill>
              </a:rPr>
              <a:t>esp+8], </a:t>
            </a:r>
            <a:r>
              <a:rPr lang="en-US" b="1" dirty="0" err="1" smtClean="0">
                <a:solidFill>
                  <a:srgbClr val="000090"/>
                </a:solidFill>
              </a:rPr>
              <a:t>eax</a:t>
            </a:r>
            <a:r>
              <a:rPr lang="en-US" b="1" dirty="0" smtClean="0">
                <a:solidFill>
                  <a:srgbClr val="000090"/>
                </a:solidFill>
              </a:rPr>
              <a:t>  </a:t>
            </a:r>
            <a:r>
              <a:rPr lang="en-US" dirty="0" smtClean="0"/>
              <a:t>// save in stack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196345" y="2791873"/>
            <a:ext cx="3847102" cy="1477328"/>
          </a:xfrm>
          <a:prstGeom prst="rect">
            <a:avLst/>
          </a:prstGeom>
          <a:noFill/>
          <a:ln>
            <a:solidFill>
              <a:srgbClr val="4F81BD"/>
            </a:solidFill>
          </a:ln>
        </p:spPr>
        <p:txBody>
          <a:bodyPr wrap="none" rtlCol="0">
            <a:spAutoFit/>
          </a:bodyPr>
          <a:lstStyle/>
          <a:p>
            <a:r>
              <a:rPr lang="en-US" u="sng" dirty="0"/>
              <a:t>Function </a:t>
            </a:r>
            <a:r>
              <a:rPr lang="en-US" u="sng" dirty="0" smtClean="0"/>
              <a:t>epilog:</a:t>
            </a:r>
            <a:endParaRPr lang="en-US" u="sng" dirty="0"/>
          </a:p>
          <a:p>
            <a:r>
              <a:rPr lang="en-US" dirty="0"/>
              <a:t>      </a:t>
            </a:r>
            <a:r>
              <a:rPr lang="en-US" b="1" dirty="0" err="1">
                <a:solidFill>
                  <a:srgbClr val="000090"/>
                </a:solidFill>
              </a:rPr>
              <a:t>mov</a:t>
            </a:r>
            <a:r>
              <a:rPr lang="en-US" b="1" dirty="0">
                <a:solidFill>
                  <a:srgbClr val="000090"/>
                </a:solidFill>
              </a:rPr>
              <a:t>   </a:t>
            </a:r>
            <a:r>
              <a:rPr lang="en-US" b="1" dirty="0" err="1">
                <a:solidFill>
                  <a:srgbClr val="000090"/>
                </a:solidFill>
              </a:rPr>
              <a:t>ecx</a:t>
            </a:r>
            <a:r>
              <a:rPr lang="en-US" b="1" dirty="0">
                <a:solidFill>
                  <a:srgbClr val="000090"/>
                </a:solidFill>
              </a:rPr>
              <a:t>, DWORD PTR  </a:t>
            </a:r>
            <a:r>
              <a:rPr lang="en-US" b="1" dirty="0" smtClean="0">
                <a:solidFill>
                  <a:srgbClr val="000090"/>
                </a:solidFill>
              </a:rPr>
              <a:t>[</a:t>
            </a:r>
            <a:r>
              <a:rPr lang="en-US" b="1" dirty="0">
                <a:solidFill>
                  <a:srgbClr val="000090"/>
                </a:solidFill>
              </a:rPr>
              <a:t>esp</a:t>
            </a:r>
            <a:r>
              <a:rPr lang="en-US" b="1" dirty="0" smtClean="0">
                <a:solidFill>
                  <a:srgbClr val="000090"/>
                </a:solidFill>
              </a:rPr>
              <a:t>+</a:t>
            </a:r>
            <a:r>
              <a:rPr lang="en-US" b="1" dirty="0">
                <a:solidFill>
                  <a:srgbClr val="000090"/>
                </a:solidFill>
              </a:rPr>
              <a:t>8</a:t>
            </a:r>
            <a:r>
              <a:rPr lang="en-US" b="1" dirty="0" smtClean="0">
                <a:solidFill>
                  <a:srgbClr val="000090"/>
                </a:solidFill>
              </a:rPr>
              <a:t>]</a:t>
            </a:r>
            <a:endParaRPr lang="en-US" b="1" dirty="0">
              <a:solidFill>
                <a:srgbClr val="000090"/>
              </a:solidFill>
            </a:endParaRPr>
          </a:p>
          <a:p>
            <a:r>
              <a:rPr lang="en-US" b="1" dirty="0">
                <a:solidFill>
                  <a:srgbClr val="000090"/>
                </a:solidFill>
              </a:rPr>
              <a:t> </a:t>
            </a:r>
            <a:r>
              <a:rPr lang="en-US" b="1" dirty="0" smtClean="0">
                <a:solidFill>
                  <a:srgbClr val="000090"/>
                </a:solidFill>
              </a:rPr>
              <a:t>     </a:t>
            </a:r>
            <a:r>
              <a:rPr lang="en-US" b="1" dirty="0" err="1" smtClean="0">
                <a:solidFill>
                  <a:srgbClr val="000090"/>
                </a:solidFill>
              </a:rPr>
              <a:t>xor</a:t>
            </a:r>
            <a:r>
              <a:rPr lang="en-US" b="1" dirty="0" smtClean="0">
                <a:solidFill>
                  <a:srgbClr val="000090"/>
                </a:solidFill>
              </a:rPr>
              <a:t>   </a:t>
            </a:r>
            <a:r>
              <a:rPr lang="en-US" b="1" dirty="0" err="1">
                <a:solidFill>
                  <a:srgbClr val="000090"/>
                </a:solidFill>
              </a:rPr>
              <a:t>ecx</a:t>
            </a:r>
            <a:r>
              <a:rPr lang="en-US" b="1" dirty="0">
                <a:solidFill>
                  <a:srgbClr val="000090"/>
                </a:solidFill>
              </a:rPr>
              <a:t>, </a:t>
            </a:r>
            <a:r>
              <a:rPr lang="en-US" b="1" dirty="0" err="1">
                <a:solidFill>
                  <a:srgbClr val="000090"/>
                </a:solidFill>
              </a:rPr>
              <a:t>esp</a:t>
            </a:r>
            <a:endParaRPr lang="en-US" b="1" dirty="0">
              <a:solidFill>
                <a:srgbClr val="000090"/>
              </a:solidFill>
            </a:endParaRPr>
          </a:p>
          <a:p>
            <a:r>
              <a:rPr lang="en-US" b="1" dirty="0">
                <a:solidFill>
                  <a:srgbClr val="000090"/>
                </a:solidFill>
              </a:rPr>
              <a:t>      call  @__security_check_cookie@4</a:t>
            </a:r>
          </a:p>
          <a:p>
            <a:r>
              <a:rPr lang="en-US" b="1" dirty="0">
                <a:solidFill>
                  <a:srgbClr val="000090"/>
                </a:solidFill>
              </a:rPr>
              <a:t>      add   </a:t>
            </a:r>
            <a:r>
              <a:rPr lang="en-US" b="1" dirty="0" err="1">
                <a:solidFill>
                  <a:srgbClr val="000090"/>
                </a:solidFill>
              </a:rPr>
              <a:t>esp</a:t>
            </a:r>
            <a:r>
              <a:rPr lang="en-US" b="1" dirty="0">
                <a:solidFill>
                  <a:srgbClr val="000090"/>
                </a:solidFill>
              </a:rPr>
              <a:t>, 8</a:t>
            </a:r>
          </a:p>
        </p:txBody>
      </p:sp>
      <p:sp>
        <p:nvSpPr>
          <p:cNvPr id="6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>
          <a:xfrm>
            <a:off x="228600" y="4595273"/>
            <a:ext cx="8763000" cy="939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400" dirty="0" smtClean="0"/>
              <a:t>Enhanced /GS in Visual Studio 2010:</a:t>
            </a:r>
          </a:p>
          <a:p>
            <a:pPr lvl="1"/>
            <a:r>
              <a:rPr lang="en-US" sz="2000" dirty="0" smtClean="0"/>
              <a:t>/GS protection added to all functions, unless can be proven unnecessary</a:t>
            </a:r>
          </a:p>
        </p:txBody>
      </p:sp>
    </p:spTree>
    <p:extLst>
      <p:ext uri="{BB962C8B-B14F-4D97-AF65-F5344CB8AC3E}">
        <p14:creationId xmlns:p14="http://schemas.microsoft.com/office/powerpoint/2010/main" val="28296994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61496" y="585265"/>
            <a:ext cx="8229600" cy="85725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/GS stack frame</a:t>
            </a:r>
            <a:endParaRPr lang="en-US" dirty="0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819485" y="1728265"/>
            <a:ext cx="3352800" cy="400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400">
                <a:solidFill>
                  <a:schemeClr val="bg2"/>
                </a:solidFill>
              </a:rPr>
              <a:t>args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819485" y="2185465"/>
            <a:ext cx="3352800" cy="400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400">
                <a:solidFill>
                  <a:schemeClr val="bg2"/>
                </a:solidFill>
              </a:rPr>
              <a:t>ret addr</a:t>
            </a: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1819485" y="2642665"/>
            <a:ext cx="3352800" cy="400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400">
                <a:solidFill>
                  <a:schemeClr val="bg2"/>
                </a:solidFill>
              </a:rPr>
              <a:t>SFP</a:t>
            </a: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1819485" y="3614215"/>
            <a:ext cx="3352800" cy="400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CANARY</a:t>
            </a: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819485" y="4071415"/>
            <a:ext cx="3352800" cy="400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400" dirty="0">
                <a:solidFill>
                  <a:schemeClr val="bg2"/>
                </a:solidFill>
              </a:rPr>
              <a:t>l</a:t>
            </a:r>
            <a:r>
              <a:rPr lang="en-US" sz="2400" dirty="0" smtClean="0">
                <a:solidFill>
                  <a:schemeClr val="bg2"/>
                </a:solidFill>
              </a:rPr>
              <a:t>ocal string buffers</a:t>
            </a:r>
            <a:endParaRPr lang="en-US" sz="2400" dirty="0">
              <a:solidFill>
                <a:schemeClr val="bg2"/>
              </a:solidFill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1819485" y="4528615"/>
            <a:ext cx="3352800" cy="400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400" dirty="0">
                <a:solidFill>
                  <a:schemeClr val="bg2"/>
                </a:solidFill>
              </a:rPr>
              <a:t>local </a:t>
            </a:r>
            <a:r>
              <a:rPr lang="en-US" sz="2400" dirty="0" smtClean="0">
                <a:solidFill>
                  <a:schemeClr val="bg2"/>
                </a:solidFill>
              </a:rPr>
              <a:t>non-buffer variables</a:t>
            </a:r>
            <a:endParaRPr lang="en-US" sz="2400" dirty="0">
              <a:solidFill>
                <a:schemeClr val="bg2"/>
              </a:solidFill>
            </a:endParaRPr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1362285" y="4014265"/>
            <a:ext cx="0" cy="9715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232896" y="4140472"/>
            <a:ext cx="113324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/>
              <a:t>Stack</a:t>
            </a:r>
            <a:br>
              <a:rPr lang="en-US" sz="2400"/>
            </a:br>
            <a:r>
              <a:rPr lang="en-US" sz="2400"/>
              <a:t>Growth</a:t>
            </a:r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5566896" y="4456880"/>
            <a:ext cx="30300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dirty="0" smtClean="0"/>
              <a:t>pointers, </a:t>
            </a:r>
            <a:r>
              <a:rPr lang="en-US" sz="2400" dirty="0"/>
              <a:t>but no arrays</a:t>
            </a:r>
          </a:p>
        </p:txBody>
      </p:sp>
      <p:sp>
        <p:nvSpPr>
          <p:cNvPr id="12" name="AutoShape 15"/>
          <p:cNvSpPr>
            <a:spLocks/>
          </p:cNvSpPr>
          <p:nvPr/>
        </p:nvSpPr>
        <p:spPr bwMode="auto">
          <a:xfrm>
            <a:off x="5400885" y="4528615"/>
            <a:ext cx="152400" cy="400050"/>
          </a:xfrm>
          <a:prstGeom prst="rightBrace">
            <a:avLst>
              <a:gd name="adj1" fmla="val 291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6"/>
          <p:cNvSpPr>
            <a:spLocks noChangeShapeType="1"/>
          </p:cNvSpPr>
          <p:nvPr/>
        </p:nvSpPr>
        <p:spPr bwMode="auto">
          <a:xfrm flipV="1">
            <a:off x="1362285" y="2014015"/>
            <a:ext cx="0" cy="9715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Text Box 17"/>
          <p:cNvSpPr txBox="1">
            <a:spLocks noChangeArrowheads="1"/>
          </p:cNvSpPr>
          <p:nvPr/>
        </p:nvSpPr>
        <p:spPr bwMode="auto">
          <a:xfrm>
            <a:off x="232896" y="1956865"/>
            <a:ext cx="113324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/>
              <a:t>String</a:t>
            </a:r>
            <a:br>
              <a:rPr lang="en-US" sz="2400"/>
            </a:br>
            <a:r>
              <a:rPr lang="en-US" sz="2400"/>
              <a:t>Growth</a:t>
            </a:r>
          </a:p>
        </p:txBody>
      </p:sp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1833096" y="4985815"/>
            <a:ext cx="3352800" cy="400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>
                <a:solidFill>
                  <a:schemeClr val="bg2"/>
                </a:solidFill>
              </a:rPr>
              <a:t>copy of pointer </a:t>
            </a:r>
            <a:r>
              <a:rPr lang="en-US" sz="2400" dirty="0" err="1" smtClean="0">
                <a:solidFill>
                  <a:schemeClr val="bg2"/>
                </a:solidFill>
              </a:rPr>
              <a:t>args</a:t>
            </a:r>
            <a:r>
              <a:rPr lang="en-US" sz="2400" dirty="0" smtClean="0">
                <a:solidFill>
                  <a:schemeClr val="bg2"/>
                </a:solidFill>
              </a:rPr>
              <a:t> </a:t>
            </a:r>
            <a:endParaRPr lang="en-US" sz="2400" dirty="0">
              <a:solidFill>
                <a:schemeClr val="bg2"/>
              </a:solidFill>
            </a:endParaRPr>
          </a:p>
        </p:txBody>
      </p: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1833096" y="3131615"/>
            <a:ext cx="3352800" cy="400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 dirty="0">
                <a:solidFill>
                  <a:schemeClr val="bg1"/>
                </a:solidFill>
              </a:rPr>
              <a:t>e</a:t>
            </a:r>
            <a:r>
              <a:rPr lang="en-US" sz="2400" b="1" dirty="0" smtClean="0">
                <a:solidFill>
                  <a:schemeClr val="bg1"/>
                </a:solidFill>
              </a:rPr>
              <a:t>xception handlers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638923" y="2490265"/>
            <a:ext cx="32045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Canary protects ret-</a:t>
            </a:r>
            <a:r>
              <a:rPr lang="en-US" sz="2000" dirty="0" err="1" smtClean="0"/>
              <a:t>addr</a:t>
            </a:r>
            <a:r>
              <a:rPr lang="en-US" sz="2000" dirty="0" smtClean="0"/>
              <a:t> and </a:t>
            </a:r>
            <a:br>
              <a:rPr lang="en-US" sz="2000" dirty="0" smtClean="0"/>
            </a:br>
            <a:r>
              <a:rPr lang="en-US" sz="2000" dirty="0" smtClean="0"/>
              <a:t>exception handler frame</a:t>
            </a:r>
            <a:endParaRPr lang="en-US" sz="2000" dirty="0"/>
          </a:p>
        </p:txBody>
      </p:sp>
      <p:sp>
        <p:nvSpPr>
          <p:cNvPr id="18" name="Right Brace 17"/>
          <p:cNvSpPr/>
          <p:nvPr/>
        </p:nvSpPr>
        <p:spPr>
          <a:xfrm>
            <a:off x="5338296" y="2337865"/>
            <a:ext cx="228600" cy="990600"/>
          </a:xfrm>
          <a:prstGeom prst="rightBrac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06164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485775"/>
            <a:ext cx="8229600" cy="857250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Evading /GS with exception handlers</a:t>
            </a: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552576"/>
            <a:ext cx="8229600" cy="9906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smtClean="0"/>
              <a:t>When exception is thrown, dispatcher walks up exception list until handler is found   (else use default handler)</a:t>
            </a:r>
            <a:endParaRPr lang="en-US" sz="24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457200" y="4752975"/>
            <a:ext cx="7924800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" y="5210175"/>
            <a:ext cx="7924800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8458200" y="4600575"/>
            <a:ext cx="6683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</a:t>
            </a:r>
            <a:r>
              <a:rPr lang="en-US" dirty="0" smtClean="0"/>
              <a:t>igh</a:t>
            </a:r>
          </a:p>
          <a:p>
            <a:r>
              <a:rPr lang="en-US" dirty="0" err="1" smtClean="0"/>
              <a:t>mem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096000" y="4752975"/>
            <a:ext cx="914400" cy="457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next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010400" y="4752975"/>
            <a:ext cx="914400" cy="457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handler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733800" y="4752975"/>
            <a:ext cx="914400" cy="457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next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648200" y="4752975"/>
            <a:ext cx="914400" cy="457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handler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838200" y="4752975"/>
            <a:ext cx="914400" cy="457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next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752600" y="4752975"/>
            <a:ext cx="914400" cy="457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handler</a:t>
            </a:r>
            <a:endParaRPr lang="en-US" dirty="0"/>
          </a:p>
        </p:txBody>
      </p:sp>
      <p:sp>
        <p:nvSpPr>
          <p:cNvPr id="13" name="Freeform 12"/>
          <p:cNvSpPr/>
          <p:nvPr/>
        </p:nvSpPr>
        <p:spPr>
          <a:xfrm>
            <a:off x="5105400" y="5229225"/>
            <a:ext cx="1447800" cy="209550"/>
          </a:xfrm>
          <a:custGeom>
            <a:avLst/>
            <a:gdLst>
              <a:gd name="connsiteX0" fmla="*/ 2705100 w 2705100"/>
              <a:gd name="connsiteY0" fmla="*/ 0 h 407574"/>
              <a:gd name="connsiteX1" fmla="*/ 2425700 w 2705100"/>
              <a:gd name="connsiteY1" fmla="*/ 266700 h 407574"/>
              <a:gd name="connsiteX2" fmla="*/ 1435100 w 2705100"/>
              <a:gd name="connsiteY2" fmla="*/ 406400 h 407574"/>
              <a:gd name="connsiteX3" fmla="*/ 457200 w 2705100"/>
              <a:gd name="connsiteY3" fmla="*/ 317500 h 407574"/>
              <a:gd name="connsiteX4" fmla="*/ 0 w 2705100"/>
              <a:gd name="connsiteY4" fmla="*/ 50800 h 4075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05100" h="407574">
                <a:moveTo>
                  <a:pt x="2705100" y="0"/>
                </a:moveTo>
                <a:cubicBezTo>
                  <a:pt x="2671233" y="99483"/>
                  <a:pt x="2637367" y="198967"/>
                  <a:pt x="2425700" y="266700"/>
                </a:cubicBezTo>
                <a:cubicBezTo>
                  <a:pt x="2214033" y="334433"/>
                  <a:pt x="1763183" y="397933"/>
                  <a:pt x="1435100" y="406400"/>
                </a:cubicBezTo>
                <a:cubicBezTo>
                  <a:pt x="1107017" y="414867"/>
                  <a:pt x="696383" y="376767"/>
                  <a:pt x="457200" y="317500"/>
                </a:cubicBezTo>
                <a:cubicBezTo>
                  <a:pt x="218017" y="258233"/>
                  <a:pt x="109008" y="154516"/>
                  <a:pt x="0" y="50800"/>
                </a:cubicBezTo>
              </a:path>
            </a:pathLst>
          </a:custGeom>
          <a:ln>
            <a:solidFill>
              <a:srgbClr val="000000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1143000" y="5235575"/>
            <a:ext cx="3048000" cy="203200"/>
          </a:xfrm>
          <a:custGeom>
            <a:avLst/>
            <a:gdLst>
              <a:gd name="connsiteX0" fmla="*/ 2705100 w 2705100"/>
              <a:gd name="connsiteY0" fmla="*/ 0 h 407574"/>
              <a:gd name="connsiteX1" fmla="*/ 2425700 w 2705100"/>
              <a:gd name="connsiteY1" fmla="*/ 266700 h 407574"/>
              <a:gd name="connsiteX2" fmla="*/ 1435100 w 2705100"/>
              <a:gd name="connsiteY2" fmla="*/ 406400 h 407574"/>
              <a:gd name="connsiteX3" fmla="*/ 457200 w 2705100"/>
              <a:gd name="connsiteY3" fmla="*/ 317500 h 407574"/>
              <a:gd name="connsiteX4" fmla="*/ 0 w 2705100"/>
              <a:gd name="connsiteY4" fmla="*/ 50800 h 4075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05100" h="407574">
                <a:moveTo>
                  <a:pt x="2705100" y="0"/>
                </a:moveTo>
                <a:cubicBezTo>
                  <a:pt x="2671233" y="99483"/>
                  <a:pt x="2637367" y="198967"/>
                  <a:pt x="2425700" y="266700"/>
                </a:cubicBezTo>
                <a:cubicBezTo>
                  <a:pt x="2214033" y="334433"/>
                  <a:pt x="1763183" y="397933"/>
                  <a:pt x="1435100" y="406400"/>
                </a:cubicBezTo>
                <a:cubicBezTo>
                  <a:pt x="1107017" y="414867"/>
                  <a:pt x="696383" y="376767"/>
                  <a:pt x="457200" y="317500"/>
                </a:cubicBezTo>
                <a:cubicBezTo>
                  <a:pt x="218017" y="258233"/>
                  <a:pt x="109008" y="154516"/>
                  <a:pt x="0" y="50800"/>
                </a:cubicBezTo>
              </a:path>
            </a:pathLst>
          </a:custGeom>
          <a:ln>
            <a:solidFill>
              <a:srgbClr val="000000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 flipH="1" flipV="1">
            <a:off x="609600" y="4371975"/>
            <a:ext cx="457200" cy="3048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52400" y="3990975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0xffffffff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2895600" y="4752975"/>
            <a:ext cx="685800" cy="457200"/>
          </a:xfrm>
          <a:prstGeom prst="rect">
            <a:avLst/>
          </a:prstGeom>
          <a:solidFill>
            <a:srgbClr val="C0504D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buf</a:t>
            </a:r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6108700" y="4156075"/>
            <a:ext cx="1828800" cy="533400"/>
            <a:chOff x="6096000" y="3486150"/>
            <a:chExt cx="1828800" cy="533400"/>
          </a:xfrm>
        </p:grpSpPr>
        <p:sp>
          <p:nvSpPr>
            <p:cNvPr id="19" name="Left Brace 18"/>
            <p:cNvSpPr/>
            <p:nvPr/>
          </p:nvSpPr>
          <p:spPr>
            <a:xfrm rot="5400000" flipV="1">
              <a:off x="6934200" y="3028950"/>
              <a:ext cx="152400" cy="1828800"/>
            </a:xfrm>
            <a:prstGeom prst="lef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536019" y="3486150"/>
              <a:ext cx="11601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SEH frame</a:t>
              </a:r>
              <a:endParaRPr lang="en-US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733800" y="4168775"/>
            <a:ext cx="1828800" cy="533400"/>
            <a:chOff x="6096000" y="3486150"/>
            <a:chExt cx="1828800" cy="533400"/>
          </a:xfrm>
        </p:grpSpPr>
        <p:sp>
          <p:nvSpPr>
            <p:cNvPr id="22" name="Left Brace 21"/>
            <p:cNvSpPr/>
            <p:nvPr/>
          </p:nvSpPr>
          <p:spPr>
            <a:xfrm rot="5400000" flipV="1">
              <a:off x="6934200" y="3028950"/>
              <a:ext cx="152400" cy="1828800"/>
            </a:xfrm>
            <a:prstGeom prst="lef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536019" y="3486150"/>
              <a:ext cx="11601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SEH frame</a:t>
              </a:r>
              <a:endParaRPr lang="en-US" dirty="0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838200" y="2619375"/>
            <a:ext cx="6462075" cy="2590800"/>
            <a:chOff x="838200" y="2190750"/>
            <a:chExt cx="6462075" cy="2590800"/>
          </a:xfrm>
        </p:grpSpPr>
        <p:sp>
          <p:nvSpPr>
            <p:cNvPr id="25" name="TextBox 24"/>
            <p:cNvSpPr txBox="1"/>
            <p:nvPr/>
          </p:nvSpPr>
          <p:spPr>
            <a:xfrm>
              <a:off x="838200" y="2190750"/>
              <a:ext cx="6462075" cy="9079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After overflow:    handler points to attacker’s code</a:t>
              </a:r>
            </a:p>
            <a:p>
              <a:pPr>
                <a:spcBef>
                  <a:spcPts val="600"/>
                </a:spcBef>
              </a:pPr>
              <a:r>
                <a:rPr lang="en-US" sz="2400" dirty="0" smtClean="0"/>
                <a:t>exception triggered  ⇒   control hijack</a:t>
              </a:r>
              <a:endParaRPr lang="en-US" sz="2400" dirty="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2895600" y="4324350"/>
              <a:ext cx="2971800" cy="457200"/>
            </a:xfrm>
            <a:prstGeom prst="rect">
              <a:avLst/>
            </a:prstGeom>
            <a:solidFill>
              <a:srgbClr val="C0504D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4419600" y="4324350"/>
              <a:ext cx="1295400" cy="457200"/>
            </a:xfrm>
            <a:prstGeom prst="rect">
              <a:avLst/>
            </a:prstGeom>
            <a:solidFill>
              <a:srgbClr val="C0504D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/>
                <a:t>p</a:t>
              </a:r>
              <a:r>
                <a:rPr lang="en-US" dirty="0" err="1" smtClean="0"/>
                <a:t>tr</a:t>
              </a:r>
              <a:r>
                <a:rPr lang="en-US" dirty="0" smtClean="0"/>
                <a:t> to attack code</a:t>
              </a:r>
              <a:endParaRPr lang="en-US" dirty="0"/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1607485" y="3636288"/>
            <a:ext cx="715109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Main point:    exception is triggered before canary is checked</a:t>
            </a:r>
            <a:endParaRPr lang="en-US" sz="2200" dirty="0"/>
          </a:p>
        </p:txBody>
      </p:sp>
      <p:sp>
        <p:nvSpPr>
          <p:cNvPr id="29" name="Rectangle 28"/>
          <p:cNvSpPr/>
          <p:nvPr/>
        </p:nvSpPr>
        <p:spPr>
          <a:xfrm>
            <a:off x="3810000" y="4752975"/>
            <a:ext cx="685800" cy="457200"/>
          </a:xfrm>
          <a:prstGeom prst="rect">
            <a:avLst/>
          </a:prstGeom>
          <a:solidFill>
            <a:srgbClr val="C0504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7235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Defenses: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6622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/SAFESEH:    linker flag</a:t>
            </a:r>
          </a:p>
          <a:p>
            <a:pPr lvl="1"/>
            <a:r>
              <a:rPr lang="en-US" dirty="0" smtClean="0"/>
              <a:t>Linker produces a binary with a table of safe exception handlers</a:t>
            </a:r>
          </a:p>
          <a:p>
            <a:pPr lvl="1"/>
            <a:r>
              <a:rPr lang="en-US" dirty="0" smtClean="0"/>
              <a:t>System will not jump to exception handler not on list</a:t>
            </a:r>
          </a:p>
          <a:p>
            <a:endParaRPr lang="en-US" dirty="0" smtClean="0"/>
          </a:p>
          <a:p>
            <a:r>
              <a:rPr lang="en-US" dirty="0" smtClean="0"/>
              <a:t>/SEHOP:    platform defense   (since win vista SP1)</a:t>
            </a:r>
          </a:p>
          <a:p>
            <a:pPr lvl="1"/>
            <a:r>
              <a:rPr lang="en-US" dirty="0" smtClean="0"/>
              <a:t>Observation:    SEH attacks typically corrupt the “next” entry in SEH list.</a:t>
            </a:r>
          </a:p>
          <a:p>
            <a:pPr lvl="1"/>
            <a:r>
              <a:rPr lang="en-US" dirty="0" smtClean="0"/>
              <a:t>SEHOP:  add a dummy record at top of SEH list</a:t>
            </a:r>
          </a:p>
          <a:p>
            <a:pPr lvl="1"/>
            <a:r>
              <a:rPr lang="en-US" dirty="0" smtClean="0"/>
              <a:t>When exception occurs, dispatcher walks up list and verifies dummy record is there.   If not, terminates process.</a:t>
            </a:r>
          </a:p>
        </p:txBody>
      </p:sp>
    </p:spTree>
    <p:extLst>
      <p:ext uri="{BB962C8B-B14F-4D97-AF65-F5344CB8AC3E}">
        <p14:creationId xmlns:p14="http://schemas.microsoft.com/office/powerpoint/2010/main" val="85121995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Summary: canaries are not everything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824"/>
              </a:spcBef>
            </a:pPr>
            <a:r>
              <a:rPr lang="en-US" dirty="0" smtClean="0"/>
              <a:t>Canaries are an important defense tool, but do not prevent all control hijacking attacks:</a:t>
            </a:r>
          </a:p>
          <a:p>
            <a:pPr>
              <a:spcBef>
                <a:spcPts val="1824"/>
              </a:spcBef>
            </a:pPr>
            <a:r>
              <a:rPr lang="en-US" dirty="0" smtClean="0"/>
              <a:t>Heap-based attacks still possible</a:t>
            </a:r>
          </a:p>
          <a:p>
            <a:pPr>
              <a:spcBef>
                <a:spcPts val="1824"/>
              </a:spcBef>
            </a:pPr>
            <a:r>
              <a:rPr lang="en-US" dirty="0" smtClean="0"/>
              <a:t>Integer overflow attacks still possible</a:t>
            </a:r>
          </a:p>
          <a:p>
            <a:pPr>
              <a:spcBef>
                <a:spcPts val="1824"/>
              </a:spcBef>
            </a:pPr>
            <a:r>
              <a:rPr lang="en-US" dirty="0" smtClean="0"/>
              <a:t>/GS by itself does not prevent Exception Handling attacks</a:t>
            </a:r>
          </a:p>
          <a:p>
            <a:pPr lvl="1">
              <a:spcBef>
                <a:spcPts val="1824"/>
              </a:spcBef>
            </a:pPr>
            <a:r>
              <a:rPr lang="en-US" dirty="0" smtClean="0"/>
              <a:t>(also need SAFESEH and SEHOP)</a:t>
            </a:r>
          </a:p>
          <a:p>
            <a:pPr marL="0" indent="0">
              <a:spcBef>
                <a:spcPts val="1824"/>
              </a:spcBef>
              <a:buNone/>
            </a:pP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1707360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if can’t recompile:  </a:t>
            </a:r>
            <a:r>
              <a:rPr lang="en-US" dirty="0" err="1" smtClean="0"/>
              <a:t>Libsafe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7244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Solution 2:  </a:t>
            </a:r>
            <a:r>
              <a:rPr lang="en-US" dirty="0" err="1" smtClean="0"/>
              <a:t>Libsafe</a:t>
            </a:r>
            <a:r>
              <a:rPr lang="en-US" dirty="0" smtClean="0"/>
              <a:t> (Avaya Labs)</a:t>
            </a:r>
          </a:p>
          <a:p>
            <a:pPr lvl="1"/>
            <a:r>
              <a:rPr lang="en-US" dirty="0" smtClean="0"/>
              <a:t>Dynamically loaded library      (no need to recompile app.)</a:t>
            </a:r>
          </a:p>
          <a:p>
            <a:pPr lvl="1"/>
            <a:r>
              <a:rPr lang="en-US" dirty="0" smtClean="0"/>
              <a:t>Intercepts calls to  </a:t>
            </a:r>
            <a:r>
              <a:rPr lang="en-US" dirty="0" err="1" smtClean="0"/>
              <a:t>strcpy</a:t>
            </a:r>
            <a:r>
              <a:rPr lang="en-US" dirty="0" smtClean="0"/>
              <a:t> (</a:t>
            </a:r>
            <a:r>
              <a:rPr lang="en-US" dirty="0" err="1" smtClean="0"/>
              <a:t>dest</a:t>
            </a:r>
            <a:r>
              <a:rPr lang="en-US" dirty="0" smtClean="0"/>
              <a:t>, </a:t>
            </a:r>
            <a:r>
              <a:rPr lang="en-US" dirty="0" err="1" smtClean="0"/>
              <a:t>src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Validates sufficient space in current stack frame:</a:t>
            </a:r>
            <a:br>
              <a:rPr lang="en-US" dirty="0" smtClean="0"/>
            </a:br>
            <a:r>
              <a:rPr lang="en-US" dirty="0" smtClean="0"/>
              <a:t>	|frame-pointer – </a:t>
            </a:r>
            <a:r>
              <a:rPr lang="en-US" dirty="0" err="1" smtClean="0"/>
              <a:t>dest</a:t>
            </a:r>
            <a:r>
              <a:rPr lang="en-US" dirty="0" smtClean="0"/>
              <a:t>| &gt; </a:t>
            </a:r>
            <a:r>
              <a:rPr lang="en-US" dirty="0" err="1" smtClean="0"/>
              <a:t>strlen</a:t>
            </a:r>
            <a:r>
              <a:rPr lang="en-US" dirty="0" smtClean="0"/>
              <a:t>(</a:t>
            </a:r>
            <a:r>
              <a:rPr lang="en-US" dirty="0" err="1" smtClean="0"/>
              <a:t>src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If so, does </a:t>
            </a:r>
            <a:r>
              <a:rPr lang="en-US" dirty="0" err="1" smtClean="0"/>
              <a:t>strcpy</a:t>
            </a:r>
            <a:r>
              <a:rPr lang="en-US" dirty="0" smtClean="0"/>
              <a:t>.   Otherwise, terminates application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pic>
        <p:nvPicPr>
          <p:cNvPr id="4" name="Picture 3" descr="ripe-runtime-intrusion-prevention-evaluator-39-728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2095500"/>
            <a:ext cx="4521200" cy="3390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20543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89975" y="414401"/>
            <a:ext cx="8229600" cy="85725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smtClean="0"/>
              <a:t>How robust is Libsafe?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1404375" y="3610336"/>
            <a:ext cx="68601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strcpy</a:t>
            </a:r>
            <a:r>
              <a:rPr lang="en-US" sz="2400" dirty="0" smtClean="0"/>
              <a:t>() can overwrite a pointer between </a:t>
            </a:r>
            <a:r>
              <a:rPr lang="en-US" sz="2400" dirty="0" err="1" smtClean="0"/>
              <a:t>buf</a:t>
            </a:r>
            <a:r>
              <a:rPr lang="en-US" sz="2400" dirty="0" smtClean="0"/>
              <a:t> and </a:t>
            </a:r>
            <a:r>
              <a:rPr lang="en-US" sz="2400" dirty="0" err="1" smtClean="0"/>
              <a:t>sfp</a:t>
            </a:r>
            <a:r>
              <a:rPr lang="en-US" sz="2400" dirty="0" smtClean="0"/>
              <a:t>.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022588" y="1641519"/>
            <a:ext cx="841375" cy="36933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/>
              <a:t>dest</a:t>
            </a:r>
            <a:endParaRPr kumimoji="1" lang="en-US" sz="1800">
              <a:solidFill>
                <a:schemeClr val="bg2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057608" y="1641519"/>
            <a:ext cx="961584" cy="36933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 dirty="0"/>
              <a:t>ret-</a:t>
            </a:r>
            <a:r>
              <a:rPr lang="en-US" sz="1800" dirty="0" err="1"/>
              <a:t>addr</a:t>
            </a:r>
            <a:endParaRPr kumimoji="1" lang="en-US" sz="1800" dirty="0">
              <a:solidFill>
                <a:schemeClr val="bg2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1589102" y="1641519"/>
            <a:ext cx="466669" cy="36933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/>
              <a:t>sfp</a:t>
            </a:r>
            <a:endParaRPr kumimoji="1" lang="en-US" sz="1800">
              <a:solidFill>
                <a:schemeClr val="bg2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5156189" y="1802968"/>
            <a:ext cx="8366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8"/>
          <p:cNvSpPr>
            <a:spLocks noChangeShapeType="1"/>
          </p:cNvSpPr>
          <p:nvPr/>
        </p:nvSpPr>
        <p:spPr bwMode="auto">
          <a:xfrm>
            <a:off x="7289789" y="2014602"/>
            <a:ext cx="8366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>
            <a:off x="1023375" y="1633601"/>
            <a:ext cx="587926" cy="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0"/>
          <p:cNvSpPr>
            <a:spLocks noChangeShapeType="1"/>
          </p:cNvSpPr>
          <p:nvPr/>
        </p:nvSpPr>
        <p:spPr bwMode="auto">
          <a:xfrm flipV="1">
            <a:off x="1023375" y="2001901"/>
            <a:ext cx="575226" cy="1269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8049379" y="1546036"/>
            <a:ext cx="974996" cy="544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dirty="0" smtClean="0"/>
              <a:t>high</a:t>
            </a:r>
            <a:br>
              <a:rPr lang="en-US" dirty="0" smtClean="0"/>
            </a:br>
            <a:r>
              <a:rPr lang="en-US" dirty="0" smtClean="0"/>
              <a:t>memory</a:t>
            </a:r>
            <a:endParaRPr lang="en-US" sz="1800" dirty="0" smtClean="0"/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3860788" y="1640329"/>
            <a:ext cx="531813" cy="36933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/>
              <a:t>src</a:t>
            </a:r>
            <a:endParaRPr kumimoji="1" lang="en-US" sz="1800">
              <a:solidFill>
                <a:schemeClr val="bg2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16" name="Line 13"/>
          <p:cNvSpPr>
            <a:spLocks noChangeShapeType="1"/>
          </p:cNvSpPr>
          <p:nvPr/>
        </p:nvSpPr>
        <p:spPr bwMode="auto">
          <a:xfrm>
            <a:off x="7291376" y="1633602"/>
            <a:ext cx="8366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4"/>
          <p:cNvSpPr>
            <a:spLocks noChangeShapeType="1"/>
          </p:cNvSpPr>
          <p:nvPr/>
        </p:nvSpPr>
        <p:spPr bwMode="auto">
          <a:xfrm>
            <a:off x="5919776" y="1798205"/>
            <a:ext cx="8366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15"/>
          <p:cNvSpPr>
            <a:spLocks noChangeArrowheads="1"/>
          </p:cNvSpPr>
          <p:nvPr/>
        </p:nvSpPr>
        <p:spPr bwMode="auto">
          <a:xfrm>
            <a:off x="4471977" y="1640329"/>
            <a:ext cx="1520825" cy="36933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/>
              <a:t>buf</a:t>
            </a:r>
            <a:endParaRPr kumimoji="1" lang="en-US" sz="1800">
              <a:solidFill>
                <a:schemeClr val="bg2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19" name="Rectangle 16"/>
          <p:cNvSpPr>
            <a:spLocks noChangeArrowheads="1"/>
          </p:cNvSpPr>
          <p:nvPr/>
        </p:nvSpPr>
        <p:spPr bwMode="auto">
          <a:xfrm>
            <a:off x="6451588" y="1640329"/>
            <a:ext cx="961584" cy="36933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/>
              <a:t>ret-addr</a:t>
            </a:r>
            <a:endParaRPr kumimoji="1" lang="en-US" sz="1800">
              <a:solidFill>
                <a:schemeClr val="bg2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0" name="Rectangle 17"/>
          <p:cNvSpPr>
            <a:spLocks noChangeArrowheads="1"/>
          </p:cNvSpPr>
          <p:nvPr/>
        </p:nvSpPr>
        <p:spPr bwMode="auto">
          <a:xfrm>
            <a:off x="5994388" y="1640329"/>
            <a:ext cx="466669" cy="36933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/>
              <a:t>sfp</a:t>
            </a:r>
            <a:endParaRPr kumimoji="1" lang="en-US" sz="1800">
              <a:solidFill>
                <a:schemeClr val="bg2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1" name="Text Box 20"/>
          <p:cNvSpPr txBox="1">
            <a:spLocks noChangeArrowheads="1"/>
          </p:cNvSpPr>
          <p:nvPr/>
        </p:nvSpPr>
        <p:spPr bwMode="auto">
          <a:xfrm>
            <a:off x="1709175" y="2391137"/>
            <a:ext cx="189276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dirty="0" err="1" smtClean="0"/>
              <a:t>Libsafe</a:t>
            </a:r>
            <a:r>
              <a:rPr lang="en-US" sz="2400" dirty="0" smtClean="0"/>
              <a:t> </a:t>
            </a:r>
            <a:r>
              <a:rPr lang="en-US" sz="2400" dirty="0" err="1" smtClean="0"/>
              <a:t>strcpy</a:t>
            </a:r>
            <a:endParaRPr lang="en-US" sz="2400" dirty="0"/>
          </a:p>
        </p:txBody>
      </p:sp>
      <p:sp>
        <p:nvSpPr>
          <p:cNvPr id="22" name="Text Box 21"/>
          <p:cNvSpPr txBox="1">
            <a:spLocks noChangeArrowheads="1"/>
          </p:cNvSpPr>
          <p:nvPr/>
        </p:nvSpPr>
        <p:spPr bwMode="auto">
          <a:xfrm>
            <a:off x="5338942" y="2366133"/>
            <a:ext cx="8102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/>
              <a:t>main</a:t>
            </a:r>
          </a:p>
        </p:txBody>
      </p:sp>
      <p:grpSp>
        <p:nvGrpSpPr>
          <p:cNvPr id="23" name="Group 22"/>
          <p:cNvGrpSpPr>
            <a:grpSpLocks/>
          </p:cNvGrpSpPr>
          <p:nvPr/>
        </p:nvGrpSpPr>
        <p:grpSpPr bwMode="auto">
          <a:xfrm>
            <a:off x="1909751" y="2004581"/>
            <a:ext cx="4343400" cy="158353"/>
            <a:chOff x="931" y="3515"/>
            <a:chExt cx="2736" cy="229"/>
          </a:xfrm>
        </p:grpSpPr>
        <p:sp>
          <p:nvSpPr>
            <p:cNvPr id="24" name="Line 23"/>
            <p:cNvSpPr>
              <a:spLocks noChangeShapeType="1"/>
            </p:cNvSpPr>
            <p:nvPr/>
          </p:nvSpPr>
          <p:spPr bwMode="auto">
            <a:xfrm>
              <a:off x="931" y="3515"/>
              <a:ext cx="0" cy="229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>
              <a:off x="931" y="3744"/>
              <a:ext cx="2736" cy="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Line 25"/>
            <p:cNvSpPr>
              <a:spLocks noChangeShapeType="1"/>
            </p:cNvSpPr>
            <p:nvPr/>
          </p:nvSpPr>
          <p:spPr bwMode="auto">
            <a:xfrm flipV="1">
              <a:off x="3667" y="3515"/>
              <a:ext cx="0" cy="229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7" name="Group 26"/>
          <p:cNvGrpSpPr>
            <a:grpSpLocks/>
          </p:cNvGrpSpPr>
          <p:nvPr/>
        </p:nvGrpSpPr>
        <p:grpSpPr bwMode="auto">
          <a:xfrm flipV="1">
            <a:off x="3098787" y="1405001"/>
            <a:ext cx="1447800" cy="239712"/>
            <a:chOff x="1027" y="3611"/>
            <a:chExt cx="1183" cy="229"/>
          </a:xfrm>
        </p:grpSpPr>
        <p:sp>
          <p:nvSpPr>
            <p:cNvPr id="28" name="Line 27"/>
            <p:cNvSpPr>
              <a:spLocks noChangeShapeType="1"/>
            </p:cNvSpPr>
            <p:nvPr/>
          </p:nvSpPr>
          <p:spPr bwMode="auto">
            <a:xfrm>
              <a:off x="1027" y="3611"/>
              <a:ext cx="0" cy="229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>
              <a:off x="1027" y="3840"/>
              <a:ext cx="1181" cy="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Line 29"/>
            <p:cNvSpPr>
              <a:spLocks noChangeShapeType="1"/>
            </p:cNvSpPr>
            <p:nvPr/>
          </p:nvSpPr>
          <p:spPr bwMode="auto">
            <a:xfrm flipV="1">
              <a:off x="2208" y="3611"/>
              <a:ext cx="2" cy="229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1" name="AutoShape 30"/>
          <p:cNvSpPr>
            <a:spLocks/>
          </p:cNvSpPr>
          <p:nvPr/>
        </p:nvSpPr>
        <p:spPr bwMode="auto">
          <a:xfrm rot="16200000">
            <a:off x="2539344" y="616955"/>
            <a:ext cx="128290" cy="3429001"/>
          </a:xfrm>
          <a:prstGeom prst="leftBrace">
            <a:avLst>
              <a:gd name="adj1" fmla="val 11153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AutoShape 31"/>
          <p:cNvSpPr>
            <a:spLocks/>
          </p:cNvSpPr>
          <p:nvPr/>
        </p:nvSpPr>
        <p:spPr bwMode="auto">
          <a:xfrm rot="16200000">
            <a:off x="5775909" y="963379"/>
            <a:ext cx="155972" cy="2763837"/>
          </a:xfrm>
          <a:prstGeom prst="leftBrace">
            <a:avLst>
              <a:gd name="adj1" fmla="val 11075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Text Box 11"/>
          <p:cNvSpPr txBox="1">
            <a:spLocks noChangeArrowheads="1"/>
          </p:cNvSpPr>
          <p:nvPr/>
        </p:nvSpPr>
        <p:spPr bwMode="auto">
          <a:xfrm>
            <a:off x="124579" y="1557401"/>
            <a:ext cx="974996" cy="544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dirty="0" smtClean="0"/>
              <a:t>low</a:t>
            </a:r>
            <a:br>
              <a:rPr lang="en-US" dirty="0" smtClean="0"/>
            </a:br>
            <a:r>
              <a:rPr lang="en-US" dirty="0" smtClean="0"/>
              <a:t>memory</a:t>
            </a: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336012356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3396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 </a:t>
            </a:r>
            <a:r>
              <a:rPr lang="en-US" dirty="0" err="1" smtClean="0"/>
              <a:t>StackShield</a:t>
            </a:r>
            <a:endParaRPr lang="en-US" dirty="0" smtClean="0"/>
          </a:p>
          <a:p>
            <a:pPr lvl="1"/>
            <a:r>
              <a:rPr lang="en-US" dirty="0" smtClean="0"/>
              <a:t>At function prologue, copy return address RET and SFP to “safe” location  (beginning of data segment)</a:t>
            </a:r>
          </a:p>
          <a:p>
            <a:pPr lvl="1"/>
            <a:r>
              <a:rPr lang="en-US" dirty="0" smtClean="0"/>
              <a:t>Upon return, check that RET and SFP is equal to copy.</a:t>
            </a:r>
          </a:p>
          <a:p>
            <a:pPr lvl="1"/>
            <a:r>
              <a:rPr lang="en-US" dirty="0" smtClean="0"/>
              <a:t>Implemented as assembler file processor (GCC)</a:t>
            </a:r>
          </a:p>
          <a:p>
            <a:r>
              <a:rPr lang="en-US" dirty="0" smtClean="0"/>
              <a:t>Control Flow Integrity  (CFI)</a:t>
            </a:r>
          </a:p>
          <a:p>
            <a:pPr lvl="1"/>
            <a:r>
              <a:rPr lang="en-US" dirty="0" smtClean="0"/>
              <a:t>A combination of static and dynamic checking</a:t>
            </a:r>
          </a:p>
          <a:p>
            <a:pPr lvl="1"/>
            <a:r>
              <a:rPr lang="en-US" dirty="0" smtClean="0"/>
              <a:t>Statically determine program control flow</a:t>
            </a:r>
          </a:p>
          <a:p>
            <a:pPr lvl="1"/>
            <a:r>
              <a:rPr lang="en-US" dirty="0" smtClean="0"/>
              <a:t>Dynamically enforce control flow integrity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264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Smashing the 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First attacker puts malicious code sequence somewhere in the program’s address space</a:t>
            </a:r>
          </a:p>
          <a:p>
            <a:r>
              <a:rPr lang="en-US" dirty="0" smtClean="0"/>
              <a:t>Next, attacker provides carefully chosen sequence</a:t>
            </a:r>
          </a:p>
          <a:p>
            <a:pPr lvl="1"/>
            <a:r>
              <a:rPr lang="en-US" dirty="0" smtClean="0"/>
              <a:t>Last bytes are chosen to hold code’s address and overwrite the saved return address</a:t>
            </a:r>
          </a:p>
          <a:p>
            <a:r>
              <a:rPr lang="en-US" dirty="0" smtClean="0"/>
              <a:t>When the vulnerable function returns, the CPU loads the attacker’s return address, handing control over to the attacker’s code</a:t>
            </a:r>
          </a:p>
          <a:p>
            <a:r>
              <a:rPr lang="en-US" dirty="0" smtClean="0"/>
              <a:t>Reference: “Smashing the stack for fun and profit” – seminal and worth a read!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86159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complex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 </a:t>
            </a:r>
            <a:r>
              <a:rPr lang="en-US" dirty="0" smtClean="0">
                <a:latin typeface="Consolas"/>
                <a:cs typeface="Consolas"/>
              </a:rPr>
              <a:t>char </a:t>
            </a:r>
            <a:r>
              <a:rPr lang="en-US" dirty="0" err="1" smtClean="0">
                <a:latin typeface="Consolas"/>
                <a:cs typeface="Consolas"/>
              </a:rPr>
              <a:t>buf</a:t>
            </a:r>
            <a:r>
              <a:rPr lang="en-US" dirty="0" smtClean="0">
                <a:latin typeface="Consolas"/>
                <a:cs typeface="Consolas"/>
              </a:rPr>
              <a:t>[80];</a:t>
            </a:r>
          </a:p>
          <a:p>
            <a:pPr marL="0" indent="0">
              <a:buNone/>
            </a:pPr>
            <a:r>
              <a:rPr lang="en-US" dirty="0" smtClean="0">
                <a:latin typeface="Consolas"/>
                <a:cs typeface="Consolas"/>
              </a:rPr>
              <a:t>	void vulnerable() {</a:t>
            </a:r>
          </a:p>
          <a:p>
            <a:pPr marL="0" indent="0">
              <a:buNone/>
            </a:pPr>
            <a:r>
              <a:rPr lang="en-US" dirty="0" smtClean="0">
                <a:latin typeface="Consolas"/>
                <a:cs typeface="Consolas"/>
              </a:rPr>
              <a:t>		</a:t>
            </a:r>
            <a:r>
              <a:rPr lang="en-US" dirty="0" err="1" smtClean="0">
                <a:latin typeface="Consolas"/>
                <a:cs typeface="Consolas"/>
              </a:rPr>
              <a:t>int</a:t>
            </a:r>
            <a:r>
              <a:rPr lang="en-US" dirty="0" smtClean="0">
                <a:latin typeface="Consolas"/>
                <a:cs typeface="Consolas"/>
              </a:rPr>
              <a:t> </a:t>
            </a:r>
            <a:r>
              <a:rPr lang="en-US" dirty="0" err="1" smtClean="0">
                <a:latin typeface="Consolas"/>
                <a:cs typeface="Consolas"/>
              </a:rPr>
              <a:t>len</a:t>
            </a:r>
            <a:r>
              <a:rPr lang="en-US" dirty="0" smtClean="0">
                <a:latin typeface="Consolas"/>
                <a:cs typeface="Consolas"/>
              </a:rPr>
              <a:t> = </a:t>
            </a:r>
            <a:r>
              <a:rPr lang="en-US" dirty="0" err="1" smtClean="0">
                <a:latin typeface="Consolas"/>
                <a:cs typeface="Consolas"/>
              </a:rPr>
              <a:t>read_int_from_network</a:t>
            </a:r>
            <a:r>
              <a:rPr lang="en-US" dirty="0" smtClean="0">
                <a:latin typeface="Consolas"/>
                <a:cs typeface="Consolas"/>
              </a:rPr>
              <a:t>();</a:t>
            </a:r>
          </a:p>
          <a:p>
            <a:pPr marL="0" indent="0">
              <a:buNone/>
            </a:pPr>
            <a:r>
              <a:rPr lang="en-US" dirty="0" smtClean="0">
                <a:latin typeface="Consolas"/>
                <a:cs typeface="Consolas"/>
              </a:rPr>
              <a:t>		char *p = </a:t>
            </a:r>
            <a:r>
              <a:rPr lang="en-US" dirty="0" err="1" smtClean="0">
                <a:latin typeface="Consolas"/>
                <a:cs typeface="Consolas"/>
              </a:rPr>
              <a:t>read_string_from_network</a:t>
            </a:r>
            <a:r>
              <a:rPr lang="en-US" dirty="0" smtClean="0">
                <a:latin typeface="Consolas"/>
                <a:cs typeface="Consolas"/>
              </a:rPr>
              <a:t>();</a:t>
            </a:r>
          </a:p>
          <a:p>
            <a:pPr marL="0" indent="0">
              <a:buNone/>
            </a:pPr>
            <a:r>
              <a:rPr lang="en-US" dirty="0" smtClean="0">
                <a:latin typeface="Consolas"/>
                <a:cs typeface="Consolas"/>
              </a:rPr>
              <a:t>		if (</a:t>
            </a:r>
            <a:r>
              <a:rPr lang="en-US" dirty="0" err="1" smtClean="0">
                <a:latin typeface="Consolas"/>
                <a:cs typeface="Consolas"/>
              </a:rPr>
              <a:t>len</a:t>
            </a:r>
            <a:r>
              <a:rPr lang="en-US" dirty="0" smtClean="0">
                <a:latin typeface="Consolas"/>
                <a:cs typeface="Consolas"/>
              </a:rPr>
              <a:t> &gt; </a:t>
            </a:r>
            <a:r>
              <a:rPr lang="en-US" dirty="0" err="1" smtClean="0">
                <a:latin typeface="Consolas"/>
                <a:cs typeface="Consolas"/>
              </a:rPr>
              <a:t>sizeof</a:t>
            </a:r>
            <a:r>
              <a:rPr lang="en-US" dirty="0" smtClean="0">
                <a:latin typeface="Consolas"/>
                <a:cs typeface="Consolas"/>
              </a:rPr>
              <a:t> </a:t>
            </a:r>
            <a:r>
              <a:rPr lang="en-US" dirty="0" err="1" smtClean="0">
                <a:latin typeface="Consolas"/>
                <a:cs typeface="Consolas"/>
              </a:rPr>
              <a:t>buf</a:t>
            </a:r>
            <a:r>
              <a:rPr lang="en-US" dirty="0" smtClean="0">
                <a:latin typeface="Consolas"/>
                <a:cs typeface="Consolas"/>
              </a:rPr>
              <a:t>) {</a:t>
            </a:r>
          </a:p>
          <a:p>
            <a:pPr marL="0" indent="0">
              <a:buNone/>
            </a:pPr>
            <a:r>
              <a:rPr lang="en-US" dirty="0" smtClean="0">
                <a:latin typeface="Consolas"/>
                <a:cs typeface="Consolas"/>
              </a:rPr>
              <a:t>			error("length too large, nice try!");</a:t>
            </a:r>
          </a:p>
          <a:p>
            <a:pPr marL="0" indent="0">
              <a:buNone/>
            </a:pPr>
            <a:r>
              <a:rPr lang="en-US" dirty="0" smtClean="0">
                <a:latin typeface="Consolas"/>
                <a:cs typeface="Consolas"/>
              </a:rPr>
              <a:t>		return;</a:t>
            </a:r>
          </a:p>
          <a:p>
            <a:pPr marL="0" indent="0">
              <a:buNone/>
            </a:pPr>
            <a:r>
              <a:rPr lang="en-US" dirty="0" smtClean="0">
                <a:latin typeface="Consolas"/>
                <a:cs typeface="Consolas"/>
              </a:rPr>
              <a:t>	}</a:t>
            </a:r>
          </a:p>
          <a:p>
            <a:pPr marL="0" indent="0">
              <a:buNone/>
            </a:pPr>
            <a:r>
              <a:rPr lang="en-US" dirty="0">
                <a:latin typeface="Consolas"/>
                <a:cs typeface="Consolas"/>
              </a:rPr>
              <a:t>	</a:t>
            </a:r>
            <a:r>
              <a:rPr lang="en-US" dirty="0" err="1" smtClean="0">
                <a:latin typeface="Consolas"/>
                <a:cs typeface="Consolas"/>
              </a:rPr>
              <a:t>memcpy</a:t>
            </a:r>
            <a:r>
              <a:rPr lang="en-US" dirty="0" smtClean="0">
                <a:latin typeface="Consolas"/>
                <a:cs typeface="Consolas"/>
              </a:rPr>
              <a:t>(</a:t>
            </a:r>
            <a:r>
              <a:rPr lang="en-US" dirty="0" err="1" smtClean="0">
                <a:latin typeface="Consolas"/>
                <a:cs typeface="Consolas"/>
              </a:rPr>
              <a:t>buf</a:t>
            </a:r>
            <a:r>
              <a:rPr lang="en-US" dirty="0" smtClean="0">
                <a:latin typeface="Consolas"/>
                <a:cs typeface="Consolas"/>
              </a:rPr>
              <a:t>, p, </a:t>
            </a:r>
            <a:r>
              <a:rPr lang="en-US" dirty="0" err="1" smtClean="0">
                <a:latin typeface="Consolas"/>
                <a:cs typeface="Consolas"/>
              </a:rPr>
              <a:t>len</a:t>
            </a:r>
            <a:r>
              <a:rPr lang="en-US" dirty="0" smtClean="0">
                <a:latin typeface="Consolas"/>
                <a:cs typeface="Consolas"/>
              </a:rPr>
              <a:t>);</a:t>
            </a:r>
          </a:p>
          <a:p>
            <a:r>
              <a:rPr lang="en-US" dirty="0" smtClean="0">
                <a:cs typeface="Consolas"/>
              </a:rPr>
              <a:t>Anything wrong here?</a:t>
            </a:r>
          </a:p>
          <a:p>
            <a:r>
              <a:rPr lang="en-US" dirty="0" smtClean="0">
                <a:cs typeface="Consolas"/>
              </a:rPr>
              <a:t>Hint: details are in </a:t>
            </a:r>
            <a:r>
              <a:rPr lang="en-US" dirty="0" err="1" smtClean="0">
                <a:cs typeface="Consolas"/>
              </a:rPr>
              <a:t>memcpy</a:t>
            </a:r>
            <a:r>
              <a:rPr lang="en-US" dirty="0" smtClean="0">
                <a:cs typeface="Consolas"/>
              </a:rPr>
              <a:t>! Prototype:</a:t>
            </a:r>
          </a:p>
          <a:p>
            <a:pPr lvl="1"/>
            <a:r>
              <a:rPr lang="en-US" dirty="0" smtClean="0">
                <a:cs typeface="Consolas"/>
              </a:rPr>
              <a:t>Void *</a:t>
            </a:r>
            <a:r>
              <a:rPr lang="en-US" dirty="0" err="1" smtClean="0">
                <a:cs typeface="Consolas"/>
              </a:rPr>
              <a:t>memcpy</a:t>
            </a:r>
            <a:r>
              <a:rPr lang="en-US" dirty="0" smtClean="0">
                <a:cs typeface="Consolas"/>
              </a:rPr>
              <a:t>(void *</a:t>
            </a:r>
            <a:r>
              <a:rPr lang="en-US" dirty="0" err="1" smtClean="0">
                <a:cs typeface="Consolas"/>
              </a:rPr>
              <a:t>dest</a:t>
            </a:r>
            <a:r>
              <a:rPr lang="en-US" dirty="0" smtClean="0">
                <a:cs typeface="Consolas"/>
              </a:rPr>
              <a:t>, </a:t>
            </a:r>
            <a:r>
              <a:rPr lang="en-US" dirty="0" err="1" smtClean="0">
                <a:cs typeface="Consolas"/>
              </a:rPr>
              <a:t>const</a:t>
            </a:r>
            <a:r>
              <a:rPr lang="en-US" dirty="0" smtClean="0">
                <a:cs typeface="Consolas"/>
              </a:rPr>
              <a:t> void *</a:t>
            </a:r>
            <a:r>
              <a:rPr lang="en-US" dirty="0" err="1" smtClean="0">
                <a:cs typeface="Consolas"/>
              </a:rPr>
              <a:t>src</a:t>
            </a:r>
            <a:r>
              <a:rPr lang="en-US" dirty="0" smtClean="0">
                <a:cs typeface="Consolas"/>
              </a:rPr>
              <a:t>, </a:t>
            </a:r>
            <a:r>
              <a:rPr lang="en-US" dirty="0" err="1" smtClean="0">
                <a:cs typeface="Consolas"/>
              </a:rPr>
              <a:t>size_t</a:t>
            </a:r>
            <a:r>
              <a:rPr lang="en-US" dirty="0" smtClean="0">
                <a:cs typeface="Consolas"/>
              </a:rPr>
              <a:t> n);</a:t>
            </a:r>
          </a:p>
          <a:p>
            <a:pPr lvl="1"/>
            <a:r>
              <a:rPr lang="en-US" dirty="0" smtClean="0">
                <a:cs typeface="Consolas"/>
              </a:rPr>
              <a:t>Definition of </a:t>
            </a:r>
            <a:r>
              <a:rPr lang="en-US" dirty="0" err="1" smtClean="0">
                <a:cs typeface="Consolas"/>
              </a:rPr>
              <a:t>size_t</a:t>
            </a:r>
            <a:r>
              <a:rPr lang="en-US" dirty="0" smtClean="0">
                <a:cs typeface="Consolas"/>
              </a:rPr>
              <a:t> n is an unsigned </a:t>
            </a:r>
            <a:r>
              <a:rPr lang="en-US" dirty="0" err="1" smtClean="0">
                <a:cs typeface="Consolas"/>
              </a:rPr>
              <a:t>int</a:t>
            </a:r>
            <a:r>
              <a:rPr lang="en-US" dirty="0" smtClean="0">
                <a:cs typeface="Consolas"/>
              </a:rPr>
              <a:t> </a:t>
            </a:r>
            <a:r>
              <a:rPr lang="en-US" dirty="0" err="1" smtClean="0">
                <a:cs typeface="Consolas"/>
              </a:rPr>
              <a:t>size_t</a:t>
            </a:r>
            <a:endParaRPr lang="en-US" dirty="0" smtClean="0">
              <a:cs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3908019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Implicit Casting bug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Attacker can provide a negative length for </a:t>
            </a:r>
            <a:r>
              <a:rPr lang="en-US" dirty="0" err="1" smtClean="0"/>
              <a:t>len</a:t>
            </a:r>
            <a:endParaRPr lang="en-US" dirty="0" smtClean="0"/>
          </a:p>
          <a:p>
            <a:pPr lvl="1"/>
            <a:r>
              <a:rPr lang="en-US" dirty="0" smtClean="0"/>
              <a:t>If won’t notice anything wrong!</a:t>
            </a:r>
          </a:p>
          <a:p>
            <a:pPr lvl="1"/>
            <a:r>
              <a:rPr lang="en-US" dirty="0" smtClean="0"/>
              <a:t>Executes </a:t>
            </a:r>
            <a:r>
              <a:rPr lang="en-US" dirty="0" err="1" smtClean="0"/>
              <a:t>memcpy</a:t>
            </a:r>
            <a:r>
              <a:rPr lang="en-US" dirty="0" smtClean="0"/>
              <a:t> with negative 3</a:t>
            </a:r>
            <a:r>
              <a:rPr lang="en-US" baseline="30000" dirty="0" smtClean="0"/>
              <a:t>rd</a:t>
            </a:r>
            <a:r>
              <a:rPr lang="en-US" dirty="0" smtClean="0"/>
              <a:t> </a:t>
            </a:r>
            <a:r>
              <a:rPr lang="en-US" dirty="0" err="1" smtClean="0"/>
              <a:t>arg</a:t>
            </a:r>
            <a:endParaRPr lang="en-US" dirty="0" smtClean="0"/>
          </a:p>
          <a:p>
            <a:pPr lvl="1"/>
            <a:r>
              <a:rPr lang="en-US" dirty="0" smtClean="0"/>
              <a:t>This is implicitly cast to an unsigned </a:t>
            </a:r>
            <a:r>
              <a:rPr lang="en-US" dirty="0" err="1" smtClean="0"/>
              <a:t>int</a:t>
            </a:r>
            <a:r>
              <a:rPr lang="en-US" dirty="0" smtClean="0"/>
              <a:t>, and becomes very large positive </a:t>
            </a:r>
            <a:r>
              <a:rPr lang="en-US" dirty="0" err="1" smtClean="0"/>
              <a:t>int</a:t>
            </a:r>
            <a:endParaRPr lang="en-US" dirty="0" smtClean="0"/>
          </a:p>
          <a:p>
            <a:pPr lvl="1"/>
            <a:r>
              <a:rPr lang="en-US" dirty="0" err="1" smtClean="0"/>
              <a:t>memcpy</a:t>
            </a:r>
            <a:r>
              <a:rPr lang="en-US" dirty="0" smtClean="0"/>
              <a:t> then copies a huge amount of memory into </a:t>
            </a:r>
            <a:r>
              <a:rPr lang="en-US" dirty="0" err="1" smtClean="0"/>
              <a:t>buf</a:t>
            </a:r>
            <a:r>
              <a:rPr lang="en-US" dirty="0" smtClean="0"/>
              <a:t> – another buffer overflow.</a:t>
            </a:r>
          </a:p>
          <a:p>
            <a:r>
              <a:rPr lang="en-US" dirty="0" smtClean="0"/>
              <a:t>A signed/unsigned or implicit casting bug – very nasty and hard to spot</a:t>
            </a:r>
          </a:p>
          <a:p>
            <a:r>
              <a:rPr lang="en-US" dirty="0" smtClean="0"/>
              <a:t>C compiler never warns about this type of mismatch – simply automatically casts!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393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Buffer overflow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Attackers can develop techniques for when:</a:t>
            </a:r>
          </a:p>
          <a:p>
            <a:pPr lvl="1"/>
            <a:r>
              <a:rPr lang="en-US" dirty="0" smtClean="0"/>
              <a:t>Buffer is stored on heap instead of stack</a:t>
            </a:r>
          </a:p>
          <a:p>
            <a:pPr lvl="1"/>
            <a:r>
              <a:rPr lang="en-US" dirty="0" smtClean="0"/>
              <a:t>Can overflow only by one bit or byte</a:t>
            </a:r>
          </a:p>
          <a:p>
            <a:pPr lvl="1"/>
            <a:r>
              <a:rPr lang="en-US" dirty="0" smtClean="0"/>
              <a:t>Characters written to buffer are limited (like only one case or only numeric)</a:t>
            </a:r>
          </a:p>
          <a:p>
            <a:pPr lvl="1"/>
            <a:r>
              <a:rPr lang="en-US" dirty="0" smtClean="0"/>
              <a:t>Many other cases….</a:t>
            </a:r>
          </a:p>
          <a:p>
            <a:r>
              <a:rPr lang="en-US" dirty="0" smtClean="0"/>
              <a:t>Buffer overflows appear mysterious, but are really not that hard to exploit</a:t>
            </a:r>
          </a:p>
          <a:p>
            <a:r>
              <a:rPr lang="en-US" dirty="0" smtClean="0"/>
              <a:t>Best defense – know the details of your programming language, so that you can avoid these pitfalls</a:t>
            </a:r>
          </a:p>
        </p:txBody>
      </p:sp>
    </p:spTree>
    <p:extLst>
      <p:ext uri="{BB962C8B-B14F-4D97-AF65-F5344CB8AC3E}">
        <p14:creationId xmlns:p14="http://schemas.microsoft.com/office/powerpoint/2010/main" val="29786308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Formatting string vulnerabilities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627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600" dirty="0" smtClean="0">
                <a:latin typeface="Consolas"/>
                <a:cs typeface="Consolas"/>
              </a:rPr>
              <a:t>void vulnerable() {</a:t>
            </a:r>
          </a:p>
          <a:p>
            <a:pPr marL="0" indent="0">
              <a:buNone/>
            </a:pPr>
            <a:r>
              <a:rPr lang="en-US" sz="2600" dirty="0" smtClean="0">
                <a:latin typeface="Consolas"/>
                <a:cs typeface="Consolas"/>
              </a:rPr>
              <a:t>		char </a:t>
            </a:r>
            <a:r>
              <a:rPr lang="en-US" sz="2600" dirty="0" err="1" smtClean="0">
                <a:latin typeface="Consolas"/>
                <a:cs typeface="Consolas"/>
              </a:rPr>
              <a:t>buf</a:t>
            </a:r>
            <a:r>
              <a:rPr lang="en-US" sz="2600" dirty="0" smtClean="0">
                <a:latin typeface="Consolas"/>
                <a:cs typeface="Consolas"/>
              </a:rPr>
              <a:t>[80];</a:t>
            </a:r>
          </a:p>
          <a:p>
            <a:pPr marL="0" indent="0">
              <a:buNone/>
            </a:pPr>
            <a:r>
              <a:rPr lang="en-US" sz="2600" dirty="0">
                <a:latin typeface="Consolas"/>
                <a:cs typeface="Consolas"/>
              </a:rPr>
              <a:t>	</a:t>
            </a:r>
            <a:r>
              <a:rPr lang="en-US" sz="2600" dirty="0" smtClean="0">
                <a:latin typeface="Consolas"/>
                <a:cs typeface="Consolas"/>
              </a:rPr>
              <a:t>	if (</a:t>
            </a:r>
            <a:r>
              <a:rPr lang="en-US" sz="2600" dirty="0" err="1" smtClean="0">
                <a:latin typeface="Consolas"/>
                <a:cs typeface="Consolas"/>
              </a:rPr>
              <a:t>fgets</a:t>
            </a:r>
            <a:r>
              <a:rPr lang="en-US" sz="2600" dirty="0" smtClean="0">
                <a:latin typeface="Consolas"/>
                <a:cs typeface="Consolas"/>
              </a:rPr>
              <a:t>(</a:t>
            </a:r>
            <a:r>
              <a:rPr lang="en-US" sz="2600" dirty="0" err="1" smtClean="0">
                <a:latin typeface="Consolas"/>
                <a:cs typeface="Consolas"/>
              </a:rPr>
              <a:t>buf</a:t>
            </a:r>
            <a:r>
              <a:rPr lang="en-US" sz="2600" dirty="0" smtClean="0">
                <a:latin typeface="Consolas"/>
                <a:cs typeface="Consolas"/>
              </a:rPr>
              <a:t>, </a:t>
            </a:r>
            <a:r>
              <a:rPr lang="en-US" sz="2600" dirty="0" err="1" smtClean="0">
                <a:latin typeface="Consolas"/>
                <a:cs typeface="Consolas"/>
              </a:rPr>
              <a:t>sizeof</a:t>
            </a:r>
            <a:r>
              <a:rPr lang="en-US" sz="2600" dirty="0" smtClean="0">
                <a:latin typeface="Consolas"/>
                <a:cs typeface="Consolas"/>
              </a:rPr>
              <a:t> </a:t>
            </a:r>
            <a:r>
              <a:rPr lang="en-US" sz="2600" dirty="0" err="1" smtClean="0">
                <a:latin typeface="Consolas"/>
                <a:cs typeface="Consolas"/>
              </a:rPr>
              <a:t>buf</a:t>
            </a:r>
            <a:r>
              <a:rPr lang="en-US" sz="2600" dirty="0" smtClean="0">
                <a:latin typeface="Consolas"/>
                <a:cs typeface="Consolas"/>
              </a:rPr>
              <a:t>, </a:t>
            </a:r>
            <a:r>
              <a:rPr lang="en-US" sz="2600" dirty="0" err="1" smtClean="0">
                <a:latin typeface="Consolas"/>
                <a:cs typeface="Consolas"/>
              </a:rPr>
              <a:t>stdin</a:t>
            </a:r>
            <a:r>
              <a:rPr lang="en-US" sz="2600" dirty="0" smtClean="0">
                <a:latin typeface="Consolas"/>
                <a:cs typeface="Consolas"/>
              </a:rPr>
              <a:t>) == NULL)</a:t>
            </a:r>
          </a:p>
          <a:p>
            <a:pPr marL="0" indent="0">
              <a:buNone/>
            </a:pPr>
            <a:r>
              <a:rPr lang="en-US" sz="2600" dirty="0" smtClean="0">
                <a:latin typeface="Consolas"/>
                <a:cs typeface="Consolas"/>
              </a:rPr>
              <a:t>			return;</a:t>
            </a:r>
          </a:p>
          <a:p>
            <a:pPr marL="0" indent="0">
              <a:buNone/>
            </a:pPr>
            <a:r>
              <a:rPr lang="en-US" sz="2600" dirty="0">
                <a:latin typeface="Consolas"/>
                <a:cs typeface="Consolas"/>
              </a:rPr>
              <a:t> </a:t>
            </a:r>
            <a:r>
              <a:rPr lang="en-US" sz="2600" dirty="0" smtClean="0">
                <a:latin typeface="Consolas"/>
                <a:cs typeface="Consolas"/>
              </a:rPr>
              <a:t>    </a:t>
            </a:r>
            <a:r>
              <a:rPr lang="en-US" sz="2600" dirty="0" err="1" smtClean="0">
                <a:latin typeface="Consolas"/>
                <a:cs typeface="Consolas"/>
              </a:rPr>
              <a:t>printf</a:t>
            </a:r>
            <a:r>
              <a:rPr lang="en-US" sz="2600" dirty="0" smtClean="0">
                <a:latin typeface="Consolas"/>
                <a:cs typeface="Consolas"/>
              </a:rPr>
              <a:t>(</a:t>
            </a:r>
            <a:r>
              <a:rPr lang="en-US" sz="2600" dirty="0" err="1" smtClean="0">
                <a:latin typeface="Consolas"/>
                <a:cs typeface="Consolas"/>
              </a:rPr>
              <a:t>buf</a:t>
            </a:r>
            <a:r>
              <a:rPr lang="en-US" sz="2600" dirty="0" smtClean="0">
                <a:latin typeface="Consolas"/>
                <a:cs typeface="Consolas"/>
              </a:rPr>
              <a:t>);</a:t>
            </a:r>
          </a:p>
          <a:p>
            <a:pPr marL="0" indent="0">
              <a:buNone/>
            </a:pPr>
            <a:r>
              <a:rPr lang="en-US" sz="2600" dirty="0" smtClean="0">
                <a:latin typeface="Consolas"/>
                <a:cs typeface="Consolas"/>
              </a:rPr>
              <a:t>  }</a:t>
            </a:r>
          </a:p>
          <a:p>
            <a:r>
              <a:rPr lang="en-US" dirty="0" smtClean="0"/>
              <a:t>Do you see the bug?</a:t>
            </a:r>
          </a:p>
          <a:p>
            <a:r>
              <a:rPr lang="en-US" dirty="0" smtClean="0"/>
              <a:t>Last line should be: </a:t>
            </a:r>
            <a:r>
              <a:rPr lang="en-US" dirty="0" err="1" smtClean="0"/>
              <a:t>printf</a:t>
            </a:r>
            <a:r>
              <a:rPr lang="en-US" dirty="0" smtClean="0"/>
              <a:t>(“%s”,</a:t>
            </a:r>
            <a:r>
              <a:rPr lang="en-US" dirty="0" err="1" smtClean="0"/>
              <a:t>buf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If </a:t>
            </a:r>
            <a:r>
              <a:rPr lang="en-US" dirty="0" err="1" smtClean="0"/>
              <a:t>buf</a:t>
            </a:r>
            <a:r>
              <a:rPr lang="en-US" dirty="0" smtClean="0"/>
              <a:t> contains “%” chars, </a:t>
            </a:r>
            <a:r>
              <a:rPr lang="en-US" dirty="0" err="1" smtClean="0"/>
              <a:t>printf</a:t>
            </a:r>
            <a:r>
              <a:rPr lang="en-US" dirty="0" smtClean="0"/>
              <a:t>() will look for non-existent </a:t>
            </a:r>
            <a:r>
              <a:rPr lang="en-US" dirty="0" err="1" smtClean="0"/>
              <a:t>args</a:t>
            </a:r>
            <a:r>
              <a:rPr lang="en-US" dirty="0" smtClean="0"/>
              <a:t>, and may crash or core-dump trying to chase down missing pointers</a:t>
            </a:r>
          </a:p>
          <a:p>
            <a:r>
              <a:rPr lang="en-US" dirty="0" smtClean="0"/>
              <a:t>Actually can get even worse…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964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 string vulnerabilities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1749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Attacker can actually get info about function’s stack frame contents if they can see that print</a:t>
            </a:r>
          </a:p>
          <a:p>
            <a:pPr lvl="1"/>
            <a:r>
              <a:rPr lang="en-US" dirty="0" smtClean="0"/>
              <a:t>Use string “%x:%x” to see the first two words of stack memory</a:t>
            </a:r>
          </a:p>
          <a:p>
            <a:r>
              <a:rPr lang="en-US" dirty="0" smtClean="0"/>
              <a:t>What does (“%x:%x:%s”) do?</a:t>
            </a:r>
          </a:p>
          <a:p>
            <a:pPr lvl="1"/>
            <a:r>
              <a:rPr lang="en-US" dirty="0" smtClean="0"/>
              <a:t>Prints first two words of stack memory</a:t>
            </a:r>
          </a:p>
          <a:p>
            <a:pPr lvl="1"/>
            <a:r>
              <a:rPr lang="en-US" dirty="0" smtClean="0"/>
              <a:t>Treats next stack memory word as memory address and prints everything until first ‘/0’</a:t>
            </a:r>
          </a:p>
          <a:p>
            <a:r>
              <a:rPr lang="en-US" dirty="0" smtClean="0"/>
              <a:t>Where does the last word of stack memory come from?</a:t>
            </a:r>
          </a:p>
          <a:p>
            <a:pPr lvl="1"/>
            <a:r>
              <a:rPr lang="en-US" dirty="0" smtClean="0"/>
              <a:t>Somewhere in </a:t>
            </a:r>
            <a:r>
              <a:rPr lang="en-US" dirty="0" err="1" smtClean="0"/>
              <a:t>printf</a:t>
            </a:r>
            <a:r>
              <a:rPr lang="en-US" dirty="0" smtClean="0"/>
              <a:t>()’s stack frame, or (given enough %x </a:t>
            </a:r>
            <a:r>
              <a:rPr lang="en-US" dirty="0" err="1" smtClean="0"/>
              <a:t>specifiers</a:t>
            </a:r>
            <a:r>
              <a:rPr lang="en-US" dirty="0"/>
              <a:t> </a:t>
            </a:r>
            <a:r>
              <a:rPr lang="en-US" dirty="0" smtClean="0"/>
              <a:t>to go past </a:t>
            </a:r>
            <a:r>
              <a:rPr lang="en-US" dirty="0" err="1" smtClean="0"/>
              <a:t>printf</a:t>
            </a:r>
            <a:r>
              <a:rPr lang="en-US" dirty="0" smtClean="0"/>
              <a:t>()’s frame) comes somewhere in vulnerable()’s stack frame!</a:t>
            </a:r>
          </a:p>
        </p:txBody>
      </p:sp>
    </p:spTree>
    <p:extLst>
      <p:ext uri="{BB962C8B-B14F-4D97-AF65-F5344CB8AC3E}">
        <p14:creationId xmlns:p14="http://schemas.microsoft.com/office/powerpoint/2010/main" val="29661311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2491</Words>
  <Application>Microsoft Macintosh PowerPoint</Application>
  <PresentationFormat>On-screen Show (4:3)</PresentationFormat>
  <Paragraphs>340</Paragraphs>
  <Slides>39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Office Theme</vt:lpstr>
      <vt:lpstr>Buffer overflows and exploits</vt:lpstr>
      <vt:lpstr>C memory layout</vt:lpstr>
      <vt:lpstr>C program details</vt:lpstr>
      <vt:lpstr>Smashing the stack</vt:lpstr>
      <vt:lpstr>More complex example</vt:lpstr>
      <vt:lpstr>Implicit Casting bug</vt:lpstr>
      <vt:lpstr>Buffer overflow summary</vt:lpstr>
      <vt:lpstr>Formatting string vulnerabilities</vt:lpstr>
      <vt:lpstr>More on string vulnerabilities</vt:lpstr>
      <vt:lpstr>Further refinement</vt:lpstr>
      <vt:lpstr>And it gets worse</vt:lpstr>
      <vt:lpstr>Format string summary</vt:lpstr>
      <vt:lpstr>Heap exploits</vt:lpstr>
      <vt:lpstr>Simple example</vt:lpstr>
      <vt:lpstr>Chunk metadata in glibc</vt:lpstr>
      <vt:lpstr>Freeing a chunk</vt:lpstr>
      <vt:lpstr>Vulnerability</vt:lpstr>
      <vt:lpstr>Other examples</vt:lpstr>
      <vt:lpstr>Heap exploits</vt:lpstr>
      <vt:lpstr>Heap recap/summary</vt:lpstr>
      <vt:lpstr>Preventing exploits</vt:lpstr>
      <vt:lpstr>Non-executable memory</vt:lpstr>
      <vt:lpstr>Example: DEP</vt:lpstr>
      <vt:lpstr>Return oriented programming</vt:lpstr>
      <vt:lpstr>Response: randomize!</vt:lpstr>
      <vt:lpstr>PowerPoint Presentation</vt:lpstr>
      <vt:lpstr>Another attack: JIT spraying</vt:lpstr>
      <vt:lpstr>Run time defenses</vt:lpstr>
      <vt:lpstr>Canary types</vt:lpstr>
      <vt:lpstr>More on Stackguard</vt:lpstr>
      <vt:lpstr>PowerPoint Presentation</vt:lpstr>
      <vt:lpstr>PowerPoint Presentation</vt:lpstr>
      <vt:lpstr>PowerPoint Presentation</vt:lpstr>
      <vt:lpstr>PowerPoint Presentation</vt:lpstr>
      <vt:lpstr>Defenses:</vt:lpstr>
      <vt:lpstr>Summary: canaries are not everything</vt:lpstr>
      <vt:lpstr>What if can’t recompile:  Libsafe</vt:lpstr>
      <vt:lpstr>PowerPoint Presentation</vt:lpstr>
      <vt:lpstr>More methods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Buffer overflows and exploits</dc:title>
  <dc:creator>Default User</dc:creator>
  <cp:lastModifiedBy>Default User</cp:lastModifiedBy>
  <cp:revision>4</cp:revision>
  <dcterms:created xsi:type="dcterms:W3CDTF">2016-09-26T17:24:03Z</dcterms:created>
  <dcterms:modified xsi:type="dcterms:W3CDTF">2016-09-27T14:22:52Z</dcterms:modified>
</cp:coreProperties>
</file>