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71" r:id="rId15"/>
    <p:sldId id="268" r:id="rId16"/>
    <p:sldId id="272" r:id="rId17"/>
    <p:sldId id="273" r:id="rId18"/>
    <p:sldId id="275" r:id="rId19"/>
    <p:sldId id="278" r:id="rId20"/>
    <p:sldId id="274" r:id="rId21"/>
    <p:sldId id="276" r:id="rId22"/>
    <p:sldId id="277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42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23098-54A3-4E45-9B5E-DC54FBC5B106}" type="datetimeFigureOut">
              <a:rPr lang="en-US" smtClean="0"/>
              <a:t>8/23/16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8162-8FE4-1F4E-98DF-19E0B7947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88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23098-54A3-4E45-9B5E-DC54FBC5B106}" type="datetimeFigureOut">
              <a:rPr lang="en-US" smtClean="0"/>
              <a:t>8/23/16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8162-8FE4-1F4E-98DF-19E0B7947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75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23098-54A3-4E45-9B5E-DC54FBC5B106}" type="datetimeFigureOut">
              <a:rPr lang="en-US" smtClean="0"/>
              <a:t>8/23/16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8162-8FE4-1F4E-98DF-19E0B7947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61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23098-54A3-4E45-9B5E-DC54FBC5B106}" type="datetimeFigureOut">
              <a:rPr lang="en-US" smtClean="0"/>
              <a:t>8/23/16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8162-8FE4-1F4E-98DF-19E0B7947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70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23098-54A3-4E45-9B5E-DC54FBC5B106}" type="datetimeFigureOut">
              <a:rPr lang="en-US" smtClean="0"/>
              <a:t>8/23/16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8162-8FE4-1F4E-98DF-19E0B7947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396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23098-54A3-4E45-9B5E-DC54FBC5B106}" type="datetimeFigureOut">
              <a:rPr lang="en-US" smtClean="0"/>
              <a:t>8/23/16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8162-8FE4-1F4E-98DF-19E0B7947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4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23098-54A3-4E45-9B5E-DC54FBC5B106}" type="datetimeFigureOut">
              <a:rPr lang="en-US" smtClean="0"/>
              <a:t>8/23/16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8162-8FE4-1F4E-98DF-19E0B7947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400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23098-54A3-4E45-9B5E-DC54FBC5B106}" type="datetimeFigureOut">
              <a:rPr lang="en-US" smtClean="0"/>
              <a:t>8/23/16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8162-8FE4-1F4E-98DF-19E0B7947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05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23098-54A3-4E45-9B5E-DC54FBC5B106}" type="datetimeFigureOut">
              <a:rPr lang="en-US" smtClean="0"/>
              <a:t>8/23/16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8162-8FE4-1F4E-98DF-19E0B7947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23098-54A3-4E45-9B5E-DC54FBC5B106}" type="datetimeFigureOut">
              <a:rPr lang="en-US" smtClean="0"/>
              <a:t>8/23/16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8162-8FE4-1F4E-98DF-19E0B7947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73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23098-54A3-4E45-9B5E-DC54FBC5B106}" type="datetimeFigureOut">
              <a:rPr lang="en-US" smtClean="0"/>
              <a:t>8/23/16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8162-8FE4-1F4E-98DF-19E0B7947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969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23098-54A3-4E45-9B5E-DC54FBC5B106}" type="datetimeFigureOut">
              <a:rPr lang="en-US" smtClean="0"/>
              <a:t>8/23/16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E8162-8FE4-1F4E-98DF-19E0B7947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69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CSCI 4650: Computer Security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Erin Wolf Chambers</a:t>
            </a:r>
          </a:p>
          <a:p>
            <a:r>
              <a:rPr lang="en-US" dirty="0" smtClean="0"/>
              <a:t>Office: 301 Ritter Hall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592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issues: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commonly break things down to 3 common issues (the CIA triad):</a:t>
            </a:r>
          </a:p>
          <a:p>
            <a:pPr lvl="1"/>
            <a:r>
              <a:rPr lang="en-US" dirty="0" smtClean="0"/>
              <a:t>Confidentiality</a:t>
            </a:r>
          </a:p>
          <a:p>
            <a:pPr lvl="1"/>
            <a:r>
              <a:rPr lang="en-US" dirty="0" smtClean="0"/>
              <a:t>Integrity</a:t>
            </a:r>
          </a:p>
          <a:p>
            <a:pPr lvl="1"/>
            <a:r>
              <a:rPr lang="en-US" dirty="0" smtClean="0"/>
              <a:t>Availability</a:t>
            </a:r>
          </a:p>
          <a:p>
            <a:r>
              <a:rPr lang="en-US" dirty="0" smtClean="0"/>
              <a:t>Designed to guide policies for information security within an organization.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400" y="1600200"/>
            <a:ext cx="2768600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708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Confidentiality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Essentially, this component is about privacy</a:t>
            </a:r>
          </a:p>
          <a:p>
            <a:r>
              <a:rPr lang="en-US" dirty="0" smtClean="0"/>
              <a:t>Goal is to maintain access control over data.</a:t>
            </a:r>
          </a:p>
          <a:p>
            <a:pPr lvl="1"/>
            <a:r>
              <a:rPr lang="en-US" dirty="0" smtClean="0"/>
              <a:t>This often involves classifying information into a hierarchy, and limiting access to those who are authorized to view it.</a:t>
            </a:r>
          </a:p>
          <a:p>
            <a:r>
              <a:rPr lang="en-US" dirty="0" smtClean="0"/>
              <a:t>Often involves special training to identify risk factors, as well as basic education (i.e. passwords).</a:t>
            </a:r>
          </a:p>
          <a:p>
            <a:r>
              <a:rPr lang="en-US" dirty="0" smtClean="0"/>
              <a:t>Tools: encryption, authentication, etc.</a:t>
            </a:r>
          </a:p>
        </p:txBody>
      </p:sp>
    </p:spTree>
    <p:extLst>
      <p:ext uri="{BB962C8B-B14F-4D97-AF65-F5344CB8AC3E}">
        <p14:creationId xmlns:p14="http://schemas.microsoft.com/office/powerpoint/2010/main" val="821796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Confidentiality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one isn’t new: ever heard of a Caesar cipher?</a:t>
            </a:r>
          </a:p>
          <a:p>
            <a:r>
              <a:rPr lang="en-US" dirty="0" smtClean="0"/>
              <a:t>Cryptography in general predates any notion of a computer….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682" y="3730197"/>
            <a:ext cx="6105857" cy="268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30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Integrity involves maintaining consistency and accuracy over the life cycle of the data.</a:t>
            </a:r>
          </a:p>
          <a:p>
            <a:pPr lvl="1"/>
            <a:r>
              <a:rPr lang="en-US" dirty="0" smtClean="0"/>
              <a:t>Should not be changed in transit</a:t>
            </a:r>
          </a:p>
          <a:p>
            <a:pPr lvl="1"/>
            <a:r>
              <a:rPr lang="en-US" dirty="0" smtClean="0"/>
              <a:t>Should not be altered by unauthorized people</a:t>
            </a:r>
          </a:p>
          <a:p>
            <a:r>
              <a:rPr lang="en-US" dirty="0" smtClean="0"/>
              <a:t>Often involves some way to detect changes in the data, either from accidental or malicious causes.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489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Integrity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518198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This one also isn’t new!  </a:t>
            </a:r>
          </a:p>
          <a:p>
            <a:r>
              <a:rPr lang="en-US" dirty="0" smtClean="0"/>
              <a:t>One of the oldest problems out there: how can we be sure data is recorded and not altered by someone else?</a:t>
            </a:r>
          </a:p>
          <a:p>
            <a:r>
              <a:rPr lang="en-US" dirty="0" smtClean="0"/>
              <a:t>Historically, this was done physically somehow.</a:t>
            </a:r>
          </a:p>
          <a:p>
            <a:pPr lvl="1"/>
            <a:r>
              <a:rPr lang="en-US" dirty="0" smtClean="0"/>
              <a:t>Clay tables (8000-ish BC)</a:t>
            </a:r>
          </a:p>
          <a:p>
            <a:pPr lvl="1"/>
            <a:r>
              <a:rPr lang="en-US" dirty="0" smtClean="0"/>
              <a:t>Double bookkeeping (12</a:t>
            </a:r>
            <a:r>
              <a:rPr lang="en-US" baseline="30000" dirty="0" smtClean="0"/>
              <a:t>th</a:t>
            </a:r>
            <a:r>
              <a:rPr lang="en-US" dirty="0" smtClean="0"/>
              <a:t> century)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919" y="3897404"/>
            <a:ext cx="3037300" cy="20461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919" y="1417638"/>
            <a:ext cx="2796183" cy="231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71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 is to give users access to information and systems at all times.  This involves:</a:t>
            </a:r>
          </a:p>
          <a:p>
            <a:pPr lvl="1"/>
            <a:r>
              <a:rPr lang="en-US" dirty="0" smtClean="0"/>
              <a:t>Keeping systems and software up to date and functioning correctly</a:t>
            </a:r>
          </a:p>
          <a:p>
            <a:pPr lvl="1"/>
            <a:r>
              <a:rPr lang="en-US" dirty="0" smtClean="0"/>
              <a:t>Providing sufficient communication infrastructure</a:t>
            </a:r>
          </a:p>
          <a:p>
            <a:pPr lvl="1"/>
            <a:r>
              <a:rPr lang="en-US" dirty="0" smtClean="0"/>
              <a:t>Redundancy in systems</a:t>
            </a:r>
          </a:p>
          <a:p>
            <a:pPr lvl="1"/>
            <a:r>
              <a:rPr lang="en-US" dirty="0" smtClean="0"/>
              <a:t>Disaster recovery in the worst case</a:t>
            </a:r>
          </a:p>
        </p:txBody>
      </p:sp>
    </p:spTree>
    <p:extLst>
      <p:ext uri="{BB962C8B-B14F-4D97-AF65-F5344CB8AC3E}">
        <p14:creationId xmlns:p14="http://schemas.microsoft.com/office/powerpoint/2010/main" val="550542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note on ethical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7472"/>
            <a:ext cx="8229600" cy="500574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this class,  you will learn tools and techniques that DO involve breaking laws.</a:t>
            </a:r>
          </a:p>
          <a:p>
            <a:r>
              <a:rPr lang="en-US" dirty="0" smtClean="0"/>
              <a:t>Labs are set up to give you hands on practice in a very safe setting.</a:t>
            </a:r>
          </a:p>
          <a:p>
            <a:pPr lvl="1"/>
            <a:r>
              <a:rPr lang="en-US" dirty="0" smtClean="0"/>
              <a:t>Please do NOT use these tools elsewhere without explicit written permission of a </a:t>
            </a:r>
            <a:r>
              <a:rPr lang="en-US" dirty="0" err="1" smtClean="0"/>
              <a:t>sysadmin</a:t>
            </a:r>
            <a:r>
              <a:rPr lang="en-US" dirty="0" smtClean="0"/>
              <a:t>, and be careful about using them at home.</a:t>
            </a:r>
          </a:p>
          <a:p>
            <a:r>
              <a:rPr lang="en-US" dirty="0" smtClean="0"/>
              <a:t>Above all, conduct yourself with integrity!</a:t>
            </a:r>
          </a:p>
          <a:p>
            <a:pPr lvl="1"/>
            <a:r>
              <a:rPr lang="en-US" dirty="0" smtClean="0"/>
              <a:t>I am not your babysitter, but I am happy to discuss any questions that come up along the way.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243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Laws and computer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980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At a </a:t>
            </a:r>
            <a:r>
              <a:rPr lang="en-US" dirty="0" err="1" smtClean="0"/>
              <a:t>cyberlaw</a:t>
            </a:r>
            <a:r>
              <a:rPr lang="en-US" dirty="0" smtClean="0"/>
              <a:t> conference in 1996, </a:t>
            </a:r>
            <a:r>
              <a:rPr lang="en-US" dirty="0"/>
              <a:t>J</a:t>
            </a:r>
            <a:r>
              <a:rPr lang="en-US" dirty="0" smtClean="0"/>
              <a:t>udge Easterbrook argued against “cybercrime” as a field of legal studies</a:t>
            </a:r>
          </a:p>
          <a:p>
            <a:pPr lvl="1"/>
            <a:r>
              <a:rPr lang="en-US" dirty="0" smtClean="0"/>
              <a:t>He used the term “law of the horse”: why should horses deserve their own field of legal studies?</a:t>
            </a:r>
          </a:p>
          <a:p>
            <a:r>
              <a:rPr lang="en-US" dirty="0" smtClean="0"/>
              <a:t>In 1999, Dr. Lawrence </a:t>
            </a:r>
            <a:r>
              <a:rPr lang="en-US" dirty="0" err="1" smtClean="0"/>
              <a:t>Lessig</a:t>
            </a:r>
            <a:r>
              <a:rPr lang="en-US" dirty="0" smtClean="0"/>
              <a:t> wrote an article called “Law of the Horse”, in which he argued that computer security deserved its own field, by virtue of its unique domain and power.</a:t>
            </a:r>
          </a:p>
          <a:p>
            <a:pPr lvl="1"/>
            <a:r>
              <a:rPr lang="en-US" dirty="0" smtClean="0"/>
              <a:t>He discussed the power of norms, codes, laws and the market on this field.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406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Norms and 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Lessig</a:t>
            </a:r>
            <a:r>
              <a:rPr lang="en-US" dirty="0" smtClean="0"/>
              <a:t> also discussed norms that govern behavior – while not legally binding, they are very powerful:</a:t>
            </a:r>
            <a:endParaRPr lang="en-US" dirty="0"/>
          </a:p>
        </p:txBody>
      </p:sp>
      <p:pic>
        <p:nvPicPr>
          <p:cNvPr id="5" name="Picture 4" descr="Screen Shot 2016-08-22 at 1.51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3167063"/>
            <a:ext cx="8890000" cy="29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017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Codes are perhaps the easiest to trace in computer science, as we are literally built on them:</a:t>
            </a:r>
          </a:p>
          <a:p>
            <a:pPr lvl="1"/>
            <a:r>
              <a:rPr lang="en-US" dirty="0" smtClean="0"/>
              <a:t>ASCII</a:t>
            </a:r>
          </a:p>
          <a:p>
            <a:pPr lvl="1"/>
            <a:r>
              <a:rPr lang="en-US" dirty="0" smtClean="0"/>
              <a:t>TCP/IP</a:t>
            </a:r>
          </a:p>
          <a:p>
            <a:pPr lvl="1"/>
            <a:r>
              <a:rPr lang="en-US" dirty="0" smtClean="0"/>
              <a:t>Protocols</a:t>
            </a:r>
          </a:p>
          <a:p>
            <a:r>
              <a:rPr lang="en-US" dirty="0" smtClean="0"/>
              <a:t>Behavior in computing systems is seriously constrained, or else nothing can get done.</a:t>
            </a:r>
          </a:p>
        </p:txBody>
      </p:sp>
    </p:spTree>
    <p:extLst>
      <p:ext uri="{BB962C8B-B14F-4D97-AF65-F5344CB8AC3E}">
        <p14:creationId xmlns:p14="http://schemas.microsoft.com/office/powerpoint/2010/main" val="1303515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Today’s overview and announcements: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Syllabus, plus lab overview</a:t>
            </a:r>
          </a:p>
          <a:p>
            <a:r>
              <a:rPr lang="en-US" dirty="0" smtClean="0"/>
              <a:t>Essay 1 – due next week</a:t>
            </a:r>
          </a:p>
          <a:p>
            <a:r>
              <a:rPr lang="en-US" dirty="0" smtClean="0"/>
              <a:t>Class enrollment (and if you aren’t registered…)</a:t>
            </a:r>
          </a:p>
          <a:p>
            <a:r>
              <a:rPr lang="en-US" dirty="0" smtClean="0"/>
              <a:t>A few notes on ethics and computer security</a:t>
            </a:r>
          </a:p>
          <a:p>
            <a:r>
              <a:rPr lang="en-US" dirty="0" smtClean="0"/>
              <a:t>Intro to computer security!</a:t>
            </a:r>
          </a:p>
        </p:txBody>
      </p:sp>
    </p:spTree>
    <p:extLst>
      <p:ext uri="{BB962C8B-B14F-4D97-AF65-F5344CB8AC3E}">
        <p14:creationId xmlns:p14="http://schemas.microsoft.com/office/powerpoint/2010/main" val="4034436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 issues: some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Regardless of how, laws have become an extremely important thing for any computer security person to be aware of.</a:t>
            </a:r>
          </a:p>
          <a:p>
            <a:r>
              <a:rPr lang="en-US" dirty="0" smtClean="0"/>
              <a:t>One of the first laws regarding computing systems was the Computer Fraud And Abuse Act (CFAA), passed in 1986.  </a:t>
            </a:r>
          </a:p>
          <a:p>
            <a:r>
              <a:rPr lang="en-US" dirty="0" smtClean="0"/>
              <a:t>Protects confidentiality of private information:</a:t>
            </a:r>
          </a:p>
          <a:p>
            <a:pPr lvl="1"/>
            <a:r>
              <a:rPr lang="en-US" dirty="0" smtClean="0"/>
              <a:t>It is a crime to “knowingly access a computer without or in excess of authority to obtain classified information”.</a:t>
            </a:r>
          </a:p>
          <a:p>
            <a:pPr lvl="1"/>
            <a:r>
              <a:rPr lang="en-US" dirty="0" smtClean="0"/>
              <a:t>It is a crime to access any “protected computer” without authorization even if no damage is done.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86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Obviously, the market is a dominant force in computing (as in any industry).</a:t>
            </a:r>
          </a:p>
          <a:p>
            <a:r>
              <a:rPr lang="en-US" dirty="0" smtClean="0"/>
              <a:t>However, digital issues can become more complex than in other areas, as digital content can control rights much differently:</a:t>
            </a:r>
          </a:p>
        </p:txBody>
      </p:sp>
      <p:pic>
        <p:nvPicPr>
          <p:cNvPr id="4" name="Picture 3" descr="Screen Shot 2016-08-22 at 1.54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0" y="4439542"/>
            <a:ext cx="90170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184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Eerily, this came up in 2008 when Amazon added several Orwell books to the kindle store.</a:t>
            </a:r>
          </a:p>
          <a:p>
            <a:pPr lvl="1"/>
            <a:r>
              <a:rPr lang="en-US" dirty="0" smtClean="0"/>
              <a:t>They did not obtain proper rights to them.</a:t>
            </a:r>
          </a:p>
          <a:p>
            <a:r>
              <a:rPr lang="en-US" dirty="0" smtClean="0"/>
              <a:t>Amazon deleted the works from the buyer’s library.</a:t>
            </a:r>
          </a:p>
          <a:p>
            <a:pPr lvl="1"/>
            <a:r>
              <a:rPr lang="en-US" dirty="0" smtClean="0"/>
              <a:t>However, this deleted their own work, such as annotations, and was done without warning or consent.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512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We’ll be examining these issues more throughout the course; this lecture is just meant to introduce some common notions and discussion points.</a:t>
            </a:r>
          </a:p>
          <a:p>
            <a:r>
              <a:rPr lang="en-US" dirty="0" smtClean="0"/>
              <a:t>First topic: cryptography and hashing</a:t>
            </a:r>
          </a:p>
          <a:p>
            <a:r>
              <a:rPr lang="en-US" dirty="0" smtClean="0"/>
              <a:t>Reminder: first essay due next week, and next homework will be over crypto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965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Security: perception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5424" y="2049766"/>
            <a:ext cx="2413000" cy="19545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500" y="4425296"/>
            <a:ext cx="4051300" cy="22676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2094" y="1417638"/>
            <a:ext cx="2311400" cy="3403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914" y="3027031"/>
            <a:ext cx="2202180" cy="330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465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security: reality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65" y="1716488"/>
            <a:ext cx="3364089" cy="1892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773" y="1985414"/>
            <a:ext cx="3289300" cy="2463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1724" y="4459767"/>
            <a:ext cx="3188349" cy="19008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568" y="3861332"/>
            <a:ext cx="4493712" cy="226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27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“Why computers are insecure”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famous essay, Bruce </a:t>
            </a:r>
            <a:r>
              <a:rPr lang="en-US" dirty="0" err="1" smtClean="0"/>
              <a:t>Schneier</a:t>
            </a:r>
            <a:r>
              <a:rPr lang="en-US" dirty="0" smtClean="0"/>
              <a:t> discusses if things will ever get better for computer security.</a:t>
            </a:r>
          </a:p>
          <a:p>
            <a:pPr lvl="1"/>
            <a:r>
              <a:rPr lang="en-US" dirty="0" smtClean="0"/>
              <a:t>In a nutshell: no, because it is fundamentally harder to test if and how something can be broken than to test if something works.  </a:t>
            </a:r>
          </a:p>
          <a:p>
            <a:pPr lvl="1"/>
            <a:r>
              <a:rPr lang="en-US" dirty="0" smtClean="0"/>
              <a:t>“Satan’s computer is hard to test.”</a:t>
            </a:r>
          </a:p>
          <a:p>
            <a:pPr lvl="1"/>
            <a:r>
              <a:rPr lang="en-US" dirty="0" smtClean="0"/>
              <a:t>Can’t just “try and fix”, which is what most software development does.</a:t>
            </a:r>
          </a:p>
        </p:txBody>
      </p:sp>
    </p:spTree>
    <p:extLst>
      <p:ext uri="{BB962C8B-B14F-4D97-AF65-F5344CB8AC3E}">
        <p14:creationId xmlns:p14="http://schemas.microsoft.com/office/powerpoint/2010/main" val="1507597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Introduce both theory and practice of computer security.</a:t>
            </a:r>
          </a:p>
          <a:p>
            <a:r>
              <a:rPr lang="en-US" dirty="0" smtClean="0"/>
              <a:t>You will be asked to attach and harden machines and software, in a </a:t>
            </a:r>
            <a:r>
              <a:rPr lang="en-US" dirty="0" err="1" smtClean="0"/>
              <a:t>linux</a:t>
            </a:r>
            <a:r>
              <a:rPr lang="en-US" dirty="0" smtClean="0"/>
              <a:t> environment.</a:t>
            </a:r>
          </a:p>
          <a:p>
            <a:r>
              <a:rPr lang="en-US" dirty="0" smtClean="0"/>
              <a:t>You will also be required to write essays based on research articles, in order to strengthen clear communication of both opinions and facts.</a:t>
            </a:r>
          </a:p>
          <a:p>
            <a:pPr lvl="1"/>
            <a:r>
              <a:rPr lang="en-US" dirty="0" smtClean="0"/>
              <a:t>Note: this is </a:t>
            </a:r>
            <a:r>
              <a:rPr lang="en-US" dirty="0" smtClean="0"/>
              <a:t>sometimes both </a:t>
            </a:r>
            <a:r>
              <a:rPr lang="en-US" dirty="0" smtClean="0"/>
              <a:t>more difficult and more essential in a career!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852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should care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7618" t="-6309" r="-10468" b="-1"/>
          <a:stretch/>
        </p:blipFill>
        <p:spPr>
          <a:xfrm>
            <a:off x="457199" y="1295020"/>
            <a:ext cx="8433103" cy="5142293"/>
          </a:xfrm>
        </p:spPr>
      </p:pic>
    </p:spTree>
    <p:extLst>
      <p:ext uri="{BB962C8B-B14F-4D97-AF65-F5344CB8AC3E}">
        <p14:creationId xmlns:p14="http://schemas.microsoft.com/office/powerpoint/2010/main" val="1506590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aren’t we more secure?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Technical issues, as well as cost/benefit analysis</a:t>
            </a:r>
          </a:p>
          <a:p>
            <a:pPr lvl="1"/>
            <a:r>
              <a:rPr lang="en-US" dirty="0" smtClean="0"/>
              <a:t>Paying for true secure development is expensive!</a:t>
            </a:r>
          </a:p>
          <a:p>
            <a:pPr lvl="1"/>
            <a:r>
              <a:rPr lang="en-US" dirty="0" smtClean="0"/>
              <a:t>Usually don’t really see the payoff</a:t>
            </a:r>
          </a:p>
          <a:p>
            <a:r>
              <a:rPr lang="en-US" dirty="0" smtClean="0"/>
              <a:t>Users often perceive no personal threat, so little incentive to be careful</a:t>
            </a:r>
          </a:p>
          <a:p>
            <a:r>
              <a:rPr lang="en-US" dirty="0" smtClean="0"/>
              <a:t>Generally, usability is harder as security increases.</a:t>
            </a:r>
          </a:p>
          <a:p>
            <a:r>
              <a:rPr lang="en-US" dirty="0" smtClean="0"/>
              <a:t>Ignorance of real issues – many users do</a:t>
            </a:r>
            <a:r>
              <a:rPr lang="fr-FR" dirty="0" smtClean="0"/>
              <a:t>n’</a:t>
            </a:r>
            <a:r>
              <a:rPr lang="en-US" dirty="0" smtClean="0"/>
              <a:t>t truly understand the technology</a:t>
            </a:r>
          </a:p>
          <a:p>
            <a:r>
              <a:rPr lang="en-US" dirty="0" smtClean="0"/>
              <a:t>Legacy issues abound!</a:t>
            </a:r>
          </a:p>
        </p:txBody>
      </p:sp>
    </p:spTree>
    <p:extLst>
      <p:ext uri="{BB962C8B-B14F-4D97-AF65-F5344CB8AC3E}">
        <p14:creationId xmlns:p14="http://schemas.microsoft.com/office/powerpoint/2010/main" val="3263834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example: </a:t>
            </a:r>
            <a:r>
              <a:rPr lang="en-US" dirty="0" err="1" smtClean="0"/>
              <a:t>firewire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Firewire</a:t>
            </a:r>
            <a:r>
              <a:rPr lang="en-US" dirty="0" smtClean="0"/>
              <a:t> is an interface used (mostly on macs) from 1999 to 2014</a:t>
            </a:r>
          </a:p>
          <a:p>
            <a:pPr lvl="1"/>
            <a:r>
              <a:rPr lang="en-US" dirty="0" smtClean="0"/>
              <a:t>Extremely fast, since allowed high speed data transfer</a:t>
            </a:r>
          </a:p>
          <a:p>
            <a:r>
              <a:rPr lang="en-US" dirty="0" smtClean="0"/>
              <a:t>The catch: speed comes because it allows direct access to memory, with no real access control by the OS.</a:t>
            </a:r>
          </a:p>
          <a:p>
            <a:r>
              <a:rPr lang="en-US" dirty="0" smtClean="0"/>
              <a:t>Result: physical access + </a:t>
            </a:r>
            <a:r>
              <a:rPr lang="en-US" dirty="0" err="1" smtClean="0"/>
              <a:t>firewire</a:t>
            </a:r>
            <a:r>
              <a:rPr lang="en-US" dirty="0"/>
              <a:t> </a:t>
            </a:r>
            <a:r>
              <a:rPr lang="en-US" dirty="0" smtClean="0"/>
              <a:t>means any computer can be hacked.</a:t>
            </a:r>
          </a:p>
          <a:p>
            <a:pPr lvl="1"/>
            <a:r>
              <a:rPr lang="en-US" dirty="0" smtClean="0"/>
              <a:t>Could bypass lock screen and all OS security mechanisms.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147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1115</Words>
  <Application>Microsoft Macintosh PowerPoint</Application>
  <PresentationFormat>On-screen Show (4:3)</PresentationFormat>
  <Paragraphs>106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CSCI 4650: Computer Security</vt:lpstr>
      <vt:lpstr>Today’s overview and announcements:</vt:lpstr>
      <vt:lpstr>Computer Security: perception</vt:lpstr>
      <vt:lpstr>Computer security: reality</vt:lpstr>
      <vt:lpstr>“Why computers are insecure”</vt:lpstr>
      <vt:lpstr>Our goals</vt:lpstr>
      <vt:lpstr>Why we should care</vt:lpstr>
      <vt:lpstr>Why aren’t we more secure?</vt:lpstr>
      <vt:lpstr>An example: firewire</vt:lpstr>
      <vt:lpstr>Basic issues:</vt:lpstr>
      <vt:lpstr>Confidentiality</vt:lpstr>
      <vt:lpstr>Confidentiality (cont.)</vt:lpstr>
      <vt:lpstr>Integrity</vt:lpstr>
      <vt:lpstr>Integrity (cont)</vt:lpstr>
      <vt:lpstr>Availability</vt:lpstr>
      <vt:lpstr>A note on ethical behavior</vt:lpstr>
      <vt:lpstr>Laws and computer security</vt:lpstr>
      <vt:lpstr>Norms and computers</vt:lpstr>
      <vt:lpstr>Codes</vt:lpstr>
      <vt:lpstr>Legal issues: some basics</vt:lpstr>
      <vt:lpstr>Market</vt:lpstr>
      <vt:lpstr>Market (cont)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CSCI 4650: Computer Security</dc:title>
  <dc:creator>Default User</dc:creator>
  <cp:lastModifiedBy>Default User</cp:lastModifiedBy>
  <cp:revision>10</cp:revision>
  <dcterms:created xsi:type="dcterms:W3CDTF">2016-08-22T16:37:26Z</dcterms:created>
  <dcterms:modified xsi:type="dcterms:W3CDTF">2016-08-23T14:21:06Z</dcterms:modified>
</cp:coreProperties>
</file>